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16CD-A944-42CC-807C-79545935F705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D96DC-F011-4004-8AAE-01018B49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A268C-E412-4588-9D36-6A109E55F1C7}" type="slidenum">
              <a:rPr lang="en-C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E4F3F-005A-46DF-8C7B-5B77B22885DB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DA43-6E5A-4947-A4DD-80EA6948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icrobiologybytes.com/video/motil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CA" sz="3600" dirty="0" smtClean="0"/>
              <a:t>The Case of </a:t>
            </a:r>
            <a:r>
              <a:rPr lang="en-CA" sz="3600" i="1" dirty="0" smtClean="0"/>
              <a:t>Clostridium </a:t>
            </a:r>
            <a:r>
              <a:rPr lang="en-CA" sz="3600" i="1" dirty="0" err="1" smtClean="0"/>
              <a:t>botulinum</a:t>
            </a:r>
            <a:r>
              <a:rPr lang="en-CA" sz="3600" i="1" dirty="0" smtClean="0"/>
              <a:t> (An obligate anaerobe)</a:t>
            </a:r>
            <a:endParaRPr lang="en-CA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</a:t>
            </a:r>
            <a:r>
              <a:rPr lang="en-US" b="1" dirty="0"/>
              <a:t>.  </a:t>
            </a:r>
            <a:r>
              <a:rPr lang="en-US" b="1" dirty="0" smtClean="0"/>
              <a:t>Example  organism</a:t>
            </a:r>
            <a:r>
              <a:rPr lang="en-US" b="1" dirty="0"/>
              <a:t>:  </a:t>
            </a:r>
            <a:r>
              <a:rPr lang="en-US" b="1" i="1" dirty="0"/>
              <a:t>Clostridium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 err="1" smtClean="0"/>
              <a:t>Botulinum</a:t>
            </a:r>
            <a:endParaRPr lang="en-US" b="1" i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2"/>
              <a:defRPr/>
            </a:pPr>
            <a:r>
              <a:rPr lang="en-US" b="1" dirty="0" smtClean="0"/>
              <a:t>Often </a:t>
            </a:r>
            <a:r>
              <a:rPr lang="en-US" b="1" dirty="0"/>
              <a:t>found in:  </a:t>
            </a:r>
            <a:r>
              <a:rPr lang="en-US" b="1" i="1" dirty="0" smtClean="0"/>
              <a:t>soil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3</a:t>
            </a:r>
            <a:r>
              <a:rPr lang="en-US" b="1" dirty="0"/>
              <a:t>.  </a:t>
            </a:r>
            <a:r>
              <a:rPr lang="en-US" b="1" dirty="0" smtClean="0"/>
              <a:t>Causes </a:t>
            </a:r>
            <a:r>
              <a:rPr lang="en-US" b="1" dirty="0"/>
              <a:t>no problems because it is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unable </a:t>
            </a:r>
            <a:r>
              <a:rPr lang="en-US" b="1" i="1" dirty="0"/>
              <a:t>to grow in the presence of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oxygen, it normally causes very few </a:t>
            </a:r>
            <a:r>
              <a:rPr lang="en-US" b="1" i="1" dirty="0" smtClean="0"/>
              <a:t>problems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4</a:t>
            </a:r>
            <a:r>
              <a:rPr lang="en-US" b="1" dirty="0"/>
              <a:t>.  </a:t>
            </a:r>
            <a:r>
              <a:rPr lang="en-US" b="1" dirty="0" smtClean="0"/>
              <a:t>If </a:t>
            </a:r>
            <a:r>
              <a:rPr lang="en-US" b="1" dirty="0"/>
              <a:t>it finds its way into a place free of </a:t>
            </a:r>
            <a:r>
              <a:rPr lang="en-CA" dirty="0"/>
              <a:t> </a:t>
            </a:r>
            <a:r>
              <a:rPr lang="en-US" b="1" i="1" u="sng" dirty="0" smtClean="0"/>
              <a:t>air</a:t>
            </a:r>
            <a:r>
              <a:rPr lang="en-US" b="1" dirty="0" smtClean="0"/>
              <a:t> </a:t>
            </a:r>
            <a:r>
              <a:rPr lang="en-US" b="1" dirty="0"/>
              <a:t>and filled with </a:t>
            </a:r>
            <a:r>
              <a:rPr lang="en-US" b="1" i="1" u="sng" dirty="0"/>
              <a:t>food material</a:t>
            </a:r>
            <a:r>
              <a:rPr lang="en-US" b="1" dirty="0"/>
              <a:t>, </a:t>
            </a:r>
            <a:r>
              <a:rPr lang="en-US" b="1" dirty="0" smtClean="0"/>
              <a:t>they</a:t>
            </a:r>
            <a:r>
              <a:rPr lang="en-CA" dirty="0"/>
              <a:t> </a:t>
            </a:r>
            <a:r>
              <a:rPr lang="en-US" b="1" dirty="0" smtClean="0"/>
              <a:t>grow </a:t>
            </a:r>
            <a:r>
              <a:rPr lang="en-US" b="1" dirty="0"/>
              <a:t>very quickly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5"/>
              <a:defRPr/>
            </a:pPr>
            <a:r>
              <a:rPr lang="en-US" b="1" dirty="0" smtClean="0"/>
              <a:t>A </a:t>
            </a:r>
            <a:r>
              <a:rPr lang="en-US" b="1" dirty="0"/>
              <a:t>perfect place for them:  </a:t>
            </a:r>
            <a:r>
              <a:rPr lang="en-US" b="1" i="1" dirty="0"/>
              <a:t>canned food </a:t>
            </a:r>
            <a:endParaRPr lang="en-US" b="1" i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6</a:t>
            </a:r>
            <a:r>
              <a:rPr lang="en-US" b="1" dirty="0"/>
              <a:t>.  </a:t>
            </a:r>
            <a:r>
              <a:rPr lang="en-US" b="1" dirty="0" smtClean="0"/>
              <a:t>They </a:t>
            </a:r>
            <a:r>
              <a:rPr lang="en-US" b="1" dirty="0"/>
              <a:t>produce </a:t>
            </a:r>
            <a:r>
              <a:rPr lang="en-US" b="1" i="1" u="sng" dirty="0"/>
              <a:t>toxins</a:t>
            </a:r>
            <a:r>
              <a:rPr lang="en-US" b="1" dirty="0"/>
              <a:t> that cause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“botulism”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7</a:t>
            </a:r>
            <a:r>
              <a:rPr lang="en-US" b="1" dirty="0"/>
              <a:t>.  </a:t>
            </a:r>
            <a:r>
              <a:rPr lang="en-US" b="1" dirty="0" smtClean="0"/>
              <a:t> These </a:t>
            </a:r>
            <a:r>
              <a:rPr lang="en-US" b="1" dirty="0"/>
              <a:t>are deadly; </a:t>
            </a:r>
            <a:r>
              <a:rPr lang="en-US" b="1" dirty="0" smtClean="0"/>
              <a:t> they </a:t>
            </a:r>
            <a:r>
              <a:rPr lang="en-US" b="1" dirty="0"/>
              <a:t>interfere with </a:t>
            </a:r>
            <a:r>
              <a:rPr lang="en-US" b="1" i="1" u="sng" dirty="0" smtClean="0"/>
              <a:t>nerve</a:t>
            </a:r>
            <a:r>
              <a:rPr lang="en-US" b="1" dirty="0" smtClean="0"/>
              <a:t> </a:t>
            </a:r>
            <a:r>
              <a:rPr lang="en-US" b="1" dirty="0"/>
              <a:t>activity, causing </a:t>
            </a:r>
            <a:r>
              <a:rPr lang="en-US" b="1" i="1" u="sng" dirty="0"/>
              <a:t>paralysis</a:t>
            </a:r>
            <a:r>
              <a:rPr lang="en-US" b="1" dirty="0"/>
              <a:t> </a:t>
            </a:r>
            <a:r>
              <a:rPr lang="en-US" b="1" dirty="0" err="1" smtClean="0"/>
              <a:t>andsometimes</a:t>
            </a:r>
            <a:r>
              <a:rPr lang="en-US" b="1" dirty="0" smtClean="0"/>
              <a:t> </a:t>
            </a:r>
            <a:r>
              <a:rPr lang="en-US" b="1" i="1" u="sng" dirty="0"/>
              <a:t>death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8</a:t>
            </a:r>
            <a:r>
              <a:rPr lang="en-US" b="1" dirty="0"/>
              <a:t>.  </a:t>
            </a:r>
            <a:r>
              <a:rPr lang="en-US" b="1" dirty="0" smtClean="0"/>
              <a:t> Commercially </a:t>
            </a:r>
            <a:r>
              <a:rPr lang="en-US" b="1" dirty="0"/>
              <a:t>canned goods are safe </a:t>
            </a:r>
            <a:r>
              <a:rPr lang="en-US" b="1" dirty="0" smtClean="0"/>
              <a:t>because</a:t>
            </a:r>
            <a:r>
              <a:rPr lang="en-US" b="1" dirty="0"/>
              <a:t>:  </a:t>
            </a:r>
            <a:r>
              <a:rPr lang="en-US" b="1" i="1" dirty="0"/>
              <a:t>the bacteria and their toxins </a:t>
            </a:r>
            <a:r>
              <a:rPr lang="en-US" b="1" i="1" dirty="0" smtClean="0"/>
              <a:t>have </a:t>
            </a:r>
            <a:r>
              <a:rPr lang="en-US" b="1" i="1" dirty="0"/>
              <a:t>been destroyed by heating the foods for a long time before the cans are sealed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4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VI.  </a:t>
            </a:r>
            <a:r>
              <a:rPr lang="en-US" u="sng" dirty="0">
                <a:effectLst/>
              </a:rPr>
              <a:t>Bacterial Growth and Reproduction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A.  </a:t>
            </a:r>
            <a:r>
              <a:rPr lang="en-US" b="1" dirty="0" smtClean="0"/>
              <a:t>Bacterial </a:t>
            </a:r>
            <a:r>
              <a:rPr lang="en-US" b="1" dirty="0"/>
              <a:t>growth is limited by: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</a:t>
            </a:r>
            <a:r>
              <a:rPr lang="en-US" b="1" dirty="0"/>
              <a:t>.	</a:t>
            </a:r>
            <a:r>
              <a:rPr lang="en-US" b="1" i="1" dirty="0"/>
              <a:t>space</a:t>
            </a:r>
            <a:r>
              <a:rPr lang="en-US" b="1" dirty="0"/>
              <a:t>	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2</a:t>
            </a:r>
            <a:r>
              <a:rPr lang="en-US" b="1" dirty="0"/>
              <a:t>.	</a:t>
            </a:r>
            <a:r>
              <a:rPr lang="en-US" b="1" i="1" dirty="0"/>
              <a:t>food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B</a:t>
            </a:r>
            <a:r>
              <a:rPr lang="en-US" b="1" dirty="0"/>
              <a:t>.  </a:t>
            </a:r>
            <a:r>
              <a:rPr lang="en-US" b="1" dirty="0" smtClean="0"/>
              <a:t>Binary </a:t>
            </a:r>
            <a:r>
              <a:rPr lang="en-US" b="1" dirty="0"/>
              <a:t>fission:  </a:t>
            </a:r>
            <a:r>
              <a:rPr lang="en-US" b="1" i="1" dirty="0"/>
              <a:t>type of asexual </a:t>
            </a:r>
            <a:r>
              <a:rPr lang="en-US" b="1" i="1" dirty="0" smtClean="0"/>
              <a:t>reproduction </a:t>
            </a:r>
            <a:r>
              <a:rPr lang="en-US" b="1" i="1" dirty="0"/>
              <a:t>in which an organism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divides to produce two identical daughter cells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sp>
        <p:nvSpPr>
          <p:cNvPr id="553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767138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CA" dirty="0" smtClean="0"/>
              <a:t>C. Conjugation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403350"/>
            <a:ext cx="4824413" cy="4722813"/>
          </a:xfrm>
        </p:spPr>
        <p:txBody>
          <a:bodyPr>
            <a:normAutofit fontScale="5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C.  </a:t>
            </a:r>
            <a:r>
              <a:rPr lang="en-US" b="1" dirty="0" smtClean="0"/>
              <a:t> Conjugation</a:t>
            </a:r>
            <a:r>
              <a:rPr lang="en-US" b="1" dirty="0"/>
              <a:t>:  </a:t>
            </a:r>
            <a:r>
              <a:rPr lang="en-US" b="1" i="1" dirty="0"/>
              <a:t>process in bacteria and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 err="1" smtClean="0"/>
              <a:t>protists</a:t>
            </a:r>
            <a:r>
              <a:rPr lang="en-US" b="1" i="1" dirty="0" smtClean="0"/>
              <a:t> </a:t>
            </a:r>
            <a:r>
              <a:rPr lang="en-US" b="1" i="1" dirty="0"/>
              <a:t>that involves an exchange of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genetic </a:t>
            </a:r>
            <a:r>
              <a:rPr lang="en-US" b="1" i="1" dirty="0" smtClean="0"/>
              <a:t>information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1. </a:t>
            </a:r>
            <a:r>
              <a:rPr lang="en-US" b="1" dirty="0" smtClean="0"/>
              <a:t>List </a:t>
            </a:r>
            <a:r>
              <a:rPr lang="en-US" b="1" dirty="0"/>
              <a:t>the steps:</a:t>
            </a:r>
            <a:endParaRPr lang="en-CA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lphaLcPeriod"/>
              <a:defRPr/>
            </a:pPr>
            <a:r>
              <a:rPr lang="en-US" b="1" i="1" dirty="0" smtClean="0"/>
              <a:t>A </a:t>
            </a:r>
            <a:r>
              <a:rPr lang="en-US" b="1" i="1" dirty="0"/>
              <a:t>long </a:t>
            </a:r>
            <a:r>
              <a:rPr lang="en-US" b="1" i="1" dirty="0" smtClean="0"/>
              <a:t>bridge </a:t>
            </a:r>
            <a:r>
              <a:rPr lang="en-US" b="1" i="1" dirty="0"/>
              <a:t>of protein forms </a:t>
            </a:r>
            <a:r>
              <a:rPr lang="en-US" b="1" i="1" dirty="0" smtClean="0"/>
              <a:t>between </a:t>
            </a:r>
            <a:r>
              <a:rPr lang="en-US" b="1" i="1" dirty="0"/>
              <a:t>and connects two </a:t>
            </a:r>
            <a:r>
              <a:rPr lang="en-US" b="1" i="1" dirty="0" smtClean="0"/>
              <a:t>bacteria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lphaLcPeriod"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 smtClean="0"/>
              <a:t>b.  The </a:t>
            </a:r>
            <a:r>
              <a:rPr lang="en-US" b="1" i="1" dirty="0"/>
              <a:t>genetic information from one </a:t>
            </a:r>
            <a:r>
              <a:rPr lang="en-US" b="1" i="1" dirty="0" smtClean="0"/>
              <a:t>cell </a:t>
            </a:r>
            <a:r>
              <a:rPr lang="en-US" b="1" i="1" dirty="0"/>
              <a:t>(donor), is transferred </a:t>
            </a:r>
            <a:r>
              <a:rPr lang="en-US" b="1" i="1" dirty="0" smtClean="0"/>
              <a:t>to </a:t>
            </a:r>
            <a:r>
              <a:rPr lang="en-US" b="1" i="1" dirty="0"/>
              <a:t>the other cell (recipient), through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this </a:t>
            </a:r>
            <a:r>
              <a:rPr lang="en-US" b="1" i="1" dirty="0" smtClean="0"/>
              <a:t>bridge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 smtClean="0"/>
              <a:t>c. The </a:t>
            </a:r>
            <a:r>
              <a:rPr lang="en-US" b="1" i="1" dirty="0"/>
              <a:t>recipient cell has a different set </a:t>
            </a:r>
            <a:r>
              <a:rPr lang="en-US" b="1" i="1" dirty="0" smtClean="0"/>
              <a:t>of </a:t>
            </a:r>
            <a:r>
              <a:rPr lang="en-US" b="1" i="1" dirty="0"/>
              <a:t>genes </a:t>
            </a:r>
            <a:endParaRPr lang="en-US" b="1" i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 smtClean="0"/>
              <a:t>d.  New </a:t>
            </a:r>
            <a:r>
              <a:rPr lang="en-US" b="1" i="1" dirty="0"/>
              <a:t>combinations of genes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increase the genetic diversity in that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population of </a:t>
            </a:r>
            <a:r>
              <a:rPr lang="en-US" b="1" i="1" dirty="0" smtClean="0"/>
              <a:t>bacteria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2. </a:t>
            </a:r>
            <a:r>
              <a:rPr lang="en-US" b="1" dirty="0" smtClean="0"/>
              <a:t>Genetic </a:t>
            </a:r>
            <a:r>
              <a:rPr lang="en-US" b="1" dirty="0"/>
              <a:t>diversity helps to ensure </a:t>
            </a:r>
            <a:r>
              <a:rPr lang="en-US" b="1" i="1" dirty="0"/>
              <a:t>that </a:t>
            </a:r>
            <a:r>
              <a:rPr lang="en-US" b="1" i="1" dirty="0" smtClean="0"/>
              <a:t>even </a:t>
            </a:r>
            <a:r>
              <a:rPr lang="en-US" b="1" i="1" dirty="0"/>
              <a:t>if the environment changes, a few </a:t>
            </a:r>
            <a:r>
              <a:rPr lang="en-US" b="1" i="1" dirty="0" smtClean="0"/>
              <a:t>bacteria </a:t>
            </a:r>
            <a:r>
              <a:rPr lang="en-US" b="1" i="1" dirty="0"/>
              <a:t>may have the right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combinations of genes to survive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88913"/>
            <a:ext cx="1716087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4" descr="http://www.sciencephoto.com/images/showEnlarged.html/C007793-Bacterial_conjugation,_artwork-SPL.jpg?id=6700707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7838" y="2708275"/>
            <a:ext cx="2973387" cy="3517900"/>
          </a:xfrm>
          <a:noFill/>
        </p:spPr>
      </p:pic>
    </p:spTree>
    <p:extLst>
      <p:ext uri="{BB962C8B-B14F-4D97-AF65-F5344CB8AC3E}">
        <p14:creationId xmlns:p14="http://schemas.microsoft.com/office/powerpoint/2010/main" val="36246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D.  	Spore formation:  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1.  </a:t>
            </a:r>
            <a:r>
              <a:rPr lang="en-US" b="1" dirty="0" smtClean="0"/>
              <a:t>An </a:t>
            </a:r>
            <a:r>
              <a:rPr lang="en-US" b="1" dirty="0"/>
              <a:t>endospore is formed when </a:t>
            </a:r>
            <a:r>
              <a:rPr lang="en-US" b="1" i="1" dirty="0" smtClean="0"/>
              <a:t>conditions </a:t>
            </a:r>
            <a:r>
              <a:rPr lang="en-US" b="1" i="1" dirty="0"/>
              <a:t>become unfavorable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2</a:t>
            </a:r>
            <a:r>
              <a:rPr lang="en-US" b="1" dirty="0"/>
              <a:t>.  </a:t>
            </a:r>
            <a:r>
              <a:rPr lang="en-US" b="1" dirty="0" smtClean="0"/>
              <a:t>Can </a:t>
            </a:r>
            <a:r>
              <a:rPr lang="en-US" b="1" dirty="0"/>
              <a:t>remain dormant for </a:t>
            </a:r>
            <a:r>
              <a:rPr lang="en-US" b="1" i="1" u="sng" dirty="0"/>
              <a:t>months or </a:t>
            </a:r>
            <a:r>
              <a:rPr lang="en-US" b="1" i="1" u="sng" dirty="0" smtClean="0"/>
              <a:t>even </a:t>
            </a:r>
            <a:r>
              <a:rPr lang="en-US" b="1" i="1" u="sng" dirty="0"/>
              <a:t>years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3</a:t>
            </a:r>
            <a:r>
              <a:rPr lang="en-US" b="1" dirty="0"/>
              <a:t>.  </a:t>
            </a:r>
            <a:r>
              <a:rPr lang="en-US" b="1" dirty="0" smtClean="0"/>
              <a:t>When </a:t>
            </a:r>
            <a:r>
              <a:rPr lang="en-US" b="1" dirty="0"/>
              <a:t>conditions improve </a:t>
            </a:r>
            <a:r>
              <a:rPr lang="en-US" b="1" i="1" dirty="0"/>
              <a:t>the </a:t>
            </a:r>
            <a:r>
              <a:rPr lang="en-US" b="1" i="1" dirty="0" smtClean="0"/>
              <a:t>endospore </a:t>
            </a:r>
            <a:r>
              <a:rPr lang="en-US" b="1" i="1" dirty="0"/>
              <a:t>will open and the bacterium </a:t>
            </a:r>
            <a:r>
              <a:rPr lang="en-US" b="1" i="1" dirty="0" smtClean="0"/>
              <a:t>will </a:t>
            </a:r>
            <a:r>
              <a:rPr lang="en-US" b="1" i="1" dirty="0"/>
              <a:t>begin to grow again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5088"/>
            <a:ext cx="46736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>
                <a:effectLst/>
              </a:rPr>
              <a:t>VI.</a:t>
            </a:r>
            <a:r>
              <a:rPr lang="en-US" u="sng" dirty="0" err="1">
                <a:effectLst/>
              </a:rPr>
              <a:t>Importance</a:t>
            </a:r>
            <a:r>
              <a:rPr lang="en-US" u="sng" dirty="0">
                <a:effectLst/>
              </a:rPr>
              <a:t> of </a:t>
            </a:r>
            <a:r>
              <a:rPr lang="en-US" u="sng" dirty="0" err="1">
                <a:effectLst/>
              </a:rPr>
              <a:t>Monerans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A.  </a:t>
            </a:r>
            <a:r>
              <a:rPr lang="en-US" b="1" dirty="0" smtClean="0"/>
              <a:t>Bacteria </a:t>
            </a:r>
            <a:r>
              <a:rPr lang="en-US" b="1" dirty="0"/>
              <a:t>are used to produce: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</a:t>
            </a:r>
            <a:r>
              <a:rPr lang="en-US" b="1" dirty="0"/>
              <a:t>.	</a:t>
            </a:r>
            <a:r>
              <a:rPr lang="en-US" b="1" i="1" dirty="0"/>
              <a:t>Cheese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2</a:t>
            </a:r>
            <a:r>
              <a:rPr lang="en-US" b="1" dirty="0"/>
              <a:t>.	</a:t>
            </a:r>
            <a:r>
              <a:rPr lang="en-US" b="1" i="1" dirty="0"/>
              <a:t>Yogurt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3.	</a:t>
            </a:r>
            <a:r>
              <a:rPr lang="en-US" b="1" i="1" dirty="0"/>
              <a:t>Buttermilk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4.	</a:t>
            </a:r>
            <a:r>
              <a:rPr lang="en-US" b="1" i="1" dirty="0"/>
              <a:t>Sour cream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5.	</a:t>
            </a:r>
            <a:r>
              <a:rPr lang="en-US" b="1" i="1" dirty="0"/>
              <a:t>Pickles</a:t>
            </a:r>
            <a:endParaRPr lang="en-CA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6"/>
              <a:defRPr/>
            </a:pPr>
            <a:r>
              <a:rPr lang="en-US" b="1" i="1" dirty="0" smtClean="0"/>
              <a:t>Sauerkraut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6"/>
              <a:defRPr/>
            </a:pPr>
            <a:r>
              <a:rPr lang="en-US" b="1" i="1" dirty="0" smtClean="0"/>
              <a:t>Wine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sp>
        <p:nvSpPr>
          <p:cNvPr id="583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25538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4262438"/>
            <a:ext cx="33178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36800"/>
            <a:ext cx="257175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106988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8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B.  Industrial uses of bacteria: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1.  </a:t>
            </a:r>
            <a:r>
              <a:rPr lang="en-US" b="1" i="1" dirty="0" smtClean="0"/>
              <a:t>Cleaning </a:t>
            </a:r>
            <a:r>
              <a:rPr lang="en-US" b="1" i="1" dirty="0"/>
              <a:t>up oil spills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2.  </a:t>
            </a:r>
            <a:r>
              <a:rPr lang="en-US" b="1" i="1" dirty="0" smtClean="0"/>
              <a:t>Remove </a:t>
            </a:r>
            <a:r>
              <a:rPr lang="en-US" b="1" i="1" dirty="0"/>
              <a:t>waste products and poisons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from water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3.  </a:t>
            </a:r>
            <a:r>
              <a:rPr lang="en-US" b="1" i="1" dirty="0" smtClean="0"/>
              <a:t>Mine </a:t>
            </a:r>
            <a:r>
              <a:rPr lang="en-US" b="1" i="1" dirty="0"/>
              <a:t>minerals from the ground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4. </a:t>
            </a:r>
            <a:r>
              <a:rPr lang="en-US" b="1" i="1" dirty="0" smtClean="0"/>
              <a:t>Synthesize </a:t>
            </a:r>
            <a:r>
              <a:rPr lang="en-US" b="1" i="1" dirty="0"/>
              <a:t>drugs and chemicals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sp>
        <p:nvSpPr>
          <p:cNvPr id="593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133600"/>
            <a:ext cx="3851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0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/>
              <a:t>C</a:t>
            </a:r>
            <a:r>
              <a:rPr lang="en-US" sz="2400" dirty="0">
                <a:effectLst/>
              </a:rPr>
              <a:t>.   Symbiosis:  close relationship between </a:t>
            </a:r>
            <a:r>
              <a:rPr lang="en-US" sz="2400" dirty="0" smtClean="0">
                <a:effectLst/>
              </a:rPr>
              <a:t>two </a:t>
            </a:r>
            <a:r>
              <a:rPr lang="en-US" sz="2400" dirty="0">
                <a:effectLst/>
              </a:rPr>
              <a:t>species in which at least one species </a:t>
            </a:r>
            <a:r>
              <a:rPr lang="en-US" sz="2400" dirty="0" smtClean="0">
                <a:effectLst/>
              </a:rPr>
              <a:t>benefits </a:t>
            </a:r>
            <a:r>
              <a:rPr lang="en-US" sz="2400" dirty="0">
                <a:effectLst/>
              </a:rPr>
              <a:t>from the other</a:t>
            </a:r>
            <a:r>
              <a:rPr lang="en-CA" sz="1800" dirty="0">
                <a:effectLst/>
              </a:rPr>
              <a:t/>
            </a:r>
            <a:br>
              <a:rPr lang="en-CA" sz="1800" dirty="0">
                <a:effectLst/>
              </a:rPr>
            </a:br>
            <a:endParaRPr lang="en-CA" sz="1800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1.  Example</a:t>
            </a:r>
            <a:r>
              <a:rPr lang="en-US" b="1" dirty="0"/>
              <a:t>: humans and </a:t>
            </a:r>
            <a:r>
              <a:rPr lang="en-US" b="1" i="1" u="sng" dirty="0"/>
              <a:t>E. coli</a:t>
            </a:r>
            <a:r>
              <a:rPr lang="en-US" b="1" dirty="0" smtClean="0"/>
              <a:t>: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a.   Bacteria </a:t>
            </a:r>
            <a:r>
              <a:rPr lang="en-US" b="1" dirty="0"/>
              <a:t>benefit by being provided </a:t>
            </a:r>
            <a:r>
              <a:rPr lang="en-CA" dirty="0"/>
              <a:t> </a:t>
            </a:r>
            <a:r>
              <a:rPr lang="en-US" b="1" dirty="0" smtClean="0"/>
              <a:t>with</a:t>
            </a:r>
            <a:r>
              <a:rPr lang="en-US" b="1" dirty="0"/>
              <a:t>: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sz="2600" b="1" dirty="0" smtClean="0"/>
              <a:t>i</a:t>
            </a:r>
            <a:r>
              <a:rPr lang="en-US" sz="2600" b="1" dirty="0"/>
              <a:t>.	</a:t>
            </a:r>
            <a:r>
              <a:rPr lang="en-US" sz="2600" b="1" i="1" dirty="0"/>
              <a:t>Warm safe home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b="1" dirty="0" smtClean="0"/>
              <a:t>		ii</a:t>
            </a:r>
            <a:r>
              <a:rPr lang="en-US" sz="2600" b="1" dirty="0"/>
              <a:t>.	</a:t>
            </a:r>
            <a:r>
              <a:rPr lang="en-US" sz="2600" b="1" i="1" dirty="0"/>
              <a:t>Plenty of food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b="1" dirty="0" smtClean="0"/>
              <a:t>		iii</a:t>
            </a:r>
            <a:r>
              <a:rPr lang="en-US" sz="2600" b="1" dirty="0"/>
              <a:t>.	</a:t>
            </a:r>
            <a:r>
              <a:rPr lang="en-US" sz="2600" b="1" i="1" dirty="0"/>
              <a:t>Free transportation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b</a:t>
            </a:r>
            <a:r>
              <a:rPr lang="en-US" b="1" dirty="0"/>
              <a:t>.  </a:t>
            </a:r>
            <a:r>
              <a:rPr lang="en-US" b="1" dirty="0" smtClean="0"/>
              <a:t>Humans </a:t>
            </a:r>
            <a:r>
              <a:rPr lang="en-US" b="1" dirty="0"/>
              <a:t>benefit by getting: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	</a:t>
            </a:r>
            <a:r>
              <a:rPr lang="en-US" sz="2600" b="1" dirty="0" smtClean="0"/>
              <a:t>i.   	</a:t>
            </a:r>
            <a:r>
              <a:rPr lang="en-US" sz="2600" b="1" i="1" dirty="0" smtClean="0"/>
              <a:t>Help </a:t>
            </a:r>
            <a:r>
              <a:rPr lang="en-US" sz="2600" b="1" i="1" dirty="0"/>
              <a:t>in digesting our food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b="1" dirty="0" smtClean="0"/>
              <a:t>		ii</a:t>
            </a:r>
            <a:r>
              <a:rPr lang="en-US" sz="2600" b="1" dirty="0"/>
              <a:t>.	</a:t>
            </a:r>
            <a:r>
              <a:rPr lang="en-US" sz="2600" b="1" i="1" dirty="0"/>
              <a:t>Vitamins that we cannot </a:t>
            </a:r>
            <a:r>
              <a:rPr lang="en-US" sz="2600" b="1" i="1" dirty="0" smtClean="0"/>
              <a:t>produce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c.  Cattle </a:t>
            </a:r>
            <a:r>
              <a:rPr lang="en-US" b="1" dirty="0"/>
              <a:t>benefit by:  </a:t>
            </a:r>
            <a:r>
              <a:rPr lang="en-US" sz="2600" b="1" i="1" dirty="0" smtClean="0"/>
              <a:t>having </a:t>
            </a:r>
            <a:r>
              <a:rPr lang="en-US" sz="2600" b="1" i="1" dirty="0"/>
              <a:t>the </a:t>
            </a:r>
            <a:r>
              <a:rPr lang="en-US" sz="2600" b="1" i="1" dirty="0" smtClean="0"/>
              <a:t>bacteria </a:t>
            </a:r>
            <a:r>
              <a:rPr lang="en-US" sz="2600" b="1" i="1" dirty="0"/>
              <a:t>in their intestines to produce enzymes necessary to break down cellulose, the principal carbohydrate in grass and hay</a:t>
            </a:r>
            <a:endParaRPr lang="en-CA" sz="26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32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effectLst/>
              </a:rPr>
              <a:t>VII.</a:t>
            </a:r>
            <a:r>
              <a:rPr lang="en-US" u="sng" dirty="0" err="1">
                <a:effectLst/>
              </a:rPr>
              <a:t>Bacteria</a:t>
            </a:r>
            <a:r>
              <a:rPr lang="en-US" u="sng" dirty="0">
                <a:effectLst/>
              </a:rPr>
              <a:t> in the Environment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A.  	Nutrient flow:  </a:t>
            </a:r>
            <a:r>
              <a:rPr lang="en-US" b="1" dirty="0"/>
              <a:t>Bacteria recycle </a:t>
            </a:r>
            <a:r>
              <a:rPr lang="en-US" b="1" i="1" dirty="0"/>
              <a:t>and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decompose, or break down, dead </a:t>
            </a:r>
            <a:r>
              <a:rPr lang="en-US" b="1" i="1" dirty="0" smtClean="0"/>
              <a:t>material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1.  Saprophytes</a:t>
            </a:r>
            <a:r>
              <a:rPr lang="en-US" b="1" dirty="0"/>
              <a:t>:  </a:t>
            </a:r>
            <a:r>
              <a:rPr lang="en-US" b="1" i="1" dirty="0"/>
              <a:t>organism that uses </a:t>
            </a:r>
            <a:r>
              <a:rPr lang="en-US" b="1" i="1" dirty="0" smtClean="0"/>
              <a:t>the </a:t>
            </a:r>
            <a:r>
              <a:rPr lang="en-US" b="1" i="1" dirty="0"/>
              <a:t>complex molecules of a once-living </a:t>
            </a:r>
            <a:r>
              <a:rPr lang="en-US" b="1" i="1" dirty="0" smtClean="0"/>
              <a:t>organism </a:t>
            </a:r>
            <a:r>
              <a:rPr lang="en-US" b="1" i="1" dirty="0"/>
              <a:t>as its source of energy and </a:t>
            </a:r>
            <a:r>
              <a:rPr lang="en-US" b="1" i="1" dirty="0" smtClean="0"/>
              <a:t>nutrition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2</a:t>
            </a:r>
            <a:r>
              <a:rPr lang="en-US" b="1" dirty="0"/>
              <a:t>.  </a:t>
            </a:r>
            <a:r>
              <a:rPr lang="en-US" b="1" dirty="0" smtClean="0"/>
              <a:t>Other </a:t>
            </a:r>
            <a:r>
              <a:rPr lang="en-US" b="1" dirty="0"/>
              <a:t>non-</a:t>
            </a:r>
            <a:r>
              <a:rPr lang="en-US" b="1" dirty="0" err="1"/>
              <a:t>monerans</a:t>
            </a:r>
            <a:r>
              <a:rPr lang="en-US" b="1" dirty="0"/>
              <a:t> that also help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the process:  </a:t>
            </a:r>
            <a:r>
              <a:rPr lang="en-US" b="1" i="1" dirty="0"/>
              <a:t>insects and fungi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B.  Sewage decomposition:  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4978400" cy="5400675"/>
          </a:xfrm>
        </p:spPr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</a:t>
            </a:r>
            <a:r>
              <a:rPr lang="en-US" b="1" dirty="0"/>
              <a:t>.  	Waste water </a:t>
            </a:r>
            <a:r>
              <a:rPr lang="en-US" b="1" dirty="0" smtClean="0"/>
              <a:t> contains</a:t>
            </a:r>
            <a:r>
              <a:rPr lang="en-US" b="1" dirty="0"/>
              <a:t>:  </a:t>
            </a:r>
            <a:r>
              <a:rPr lang="en-US" b="1" i="1" dirty="0"/>
              <a:t>human </a:t>
            </a:r>
            <a:r>
              <a:rPr lang="en-US" b="1" i="1" dirty="0" smtClean="0"/>
              <a:t>waste</a:t>
            </a:r>
            <a:r>
              <a:rPr lang="en-US" b="1" i="1" dirty="0"/>
              <a:t>, discarded food, organic </a:t>
            </a:r>
            <a:r>
              <a:rPr lang="en-US" b="1" i="1" dirty="0" smtClean="0"/>
              <a:t>garbage</a:t>
            </a:r>
            <a:r>
              <a:rPr lang="en-US" b="1" i="1" dirty="0"/>
              <a:t>, and even chemical waste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2</a:t>
            </a:r>
            <a:r>
              <a:rPr lang="en-US" b="1" dirty="0"/>
              <a:t>.  	Bacteria grow </a:t>
            </a:r>
            <a:r>
              <a:rPr lang="en-US" b="1" i="1" u="sng" dirty="0"/>
              <a:t>rapidly</a:t>
            </a:r>
            <a:r>
              <a:rPr lang="en-US" b="1" dirty="0"/>
              <a:t> here and as </a:t>
            </a:r>
            <a:r>
              <a:rPr lang="en-US" b="1" dirty="0" smtClean="0"/>
              <a:t>they </a:t>
            </a:r>
            <a:r>
              <a:rPr lang="en-US" b="1" dirty="0"/>
              <a:t>grow, they </a:t>
            </a:r>
            <a:r>
              <a:rPr lang="en-US" b="1" i="1" dirty="0"/>
              <a:t>break down the </a:t>
            </a:r>
            <a:r>
              <a:rPr lang="en-US" b="1" i="1" dirty="0" smtClean="0"/>
              <a:t>complex </a:t>
            </a:r>
            <a:r>
              <a:rPr lang="en-US" b="1" i="1" dirty="0"/>
              <a:t>compounds in the sewage </a:t>
            </a:r>
            <a:r>
              <a:rPr lang="en-US" b="1" i="1" dirty="0" smtClean="0"/>
              <a:t>into </a:t>
            </a:r>
            <a:r>
              <a:rPr lang="en-US" b="1" i="1" dirty="0"/>
              <a:t>simpler compounds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3</a:t>
            </a:r>
            <a:r>
              <a:rPr lang="en-US" b="1" dirty="0"/>
              <a:t>.  	This process produces:  </a:t>
            </a:r>
            <a:r>
              <a:rPr lang="en-US" b="1" i="1" dirty="0"/>
              <a:t>purified </a:t>
            </a:r>
            <a:r>
              <a:rPr lang="en-US" b="1" i="1" dirty="0" smtClean="0"/>
              <a:t>water</a:t>
            </a:r>
            <a:r>
              <a:rPr lang="en-US" b="1" i="1" dirty="0"/>
              <a:t>, nitrogen gas and carbon dioxide </a:t>
            </a:r>
            <a:r>
              <a:rPr lang="en-US" b="1" i="1" dirty="0" smtClean="0"/>
              <a:t>gas</a:t>
            </a:r>
            <a:r>
              <a:rPr lang="en-US" b="1" i="1" dirty="0"/>
              <a:t>, and leftover products that can be used as crop fertilizers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700213"/>
            <a:ext cx="38290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3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C.  	Nitrogen fixation:  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00675"/>
          </a:xfrm>
        </p:spPr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1.  </a:t>
            </a:r>
            <a:r>
              <a:rPr lang="en-US" b="1" i="1" u="sng" dirty="0" smtClean="0"/>
              <a:t>All</a:t>
            </a:r>
            <a:r>
              <a:rPr lang="en-US" b="1" dirty="0" smtClean="0"/>
              <a:t> </a:t>
            </a:r>
            <a:r>
              <a:rPr lang="en-US" b="1" dirty="0"/>
              <a:t>organisms on Earth are totally </a:t>
            </a:r>
            <a:r>
              <a:rPr lang="en-US" b="1" i="1" u="sng" dirty="0" smtClean="0"/>
              <a:t>dependent</a:t>
            </a:r>
            <a:r>
              <a:rPr lang="en-US" b="1" dirty="0" smtClean="0"/>
              <a:t> </a:t>
            </a:r>
            <a:r>
              <a:rPr lang="en-US" b="1" dirty="0"/>
              <a:t>on </a:t>
            </a:r>
            <a:r>
              <a:rPr lang="en-US" b="1" dirty="0" err="1"/>
              <a:t>monerans</a:t>
            </a:r>
            <a:r>
              <a:rPr lang="en-US" b="1" dirty="0"/>
              <a:t> for </a:t>
            </a:r>
            <a:r>
              <a:rPr lang="en-US" b="1" i="1" u="sng" dirty="0"/>
              <a:t>nitrogen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a.  Green </a:t>
            </a:r>
            <a:r>
              <a:rPr lang="en-US" b="1" dirty="0"/>
              <a:t>plants use it to make </a:t>
            </a:r>
            <a:r>
              <a:rPr lang="en-US" b="1" i="1" u="sng" dirty="0" smtClean="0"/>
              <a:t>amino</a:t>
            </a:r>
            <a:r>
              <a:rPr lang="en-CA" dirty="0"/>
              <a:t> </a:t>
            </a:r>
            <a:r>
              <a:rPr lang="en-US" b="1" i="1" u="sng" dirty="0" smtClean="0"/>
              <a:t>acids</a:t>
            </a:r>
            <a:r>
              <a:rPr lang="en-US" b="1" dirty="0" smtClean="0"/>
              <a:t> 	(</a:t>
            </a:r>
            <a:r>
              <a:rPr lang="en-US" b="1" dirty="0"/>
              <a:t>building blocks for </a:t>
            </a:r>
            <a:r>
              <a:rPr lang="en-US" b="1" i="1" u="sng" dirty="0"/>
              <a:t>proteins</a:t>
            </a:r>
            <a:r>
              <a:rPr lang="en-US" b="1" dirty="0"/>
              <a:t>)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b</a:t>
            </a:r>
            <a:r>
              <a:rPr lang="en-US" b="1" dirty="0" smtClean="0"/>
              <a:t>.  </a:t>
            </a:r>
            <a:r>
              <a:rPr lang="en-US" b="1" dirty="0"/>
              <a:t>	Since animals eat plants, plant </a:t>
            </a:r>
            <a:r>
              <a:rPr lang="en-US" b="1" i="1" u="sng" dirty="0" smtClean="0"/>
              <a:t>proteins</a:t>
            </a:r>
            <a:r>
              <a:rPr lang="en-US" b="1" dirty="0" smtClean="0"/>
              <a:t> 	is</a:t>
            </a:r>
            <a:r>
              <a:rPr lang="en-US" b="1" dirty="0"/>
              <a:t>, ultimately, the ONLY </a:t>
            </a:r>
            <a:r>
              <a:rPr lang="en-US" b="1" dirty="0" smtClean="0"/>
              <a:t>source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2</a:t>
            </a:r>
            <a:r>
              <a:rPr lang="en-US" b="1" dirty="0"/>
              <a:t>.  </a:t>
            </a:r>
            <a:r>
              <a:rPr lang="en-US" b="1" dirty="0" smtClean="0"/>
              <a:t>Our </a:t>
            </a:r>
            <a:r>
              <a:rPr lang="en-US" b="1" dirty="0"/>
              <a:t>atmosphere is </a:t>
            </a:r>
            <a:r>
              <a:rPr lang="en-US" b="1" i="1" u="sng" dirty="0"/>
              <a:t>80</a:t>
            </a:r>
            <a:r>
              <a:rPr lang="en-US" b="1" i="1" dirty="0"/>
              <a:t> </a:t>
            </a:r>
            <a:r>
              <a:rPr lang="en-US" b="1" dirty="0"/>
              <a:t>% N</a:t>
            </a:r>
            <a:r>
              <a:rPr lang="en-US" b="1" baseline="-25000" dirty="0"/>
              <a:t>2</a:t>
            </a:r>
            <a:r>
              <a:rPr lang="en-US" b="1" dirty="0"/>
              <a:t> gas – but </a:t>
            </a:r>
            <a:r>
              <a:rPr lang="en-US" b="1" dirty="0" smtClean="0"/>
              <a:t>living </a:t>
            </a:r>
            <a:r>
              <a:rPr lang="en-US" b="1" dirty="0"/>
              <a:t>things need it in </a:t>
            </a:r>
            <a:r>
              <a:rPr lang="en-US" b="1" i="1" u="sng" dirty="0"/>
              <a:t>ammonia</a:t>
            </a:r>
            <a:r>
              <a:rPr lang="en-US" b="1" dirty="0"/>
              <a:t> form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3</a:t>
            </a:r>
            <a:r>
              <a:rPr lang="en-US" b="1" dirty="0"/>
              <a:t>.  	</a:t>
            </a:r>
            <a:r>
              <a:rPr lang="en-US" b="1" i="1" u="sng" dirty="0"/>
              <a:t>Cyanobacteria</a:t>
            </a:r>
            <a:r>
              <a:rPr lang="en-US" b="1" dirty="0"/>
              <a:t> are the only organisms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capable of performing </a:t>
            </a:r>
            <a:r>
              <a:rPr lang="en-US" b="1" i="1" u="sng" dirty="0"/>
              <a:t>nitrogen</a:t>
            </a:r>
            <a:r>
              <a:rPr lang="en-US" b="1" dirty="0"/>
              <a:t> </a:t>
            </a:r>
            <a:r>
              <a:rPr lang="en-US" b="1" dirty="0" smtClean="0"/>
              <a:t>fixation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5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en-US" sz="2400" b="1" smtClean="0"/>
              <a:t>2.  Gram-positive bacteria are coloured </a:t>
            </a:r>
            <a:endParaRPr lang="en-CA" sz="2400" smtClean="0"/>
          </a:p>
          <a:p>
            <a:pPr marL="136525" indent="0">
              <a:buFont typeface="Wingdings 2" pitchFamily="18" charset="2"/>
              <a:buNone/>
            </a:pPr>
            <a:r>
              <a:rPr lang="en-US" sz="2400" b="1" i="1" u="sng" smtClean="0"/>
              <a:t>purple</a:t>
            </a:r>
            <a:r>
              <a:rPr lang="en-US" sz="2400" b="1" smtClean="0"/>
              <a:t> because they take up the stain</a:t>
            </a:r>
            <a:r>
              <a:rPr lang="en-US" sz="2400" b="1" i="1" u="sng" smtClean="0"/>
              <a:t>crystal</a:t>
            </a:r>
            <a:r>
              <a:rPr lang="en-US" sz="2400" b="1" i="1" smtClean="0"/>
              <a:t> </a:t>
            </a:r>
            <a:r>
              <a:rPr lang="en-US" sz="2400" b="1" i="1" u="sng" smtClean="0"/>
              <a:t>violet</a:t>
            </a:r>
          </a:p>
          <a:p>
            <a:pPr marL="136525" indent="0">
              <a:buFont typeface="Wingdings 2" pitchFamily="18" charset="2"/>
              <a:buNone/>
            </a:pPr>
            <a:r>
              <a:rPr lang="en-US" sz="2400" b="1" smtClean="0"/>
              <a:t>a.  Their cell walls are made of:  </a:t>
            </a:r>
            <a:r>
              <a:rPr lang="en-US" sz="2400" b="1" i="1" smtClean="0"/>
              <a:t>one </a:t>
            </a:r>
            <a:endParaRPr lang="en-CA" sz="2400" smtClean="0"/>
          </a:p>
          <a:p>
            <a:pPr marL="136525" indent="0">
              <a:buFont typeface="Wingdings 2" pitchFamily="18" charset="2"/>
              <a:buNone/>
            </a:pPr>
            <a:r>
              <a:rPr lang="en-US" sz="2400" b="1" i="1" smtClean="0"/>
              <a:t>thick layer of carbohydrate and protein molecules</a:t>
            </a:r>
            <a:endParaRPr lang="en-CA" sz="2400" smtClean="0"/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	</a:t>
            </a:r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	</a:t>
            </a:r>
          </a:p>
          <a:p>
            <a:pPr marL="136525" indent="0">
              <a:buFont typeface="Wingdings 2" pitchFamily="18" charset="2"/>
              <a:buNone/>
            </a:pPr>
            <a:endParaRPr lang="en-US" b="1" smtClean="0"/>
          </a:p>
          <a:p>
            <a:pPr marL="136525" indent="0">
              <a:buFont typeface="Wingdings 2" pitchFamily="18" charset="2"/>
              <a:buNone/>
            </a:pPr>
            <a:r>
              <a:rPr lang="en-US" sz="2400" b="1" smtClean="0"/>
              <a:t>3.  Gram-negative bacteria are coloured </a:t>
            </a:r>
            <a:r>
              <a:rPr lang="en-US" sz="2400" b="1" i="1" u="sng" smtClean="0"/>
              <a:t>red</a:t>
            </a:r>
            <a:r>
              <a:rPr lang="en-US" sz="2400" b="1" i="1" smtClean="0"/>
              <a:t> </a:t>
            </a:r>
            <a:r>
              <a:rPr lang="en-US" sz="2400" b="1" smtClean="0"/>
              <a:t>because they take up the stain </a:t>
            </a:r>
            <a:r>
              <a:rPr lang="en-US" sz="2400" b="1" i="1" u="sng" smtClean="0"/>
              <a:t>safranine</a:t>
            </a:r>
            <a:r>
              <a:rPr lang="en-US" sz="2400" b="1" smtClean="0"/>
              <a:t>  </a:t>
            </a:r>
            <a:endParaRPr lang="en-CA" sz="2400" smtClean="0"/>
          </a:p>
          <a:p>
            <a:pPr marL="136525" indent="0">
              <a:buFont typeface="Wingdings 2" pitchFamily="18" charset="2"/>
              <a:buNone/>
            </a:pPr>
            <a:r>
              <a:rPr lang="en-US" sz="2400" b="1" smtClean="0"/>
              <a:t>a.  Their cell walls are made of:  </a:t>
            </a:r>
            <a:r>
              <a:rPr lang="en-US" sz="2400" b="1" i="1" smtClean="0"/>
              <a:t>a second, outer layer of lipid and carbohydrate molecules</a:t>
            </a:r>
            <a:endParaRPr lang="en-CA" sz="2400" smtClean="0"/>
          </a:p>
          <a:p>
            <a:pPr marL="136525" indent="0">
              <a:buFont typeface="Wingdings 2" pitchFamily="18" charset="2"/>
              <a:buNone/>
            </a:pPr>
            <a:endParaRPr lang="en-CA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169703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84763"/>
            <a:ext cx="217805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5051425" cy="5472112"/>
          </a:xfrm>
        </p:spPr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4</a:t>
            </a:r>
            <a:r>
              <a:rPr lang="en-US" b="1" dirty="0"/>
              <a:t>.  </a:t>
            </a:r>
            <a:r>
              <a:rPr lang="en-US" b="1" dirty="0" smtClean="0"/>
              <a:t>Many </a:t>
            </a:r>
            <a:r>
              <a:rPr lang="en-US" b="1" dirty="0"/>
              <a:t>plants have </a:t>
            </a:r>
            <a:r>
              <a:rPr lang="en-US" b="1" i="1" u="sng" dirty="0"/>
              <a:t>symbiotic</a:t>
            </a:r>
            <a:r>
              <a:rPr lang="en-US" b="1" dirty="0"/>
              <a:t> </a:t>
            </a:r>
            <a:r>
              <a:rPr lang="en-CA" dirty="0" smtClean="0"/>
              <a:t>  </a:t>
            </a:r>
            <a:r>
              <a:rPr lang="en-US" b="1" dirty="0" smtClean="0"/>
              <a:t>relationships </a:t>
            </a:r>
            <a:r>
              <a:rPr lang="en-US" b="1" dirty="0"/>
              <a:t>with </a:t>
            </a:r>
            <a:r>
              <a:rPr lang="en-US" b="1" i="1" u="sng" dirty="0"/>
              <a:t>nitrogen</a:t>
            </a:r>
            <a:r>
              <a:rPr lang="en-US" b="1" dirty="0"/>
              <a:t>-fixing </a:t>
            </a:r>
            <a:r>
              <a:rPr lang="en-US" b="1" dirty="0" smtClean="0"/>
              <a:t>bacteria</a:t>
            </a:r>
            <a:r>
              <a:rPr lang="en-US" b="1" dirty="0"/>
              <a:t>: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a.  Example</a:t>
            </a:r>
            <a:r>
              <a:rPr lang="en-US" b="1" dirty="0"/>
              <a:t>:  soybean and </a:t>
            </a:r>
            <a:r>
              <a:rPr lang="en-US" b="1" i="1" u="sng" dirty="0"/>
              <a:t>Rhizobium</a:t>
            </a:r>
            <a:r>
              <a:rPr lang="en-US" b="1" dirty="0"/>
              <a:t>, </a:t>
            </a:r>
            <a:r>
              <a:rPr lang="en-US" b="1" dirty="0" smtClean="0"/>
              <a:t>which invades and  </a:t>
            </a:r>
            <a:r>
              <a:rPr lang="en-US" b="1" dirty="0"/>
              <a:t>grows in root nodules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i.  Bacteria </a:t>
            </a:r>
            <a:r>
              <a:rPr lang="en-US" b="1" dirty="0"/>
              <a:t>get:  </a:t>
            </a:r>
            <a:r>
              <a:rPr lang="en-US" b="1" i="1" dirty="0"/>
              <a:t>home and a source </a:t>
            </a:r>
            <a:r>
              <a:rPr lang="en-US" b="1" i="1" dirty="0" smtClean="0"/>
              <a:t>of </a:t>
            </a:r>
            <a:r>
              <a:rPr lang="en-US" b="1" i="1" dirty="0"/>
              <a:t>nutrients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ii. Plant </a:t>
            </a:r>
            <a:r>
              <a:rPr lang="en-US" b="1" dirty="0"/>
              <a:t>gets:  </a:t>
            </a:r>
            <a:r>
              <a:rPr lang="en-US" b="1" i="1" dirty="0"/>
              <a:t>ammonia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iii</a:t>
            </a:r>
            <a:r>
              <a:rPr lang="en-US" b="1" dirty="0"/>
              <a:t>. Nodules are built-in </a:t>
            </a:r>
            <a:r>
              <a:rPr lang="en-US" b="1" i="1" u="sng" dirty="0"/>
              <a:t>fertilizer</a:t>
            </a:r>
            <a:r>
              <a:rPr lang="en-US" b="1" dirty="0"/>
              <a:t> </a:t>
            </a:r>
            <a:r>
              <a:rPr lang="en-US" b="1" dirty="0" smtClean="0"/>
              <a:t>factories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5</a:t>
            </a:r>
            <a:r>
              <a:rPr lang="en-US" b="1" dirty="0"/>
              <a:t>.  </a:t>
            </a:r>
            <a:r>
              <a:rPr lang="en-US" b="1" dirty="0" smtClean="0"/>
              <a:t>More </a:t>
            </a:r>
            <a:r>
              <a:rPr lang="en-US" b="1" dirty="0"/>
              <a:t>than </a:t>
            </a:r>
            <a:r>
              <a:rPr lang="en-US" b="1" i="1" u="sng" dirty="0"/>
              <a:t>170</a:t>
            </a:r>
            <a:r>
              <a:rPr lang="en-US" b="1" dirty="0"/>
              <a:t> million tons of nitrogen </a:t>
            </a:r>
            <a:r>
              <a:rPr lang="en-US" b="1" dirty="0" smtClean="0"/>
              <a:t>fixed </a:t>
            </a:r>
            <a:r>
              <a:rPr lang="en-US" b="1" dirty="0"/>
              <a:t>every </a:t>
            </a:r>
            <a:r>
              <a:rPr lang="en-US" b="1" i="1" u="sng" dirty="0"/>
              <a:t>year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pic>
        <p:nvPicPr>
          <p:cNvPr id="64516" name="Picture 2" descr="http://microbezoo.commtechlab.msu.edu/zoo/zdrr0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92150"/>
            <a:ext cx="31321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http://www.southtexascollege.edu/nilsson/4_GB_Lecture_figs_f/4_GB_19_Bacteria_Fig_f/Mader_Rhizobium_nodul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6449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i="1" dirty="0">
                <a:effectLst/>
              </a:rPr>
              <a:t> 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r>
              <a:rPr lang="en-US" dirty="0" smtClean="0">
                <a:effectLst/>
              </a:rPr>
              <a:t>17-3:  </a:t>
            </a:r>
            <a:r>
              <a:rPr lang="en-US" sz="3600" dirty="0" smtClean="0">
                <a:effectLst/>
              </a:rPr>
              <a:t>Diseases </a:t>
            </a:r>
            <a:r>
              <a:rPr lang="en-US" sz="3600" dirty="0">
                <a:effectLst/>
              </a:rPr>
              <a:t>Caused </a:t>
            </a:r>
            <a:r>
              <a:rPr lang="en-US" sz="3600" dirty="0" smtClean="0">
                <a:effectLst/>
              </a:rPr>
              <a:t>by </a:t>
            </a:r>
            <a:r>
              <a:rPr lang="en-US" sz="3600" dirty="0" err="1" smtClean="0">
                <a:effectLst/>
              </a:rPr>
              <a:t>Monerans</a:t>
            </a:r>
            <a:r>
              <a:rPr lang="en-US" sz="3600" dirty="0" smtClean="0">
                <a:effectLst/>
              </a:rPr>
              <a:t> 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II.	</a:t>
            </a:r>
            <a:r>
              <a:rPr lang="en-US" b="1" u="sng" smtClean="0"/>
              <a:t>Bacteria and Disease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	A.	Only a </a:t>
            </a:r>
            <a:r>
              <a:rPr lang="en-US" b="1" i="1" u="sng" smtClean="0"/>
              <a:t>few</a:t>
            </a:r>
            <a:r>
              <a:rPr lang="en-US" b="1" smtClean="0"/>
              <a:t> types cause disease</a:t>
            </a:r>
            <a:endParaRPr lang="en-CA" b="1" smtClean="0"/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B.	Louis Pasteur was the 1</a:t>
            </a:r>
            <a:r>
              <a:rPr lang="en-US" b="1" baseline="30000" smtClean="0"/>
              <a:t>st</a:t>
            </a:r>
            <a:r>
              <a:rPr lang="en-US" b="1" smtClean="0"/>
              <a:t> person to show 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i="1" smtClean="0"/>
              <a:t>that bacteria cause disease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endParaRPr lang="en-CA" smtClean="0"/>
          </a:p>
          <a:p>
            <a:pPr marL="136525" indent="0">
              <a:buFont typeface="Wingdings 2" pitchFamily="18" charset="2"/>
              <a:buNone/>
            </a:pPr>
            <a:endParaRPr lang="en-CA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60800"/>
            <a:ext cx="3657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0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C.	Some diseases caused by </a:t>
            </a:r>
            <a:r>
              <a:rPr lang="en-US" b="1" i="1" u="sng" smtClean="0"/>
              <a:t>pathogenic</a:t>
            </a:r>
            <a:r>
              <a:rPr lang="en-US" b="1" smtClean="0"/>
              <a:t> 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bacteria:</a:t>
            </a:r>
          </a:p>
          <a:p>
            <a:pPr marL="136525" indent="0">
              <a:buFont typeface="Wingdings 2" pitchFamily="18" charset="2"/>
              <a:buNone/>
            </a:pP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i="1" smtClean="0"/>
              <a:t>1.    Diphtheria	</a:t>
            </a:r>
            <a:r>
              <a:rPr lang="en-US" b="1" smtClean="0"/>
              <a:t>		</a:t>
            </a:r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2.	</a:t>
            </a:r>
            <a:r>
              <a:rPr lang="en-US" b="1" i="1" smtClean="0"/>
              <a:t>Tuberculosis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i="1" smtClean="0"/>
              <a:t>3.      Typhoid fever</a:t>
            </a:r>
            <a:r>
              <a:rPr lang="en-US" b="1" smtClean="0"/>
              <a:t>		</a:t>
            </a:r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4.	</a:t>
            </a:r>
            <a:r>
              <a:rPr lang="en-US" b="1" i="1" smtClean="0"/>
              <a:t>Tetanus</a:t>
            </a:r>
            <a:r>
              <a:rPr lang="en-US" b="1" smtClean="0"/>
              <a:t>	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i="1" smtClean="0"/>
              <a:t>5.     Hansen disease</a:t>
            </a:r>
            <a:r>
              <a:rPr lang="en-US" b="1" smtClean="0"/>
              <a:t>		</a:t>
            </a:r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6.	</a:t>
            </a:r>
            <a:r>
              <a:rPr lang="en-US" b="1" i="1" smtClean="0"/>
              <a:t>Syphilis</a:t>
            </a:r>
            <a:r>
              <a:rPr lang="en-US" b="1" smtClean="0"/>
              <a:t>	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i="1" smtClean="0"/>
              <a:t>7.     Cholera</a:t>
            </a:r>
            <a:r>
              <a:rPr lang="en-US" b="1" smtClean="0"/>
              <a:t>			</a:t>
            </a:r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8.	</a:t>
            </a:r>
            <a:r>
              <a:rPr lang="en-US" b="1" i="1" smtClean="0"/>
              <a:t>Bubonic plague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529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56212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D.	Two ways in which bacteria cause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disease</a:t>
            </a:r>
            <a:r>
              <a:rPr lang="en-US" b="1" dirty="0" smtClean="0"/>
              <a:t>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	1. </a:t>
            </a:r>
            <a:r>
              <a:rPr lang="en-US" b="1" i="1" dirty="0" smtClean="0"/>
              <a:t>Damage </a:t>
            </a:r>
            <a:r>
              <a:rPr lang="en-US" b="1" i="1" dirty="0"/>
              <a:t>cells/tissues of infected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 smtClean="0"/>
              <a:t>	organism </a:t>
            </a:r>
            <a:r>
              <a:rPr lang="en-US" b="1" i="1" dirty="0"/>
              <a:t>by breaking down living cells for </a:t>
            </a:r>
            <a:r>
              <a:rPr lang="en-US" b="1" i="1" dirty="0" smtClean="0"/>
              <a:t>	food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	2.  </a:t>
            </a:r>
            <a:r>
              <a:rPr lang="en-US" b="1" i="1" dirty="0" smtClean="0"/>
              <a:t>Release </a:t>
            </a:r>
            <a:r>
              <a:rPr lang="en-US" b="1" i="1" dirty="0"/>
              <a:t>toxins that travel through body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 smtClean="0"/>
              <a:t>	&amp; </a:t>
            </a:r>
            <a:r>
              <a:rPr lang="en-US" b="1" i="1" dirty="0"/>
              <a:t>interfere with normal activity of host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54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E.	Class </a:t>
            </a:r>
            <a:r>
              <a:rPr lang="en-US" dirty="0" err="1"/>
              <a:t>rickettsias</a:t>
            </a:r>
            <a:r>
              <a:rPr lang="en-US" dirty="0"/>
              <a:t> </a:t>
            </a:r>
            <a:r>
              <a:rPr lang="en-CA" i="1" dirty="0"/>
              <a:t/>
            </a:r>
            <a:br>
              <a:rPr lang="en-CA" i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429250"/>
          </a:xfrm>
        </p:spPr>
        <p:txBody>
          <a:bodyPr>
            <a:normAutofit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en-US" b="1" dirty="0" smtClean="0"/>
              <a:t>Can </a:t>
            </a:r>
            <a:r>
              <a:rPr lang="en-US" b="1" dirty="0"/>
              <a:t>only grow </a:t>
            </a:r>
            <a:r>
              <a:rPr lang="en-US" b="1" i="1" dirty="0"/>
              <a:t>inside a living </a:t>
            </a:r>
            <a:r>
              <a:rPr lang="en-US" b="1" i="1" dirty="0" smtClean="0"/>
              <a:t>cell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2"/>
              <a:defRPr/>
            </a:pPr>
            <a:r>
              <a:rPr lang="en-US" b="1" dirty="0" smtClean="0"/>
              <a:t>Cause </a:t>
            </a:r>
            <a:r>
              <a:rPr lang="en-US" b="1" dirty="0"/>
              <a:t>disease by method </a:t>
            </a:r>
            <a:r>
              <a:rPr lang="en-US" b="1" i="1" dirty="0"/>
              <a:t>#</a:t>
            </a:r>
            <a:r>
              <a:rPr lang="en-US" b="1" i="1" dirty="0" smtClean="0"/>
              <a:t>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3.	Some diseases they cause</a:t>
            </a:r>
            <a:r>
              <a:rPr lang="en-US" b="1" dirty="0" smtClean="0"/>
              <a:t>: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	a.	</a:t>
            </a:r>
            <a:r>
              <a:rPr lang="en-US" b="1" i="1" dirty="0" smtClean="0"/>
              <a:t>Rocky </a:t>
            </a:r>
            <a:r>
              <a:rPr lang="en-US" b="1" i="1" dirty="0"/>
              <a:t>Mountain spotted fever</a:t>
            </a:r>
            <a:r>
              <a:rPr lang="en-US" b="1" dirty="0"/>
              <a:t>		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	b</a:t>
            </a:r>
            <a:r>
              <a:rPr lang="en-US" b="1" dirty="0"/>
              <a:t>.	</a:t>
            </a:r>
            <a:r>
              <a:rPr lang="en-US" b="1" i="1" dirty="0"/>
              <a:t>Typhus</a:t>
            </a:r>
            <a:r>
              <a:rPr lang="en-US" b="1" dirty="0"/>
              <a:t>		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	c</a:t>
            </a:r>
            <a:r>
              <a:rPr lang="en-US" b="1" dirty="0"/>
              <a:t>.	</a:t>
            </a:r>
            <a:r>
              <a:rPr lang="en-US" b="1" i="1" dirty="0"/>
              <a:t>Q fever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49275"/>
            <a:ext cx="2095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algn="l"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F.  	Methods for fighting bacterial disease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</a:t>
            </a:r>
            <a:r>
              <a:rPr lang="en-US" b="1" dirty="0"/>
              <a:t>.	Stimulating </a:t>
            </a:r>
            <a:r>
              <a:rPr lang="en-US" b="1" i="1" dirty="0"/>
              <a:t>immune</a:t>
            </a:r>
            <a:r>
              <a:rPr lang="en-US" b="1" dirty="0"/>
              <a:t> system through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vaccines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	</a:t>
            </a:r>
            <a:endParaRPr lang="en-US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2</a:t>
            </a:r>
            <a:r>
              <a:rPr lang="en-US" b="1" dirty="0"/>
              <a:t>.	Antibiotics (</a:t>
            </a:r>
            <a:r>
              <a:rPr lang="en-US" b="1" dirty="0" err="1"/>
              <a:t>def’n</a:t>
            </a:r>
            <a:r>
              <a:rPr lang="en-US" b="1" dirty="0"/>
              <a:t>): </a:t>
            </a:r>
            <a:r>
              <a:rPr lang="en-US" b="1" i="1" dirty="0"/>
              <a:t>a natural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compound that can destroy bacteria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1792288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4" descr="http://t1.gstatic.com/images?q=tbn:ANd9GcSc3rwp7NRzed_wg0fmBmTIdKvZBlBL6AKUhTf51WpDHtqpVeV_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65296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>
                <a:effectLst/>
              </a:rPr>
              <a:t>III.</a:t>
            </a:r>
            <a:r>
              <a:rPr lang="en-US" u="sng" dirty="0" err="1">
                <a:effectLst/>
              </a:rPr>
              <a:t>Controlling</a:t>
            </a:r>
            <a:r>
              <a:rPr lang="en-US" u="sng" dirty="0">
                <a:effectLst/>
              </a:rPr>
              <a:t> Bacteria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A.   Sterilization: </a:t>
            </a:r>
            <a:r>
              <a:rPr lang="en-US" b="1" i="1" dirty="0"/>
              <a:t>Destruction of living </a:t>
            </a:r>
            <a:r>
              <a:rPr lang="en-US" b="1" i="1" dirty="0" smtClean="0"/>
              <a:t>bacteria </a:t>
            </a:r>
            <a:r>
              <a:rPr lang="en-US" b="1" i="1" dirty="0"/>
              <a:t>by exposure to great heat or chemical action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	</a:t>
            </a:r>
            <a:r>
              <a:rPr lang="en-US" sz="2400" b="1" dirty="0" smtClean="0"/>
              <a:t>1.  Heat</a:t>
            </a:r>
            <a:r>
              <a:rPr lang="en-US" sz="2400" b="1" dirty="0"/>
              <a:t>: most can be killed in </a:t>
            </a:r>
            <a:r>
              <a:rPr lang="en-US" sz="2400" b="1" i="1" dirty="0"/>
              <a:t>boiling</a:t>
            </a:r>
            <a:r>
              <a:rPr lang="en-US" sz="2400" b="1" dirty="0"/>
              <a:t> </a:t>
            </a:r>
            <a:r>
              <a:rPr lang="en-US" sz="2400" b="1" dirty="0" smtClean="0"/>
              <a:t>water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/>
              <a:t>	</a:t>
            </a:r>
            <a:r>
              <a:rPr lang="en-US" sz="2400" b="1" dirty="0" smtClean="0"/>
              <a:t>		Autoclaves are used to sterilize 				medical and laboratory equipment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sz="2400" b="1" dirty="0" smtClean="0"/>
              <a:t>2.  Disinfectant </a:t>
            </a:r>
            <a:r>
              <a:rPr lang="en-US" sz="2400" b="1" dirty="0"/>
              <a:t>(</a:t>
            </a:r>
            <a:r>
              <a:rPr lang="en-US" sz="2400" b="1" dirty="0" err="1"/>
              <a:t>def’n</a:t>
            </a:r>
            <a:r>
              <a:rPr lang="en-US" sz="2400" b="1" dirty="0"/>
              <a:t>): </a:t>
            </a:r>
            <a:r>
              <a:rPr lang="en-US" sz="2400" b="1" i="1" dirty="0"/>
              <a:t>a chemical </a:t>
            </a:r>
            <a:r>
              <a:rPr lang="en-US" sz="2400" b="1" i="1" dirty="0" smtClean="0"/>
              <a:t>solution </a:t>
            </a:r>
            <a:r>
              <a:rPr lang="en-US" sz="2400" b="1" i="1" dirty="0"/>
              <a:t>that kills bacteria</a:t>
            </a:r>
            <a:endParaRPr lang="en-CA" sz="24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068638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 descr="http://www.23hq.com/23666/641745_f6f94ed40ce61b259ba2575f18376827_stand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86388"/>
            <a:ext cx="12192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B.  Food Processing</a:t>
            </a:r>
            <a:endParaRPr lang="en-CA" i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963" cy="4708525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1. When </a:t>
            </a:r>
            <a:r>
              <a:rPr lang="en-US" dirty="0"/>
              <a:t>bacteria “eat” our food, they cause it to spoil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2. Preventing </a:t>
            </a:r>
            <a:r>
              <a:rPr lang="en-US" dirty="0"/>
              <a:t>spoilage: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dirty="0"/>
              <a:t>	a.  Refrigeration:  slows the </a:t>
            </a:r>
            <a:r>
              <a:rPr lang="en-US" sz="2600" dirty="0" smtClean="0"/>
              <a:t>	growth </a:t>
            </a:r>
            <a:r>
              <a:rPr lang="en-US" sz="2600" dirty="0"/>
              <a:t>of </a:t>
            </a:r>
            <a:r>
              <a:rPr lang="en-CA" sz="2600" dirty="0"/>
              <a:t> </a:t>
            </a:r>
            <a:r>
              <a:rPr lang="en-US" sz="2600" dirty="0"/>
              <a:t>bacteria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dirty="0"/>
              <a:t>	b. Sterilization by cooking (e.g. </a:t>
            </a:r>
            <a:r>
              <a:rPr lang="en-US" sz="2600" dirty="0" smtClean="0"/>
              <a:t>	boiling</a:t>
            </a:r>
            <a:r>
              <a:rPr lang="en-US" sz="2600" dirty="0"/>
              <a:t>, frying, </a:t>
            </a:r>
            <a:r>
              <a:rPr lang="en-US" sz="2600" dirty="0" smtClean="0"/>
              <a:t>steaming</a:t>
            </a:r>
            <a:r>
              <a:rPr lang="en-US" sz="2600" dirty="0"/>
              <a:t>)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dirty="0"/>
              <a:t>	</a:t>
            </a:r>
            <a:r>
              <a:rPr lang="en-US" sz="2600" dirty="0" smtClean="0"/>
              <a:t>c.</a:t>
            </a:r>
            <a:r>
              <a:rPr lang="en-US" sz="2600" dirty="0"/>
              <a:t> </a:t>
            </a:r>
            <a:r>
              <a:rPr lang="en-US" sz="2600" dirty="0" smtClean="0"/>
              <a:t> Canning</a:t>
            </a:r>
            <a:r>
              <a:rPr lang="en-US" sz="2600" dirty="0"/>
              <a:t>: sterilized food is </a:t>
            </a:r>
            <a:r>
              <a:rPr lang="en-US" sz="2600" dirty="0" smtClean="0"/>
              <a:t>	sealed into </a:t>
            </a:r>
            <a:r>
              <a:rPr lang="en-US" sz="2600" dirty="0"/>
              <a:t>glass or </a:t>
            </a:r>
            <a:r>
              <a:rPr lang="en-US" sz="2600" dirty="0" smtClean="0"/>
              <a:t>metal 	containers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dirty="0"/>
              <a:t>	</a:t>
            </a:r>
            <a:r>
              <a:rPr lang="en-US" sz="2600" dirty="0" err="1" smtClean="0"/>
              <a:t>d.Chemical</a:t>
            </a:r>
            <a:r>
              <a:rPr lang="en-US" sz="2600" dirty="0" smtClean="0"/>
              <a:t> </a:t>
            </a:r>
            <a:r>
              <a:rPr lang="en-US" sz="2600" dirty="0"/>
              <a:t>treatments that </a:t>
            </a:r>
            <a:r>
              <a:rPr lang="en-US" sz="2600" dirty="0" smtClean="0"/>
              <a:t>	inhibit bacterial growth </a:t>
            </a:r>
            <a:r>
              <a:rPr lang="en-US" sz="2600" dirty="0"/>
              <a:t>in food:</a:t>
            </a:r>
            <a:endParaRPr lang="en-CA" sz="26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i.  salt </a:t>
            </a:r>
            <a:r>
              <a:rPr lang="en-US" dirty="0"/>
              <a:t>(e.g. salted meat)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ii vinegar </a:t>
            </a:r>
            <a:r>
              <a:rPr lang="en-US" dirty="0"/>
              <a:t>(e.g. pickled </a:t>
            </a:r>
            <a:r>
              <a:rPr lang="en-US" dirty="0" smtClean="0"/>
              <a:t>		vegetables</a:t>
            </a:r>
            <a:r>
              <a:rPr lang="en-US" dirty="0"/>
              <a:t>)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iii sugar  </a:t>
            </a:r>
            <a:r>
              <a:rPr lang="en-US" dirty="0"/>
              <a:t>(e.g. jam)</a:t>
            </a:r>
            <a:endParaRPr lang="en-CA" dirty="0"/>
          </a:p>
        </p:txBody>
      </p:sp>
      <p:pic>
        <p:nvPicPr>
          <p:cNvPr id="71684" name="Picture 2" descr="http://t1.gstatic.com/images?q=tbn:ANd9GcTPmI-ZOyqjTZ-H1Z9nTiFigwlrj4CrFXvUGc5uQb4R4k9NWTsf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 descr="http://t1.gstatic.com/images?q=tbn:ANd9GcSHvdyVB5GAOZk1aB-mW9XfAHyd8Vj3vFvZxeSS2BSHMU5VNz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3429000"/>
            <a:ext cx="175418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http://t2.gstatic.com/images?q=tbn:ANd9GcSPayUxOdtGvoIeDpV2GyrBWHArs2jf7ozvgCqmW6t80ilZvGRm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891088"/>
            <a:ext cx="22447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D.  	Types of bacterial movement: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56212"/>
          </a:xfrm>
        </p:spPr>
        <p:txBody>
          <a:bodyPr>
            <a:normAutofit fontScale="77500" lnSpcReduction="20000"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en-US" b="1" i="1" dirty="0" smtClean="0"/>
              <a:t>propelled </a:t>
            </a:r>
            <a:r>
              <a:rPr lang="en-US" b="1" i="1" dirty="0"/>
              <a:t>by one or more </a:t>
            </a:r>
            <a:r>
              <a:rPr lang="en-US" b="1" i="1" dirty="0" smtClean="0"/>
              <a:t>flagella 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2"/>
              <a:defRPr/>
            </a:pPr>
            <a:r>
              <a:rPr lang="en-CA" i="1" dirty="0" smtClean="0"/>
              <a:t>helical </a:t>
            </a:r>
            <a:r>
              <a:rPr lang="en-CA" i="1" dirty="0"/>
              <a:t>bacteria which have a specialized internal structure known as the axial filament</a:t>
            </a:r>
            <a:r>
              <a:rPr lang="en-CA" dirty="0"/>
              <a:t> </a:t>
            </a:r>
            <a:endParaRPr lang="en-CA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2"/>
              <a:defRPr/>
            </a:pPr>
            <a:endParaRPr lang="en-CA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2"/>
              <a:defRPr/>
            </a:pPr>
            <a:endParaRPr lang="en-CA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2"/>
              <a:defRPr/>
            </a:pPr>
            <a:endParaRPr lang="en-CA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2"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3</a:t>
            </a:r>
            <a:r>
              <a:rPr lang="en-US" b="1" dirty="0"/>
              <a:t>.	</a:t>
            </a:r>
            <a:r>
              <a:rPr lang="en-US" b="1" i="1" dirty="0"/>
              <a:t>glide slowly along a layer of </a:t>
            </a:r>
            <a:r>
              <a:rPr lang="en-US" b="1" i="1" dirty="0" smtClean="0"/>
              <a:t>slime like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material that they secrete themselves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 smtClean="0"/>
              <a:t>4. do </a:t>
            </a:r>
            <a:r>
              <a:rPr lang="en-US" b="1" i="1" dirty="0"/>
              <a:t>not </a:t>
            </a:r>
            <a:r>
              <a:rPr lang="en-US" b="1" i="1" dirty="0" smtClean="0"/>
              <a:t>move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4"/>
              <a:defRPr/>
            </a:pPr>
            <a:endParaRPr lang="en-US" b="1" i="1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4"/>
              <a:defRPr/>
            </a:pPr>
            <a:endParaRPr lang="en-US" b="1" i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CA" sz="1800" dirty="0">
                <a:hlinkClick r:id="rId2"/>
              </a:rPr>
              <a:t>http://www.microbiologybytes.com/video/motility.html</a:t>
            </a:r>
            <a:endParaRPr lang="en-CA" sz="1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pic>
        <p:nvPicPr>
          <p:cNvPr id="47108" name="Picture 6" descr="http://classes.midlandstech.edu/carterp/Courses/bio225/chap04/04-10_AxialFilament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852738"/>
            <a:ext cx="22479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http://t0.gstatic.com/images?q=tbn:ANd9GcQmgByNBeA3CMg5fFnWMeTOsw_jh0xhn8HKBeM0DchBUNVh4eP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54075"/>
            <a:ext cx="14843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IV. </a:t>
            </a:r>
            <a:r>
              <a:rPr lang="en-US" u="sng" dirty="0">
                <a:effectLst/>
              </a:rPr>
              <a:t>How </a:t>
            </a:r>
            <a:r>
              <a:rPr lang="en-US" u="sng" dirty="0" err="1">
                <a:effectLst/>
              </a:rPr>
              <a:t>Monerans</a:t>
            </a:r>
            <a:r>
              <a:rPr lang="en-US" u="sng" dirty="0">
                <a:effectLst/>
              </a:rPr>
              <a:t> Obtain Energy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4708525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A.  </a:t>
            </a:r>
            <a:r>
              <a:rPr lang="en-US" b="1" dirty="0" smtClean="0"/>
              <a:t>Autotrophs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1.  </a:t>
            </a:r>
            <a:r>
              <a:rPr lang="en-US" b="1" dirty="0" smtClean="0"/>
              <a:t>Phototropic </a:t>
            </a:r>
            <a:r>
              <a:rPr lang="en-US" b="1" dirty="0"/>
              <a:t>autotrophs:  </a:t>
            </a:r>
            <a:r>
              <a:rPr lang="en-US" b="1" i="1" dirty="0"/>
              <a:t>organisms </a:t>
            </a:r>
            <a:r>
              <a:rPr lang="en-US" b="1" i="1" dirty="0" smtClean="0"/>
              <a:t>that </a:t>
            </a:r>
            <a:r>
              <a:rPr lang="en-US" b="1" i="1" dirty="0"/>
              <a:t>trap the energy of sunlight and </a:t>
            </a:r>
            <a:r>
              <a:rPr lang="en-US" b="1" i="1" dirty="0" smtClean="0"/>
              <a:t>convert </a:t>
            </a:r>
            <a:r>
              <a:rPr lang="en-US" b="1" i="1" dirty="0"/>
              <a:t>it to organic nutrients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a</a:t>
            </a:r>
            <a:r>
              <a:rPr lang="en-US" b="1" dirty="0"/>
              <a:t>.  Example:  </a:t>
            </a:r>
            <a:r>
              <a:rPr lang="en-US" b="1" i="1" dirty="0"/>
              <a:t>cyanobacteria, </a:t>
            </a:r>
            <a:r>
              <a:rPr lang="en-US" b="1" i="1" dirty="0" smtClean="0"/>
              <a:t>		    eubacteria</a:t>
            </a: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  <p:pic>
        <p:nvPicPr>
          <p:cNvPr id="48132" name="Picture 2" descr="http://t1.gstatic.com/images?q=tbn:ANd9GcQaacuTekszVMUeyvAZ5rwTTOptsDTeOhBtFlJ3yS7LqPshmQfQ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695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2.  </a:t>
            </a:r>
            <a:r>
              <a:rPr lang="en-US" b="1" dirty="0" smtClean="0"/>
              <a:t>Chemotrophic </a:t>
            </a:r>
            <a:r>
              <a:rPr lang="en-US" b="1" dirty="0"/>
              <a:t>autotrophs:  </a:t>
            </a:r>
            <a:r>
              <a:rPr lang="en-US" b="1" i="1" dirty="0"/>
              <a:t>organisms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that can obtain energy from inorganic molecules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b="1" dirty="0" smtClean="0"/>
              <a:t>Example </a:t>
            </a:r>
            <a:r>
              <a:rPr lang="en-US" sz="2400" b="1" dirty="0"/>
              <a:t>inorganic molecules used:  </a:t>
            </a:r>
            <a:endParaRPr lang="en-CA" sz="24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i="1" dirty="0" smtClean="0"/>
              <a:t>	hydrogen </a:t>
            </a:r>
            <a:r>
              <a:rPr lang="en-US" sz="2400" b="1" i="1" dirty="0"/>
              <a:t>sulfide, nitrites, sulfur, </a:t>
            </a:r>
            <a:r>
              <a:rPr lang="en-US" sz="2400" b="1" i="1" dirty="0" smtClean="0"/>
              <a:t>and iron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lphaLcPeriod" startAt="2"/>
              <a:defRPr/>
            </a:pPr>
            <a:r>
              <a:rPr lang="en-US" sz="2400" b="1" dirty="0" smtClean="0"/>
              <a:t>Example</a:t>
            </a:r>
            <a:r>
              <a:rPr lang="en-US" sz="2400" b="1" dirty="0"/>
              <a:t>:  </a:t>
            </a:r>
            <a:r>
              <a:rPr lang="en-US" sz="2400" b="1" i="1" dirty="0" err="1"/>
              <a:t>Nitrosomonas</a:t>
            </a:r>
            <a:r>
              <a:rPr lang="en-US" sz="2400" b="1" i="1" dirty="0"/>
              <a:t> </a:t>
            </a:r>
            <a:r>
              <a:rPr lang="en-CA" sz="2400" dirty="0"/>
              <a:t> </a:t>
            </a:r>
            <a:endParaRPr lang="en-CA" sz="2400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i="1" dirty="0" smtClean="0"/>
              <a:t>(</a:t>
            </a:r>
            <a:r>
              <a:rPr lang="en-US" sz="2400" b="1" i="1" dirty="0"/>
              <a:t>uses ammonia and oxygen)</a:t>
            </a:r>
            <a:endParaRPr lang="en-CA" sz="24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sz="24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b="1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445000"/>
            <a:ext cx="2976563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175125"/>
            <a:ext cx="3810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-22225" y="4483100"/>
            <a:ext cx="252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CA"/>
              <a:t>Sulphur bacteria live in the hydrothermal vents off of H</a:t>
            </a:r>
            <a:r>
              <a:rPr lang="en-CA" baseline="-25000"/>
              <a:t>2</a:t>
            </a:r>
            <a:r>
              <a:rPr lang="en-CA"/>
              <a:t>S</a:t>
            </a:r>
          </a:p>
        </p:txBody>
      </p:sp>
      <p:sp>
        <p:nvSpPr>
          <p:cNvPr id="49159" name="TextBox 5"/>
          <p:cNvSpPr txBox="1">
            <a:spLocks noChangeArrowheads="1"/>
          </p:cNvSpPr>
          <p:nvPr/>
        </p:nvSpPr>
        <p:spPr bwMode="auto">
          <a:xfrm>
            <a:off x="3706813" y="4175125"/>
            <a:ext cx="3636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CA">
                <a:solidFill>
                  <a:schemeClr val="bg1"/>
                </a:solidFill>
              </a:rPr>
              <a:t>The thin pink strands are bacteria</a:t>
            </a:r>
          </a:p>
          <a:p>
            <a:r>
              <a:rPr lang="en-CA">
                <a:solidFill>
                  <a:schemeClr val="bg1"/>
                </a:solidFill>
              </a:rPr>
              <a:t>That use sulfides in hotsprings</a:t>
            </a:r>
          </a:p>
          <a:p>
            <a:endParaRPr lang="en-CA"/>
          </a:p>
        </p:txBody>
      </p:sp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9828213" y="2365375"/>
            <a:ext cx="345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en-CA"/>
              <a:t/>
            </a:r>
            <a:br>
              <a:rPr lang="en-CA"/>
            </a:br>
            <a:r>
              <a:rPr lang="en-CA"/>
              <a:t> </a:t>
            </a:r>
          </a:p>
        </p:txBody>
      </p:sp>
      <p:pic>
        <p:nvPicPr>
          <p:cNvPr id="491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65375"/>
            <a:ext cx="18192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http://www.calacademy.org/exhibits/xtremelife/images/snot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80518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4708525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CA" sz="4000" b="1" dirty="0" err="1" smtClean="0"/>
              <a:t>Snottites</a:t>
            </a:r>
            <a:r>
              <a:rPr lang="en-CA" sz="4000" b="1" dirty="0" smtClean="0"/>
              <a:t>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sz="4000" b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CA" sz="3200" dirty="0" smtClean="0"/>
              <a:t> </a:t>
            </a:r>
            <a:r>
              <a:rPr lang="en-CA" sz="3200" dirty="0"/>
              <a:t>These colonies of single-celled bacteria hang from the walls and ceilings of caves. They are similar to small stalactites, but have the consistency of "snot," or mucous.</a:t>
            </a:r>
            <a:br>
              <a:rPr lang="en-CA" sz="3200" dirty="0"/>
            </a:br>
            <a:r>
              <a:rPr lang="en-CA" sz="3200" dirty="0"/>
              <a:t> </a:t>
            </a:r>
            <a:br>
              <a:rPr lang="en-CA" sz="3200" dirty="0"/>
            </a:br>
            <a:r>
              <a:rPr lang="en-CA" sz="3200" dirty="0"/>
              <a:t>They feed on the </a:t>
            </a:r>
            <a:r>
              <a:rPr lang="en-CA" sz="3200" dirty="0" err="1"/>
              <a:t>sulfur</a:t>
            </a:r>
            <a:r>
              <a:rPr lang="en-CA" sz="3200" dirty="0"/>
              <a:t>-rich water that seeps into caves, and they live ensconced in a biofilm that protects them from the </a:t>
            </a:r>
            <a:r>
              <a:rPr lang="en-CA" sz="3200" dirty="0" err="1"/>
              <a:t>sulfuric</a:t>
            </a:r>
            <a:r>
              <a:rPr lang="en-CA" sz="3200" dirty="0"/>
              <a:t> acid in their environment. </a:t>
            </a:r>
            <a:r>
              <a:rPr lang="en-CA" sz="3200" b="1" dirty="0"/>
              <a:t>This acid is as strong as the acid found in car batteries</a:t>
            </a:r>
            <a:endParaRPr lang="en-CA" sz="32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35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B.  Heterotrophs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850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/>
              <a:t>1</a:t>
            </a:r>
            <a:r>
              <a:rPr lang="en-US" b="1" dirty="0"/>
              <a:t>.  	Chemotrophic heterotrophs:  </a:t>
            </a:r>
            <a:r>
              <a:rPr lang="en-US" b="1" i="1" dirty="0" smtClean="0"/>
              <a:t>organisms </a:t>
            </a:r>
            <a:r>
              <a:rPr lang="en-US" b="1" i="1" dirty="0"/>
              <a:t>that can obtain energy from </a:t>
            </a:r>
            <a:r>
              <a:rPr lang="en-US" b="1" i="1" dirty="0" smtClean="0"/>
              <a:t>inorganic </a:t>
            </a:r>
            <a:r>
              <a:rPr lang="en-US" b="1" i="1" dirty="0"/>
              <a:t>molecules</a:t>
            </a:r>
            <a:endParaRPr lang="en-CA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lphaLcPeriod"/>
              <a:defRPr/>
            </a:pPr>
            <a:r>
              <a:rPr lang="en-US" b="1" dirty="0" smtClean="0"/>
              <a:t>Example</a:t>
            </a:r>
            <a:r>
              <a:rPr lang="en-US" b="1" dirty="0"/>
              <a:t>:  </a:t>
            </a:r>
            <a:r>
              <a:rPr lang="en-US" b="1" i="1" dirty="0" smtClean="0"/>
              <a:t>bacteria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lphaLcPeriod"/>
              <a:defRPr/>
            </a:pPr>
            <a:endParaRPr lang="en-US" b="1" i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2.  </a:t>
            </a:r>
            <a:r>
              <a:rPr lang="en-US" b="1" dirty="0" smtClean="0"/>
              <a:t>Humans </a:t>
            </a:r>
            <a:r>
              <a:rPr lang="en-US" b="1" dirty="0"/>
              <a:t>are also </a:t>
            </a:r>
            <a:r>
              <a:rPr lang="en-US" b="1" i="1" u="sng" dirty="0"/>
              <a:t>chemotrophic</a:t>
            </a:r>
            <a:r>
              <a:rPr lang="en-US" b="1" dirty="0"/>
              <a:t> </a:t>
            </a:r>
            <a:r>
              <a:rPr lang="en-US" b="1" i="1" dirty="0" smtClean="0"/>
              <a:t>heterotrophs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a</a:t>
            </a:r>
            <a:r>
              <a:rPr lang="en-US" b="1" dirty="0"/>
              <a:t>.  </a:t>
            </a:r>
            <a:r>
              <a:rPr lang="en-US" b="1" dirty="0" smtClean="0"/>
              <a:t>Many </a:t>
            </a:r>
            <a:r>
              <a:rPr lang="en-US" b="1" dirty="0"/>
              <a:t>bacteria compete with us for: 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food sources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b</a:t>
            </a:r>
            <a:r>
              <a:rPr lang="en-US" b="1" dirty="0"/>
              <a:t>.  </a:t>
            </a:r>
            <a:r>
              <a:rPr lang="en-US" b="1" dirty="0" smtClean="0"/>
              <a:t>Example</a:t>
            </a:r>
            <a:r>
              <a:rPr lang="en-US" b="1" dirty="0"/>
              <a:t>: </a:t>
            </a:r>
            <a:r>
              <a:rPr lang="en-US" b="1" i="1" u="sng" dirty="0"/>
              <a:t>Salmonella</a:t>
            </a:r>
            <a:r>
              <a:rPr lang="en-US" b="1" dirty="0"/>
              <a:t> grows in raw </a:t>
            </a:r>
            <a:r>
              <a:rPr lang="en-CA" dirty="0"/>
              <a:t> </a:t>
            </a:r>
            <a:r>
              <a:rPr lang="en-US" b="1" dirty="0" smtClean="0"/>
              <a:t>meat</a:t>
            </a:r>
            <a:r>
              <a:rPr lang="en-US" b="1" dirty="0"/>
              <a:t>, </a:t>
            </a:r>
            <a:r>
              <a:rPr lang="en-US" b="1" i="1" u="sng" dirty="0"/>
              <a:t>poultry</a:t>
            </a:r>
            <a:r>
              <a:rPr lang="en-US" b="1" dirty="0"/>
              <a:t>, &amp; </a:t>
            </a:r>
            <a:r>
              <a:rPr lang="en-US" b="1" i="1" u="sng" dirty="0"/>
              <a:t>eggs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c</a:t>
            </a:r>
            <a:r>
              <a:rPr lang="en-US" b="1" dirty="0"/>
              <a:t>.  </a:t>
            </a:r>
            <a:r>
              <a:rPr lang="en-US" b="1" dirty="0" smtClean="0"/>
              <a:t>If </a:t>
            </a:r>
            <a:r>
              <a:rPr lang="en-US" b="1" dirty="0"/>
              <a:t>not properly cooked (to kill the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bacteria) they will “eat” this </a:t>
            </a:r>
            <a:r>
              <a:rPr lang="en-US" b="1" dirty="0" smtClean="0"/>
              <a:t>food</a:t>
            </a:r>
            <a:r>
              <a:rPr lang="en-CA" dirty="0"/>
              <a:t> </a:t>
            </a:r>
            <a:r>
              <a:rPr lang="en-US" b="1" dirty="0" smtClean="0"/>
              <a:t>and </a:t>
            </a:r>
            <a:r>
              <a:rPr lang="en-US" b="1" dirty="0"/>
              <a:t>release </a:t>
            </a:r>
            <a:r>
              <a:rPr lang="en-US" b="1" i="1" u="sng" dirty="0"/>
              <a:t>poisons</a:t>
            </a:r>
            <a:r>
              <a:rPr lang="en-US" b="1" dirty="0"/>
              <a:t> into it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d</a:t>
            </a:r>
            <a:r>
              <a:rPr lang="en-US" b="1" dirty="0"/>
              <a:t>.  </a:t>
            </a:r>
            <a:r>
              <a:rPr lang="en-US" b="1" dirty="0" smtClean="0"/>
              <a:t>This </a:t>
            </a:r>
            <a:r>
              <a:rPr lang="en-US" b="1" dirty="0"/>
              <a:t>causes the illness we call </a:t>
            </a:r>
            <a:r>
              <a:rPr lang="en-US" b="1" i="1" u="sng" dirty="0" smtClean="0"/>
              <a:t>food </a:t>
            </a:r>
            <a:r>
              <a:rPr lang="en-US" b="1" dirty="0" smtClean="0"/>
              <a:t> </a:t>
            </a:r>
            <a:r>
              <a:rPr lang="en-US" b="1" i="1" u="sng" dirty="0"/>
              <a:t>poisoning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1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V.  </a:t>
            </a:r>
            <a:r>
              <a:rPr lang="en-US" u="sng" dirty="0">
                <a:effectLst/>
              </a:rPr>
              <a:t>Bacterial Respiration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A. 	Aerobic Respiration:  </a:t>
            </a:r>
            <a:r>
              <a:rPr lang="en-US" b="1" i="1" smtClean="0"/>
              <a:t>process that involves oxygen and breaks down food molecules to release energy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endParaRPr lang="en-US" b="1" smtClean="0"/>
          </a:p>
          <a:p>
            <a:pPr marL="136525" indent="0">
              <a:buFont typeface="Wingdings 2" pitchFamily="18" charset="2"/>
              <a:buNone/>
            </a:pPr>
            <a:r>
              <a:rPr lang="en-US" b="1" smtClean="0"/>
              <a:t>B.  	Fermentation:  </a:t>
            </a:r>
            <a:r>
              <a:rPr lang="en-US" b="1" i="1" smtClean="0"/>
              <a:t>process that enables cells 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i="1" smtClean="0"/>
              <a:t>to carry out energy production in the 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r>
              <a:rPr lang="en-US" b="1" i="1" smtClean="0"/>
              <a:t>absence of oxygen (Anaerobic respiration)</a:t>
            </a:r>
            <a:endParaRPr lang="en-CA" smtClean="0"/>
          </a:p>
          <a:p>
            <a:pPr marL="136525" indent="0">
              <a:buFont typeface="Wingdings 2" pitchFamily="18" charset="2"/>
              <a:buNone/>
            </a:pP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004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Bacteria can be classes as: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C. 	Obligate aerobes:  </a:t>
            </a:r>
            <a:r>
              <a:rPr lang="en-US" b="1" i="1" dirty="0"/>
              <a:t>organisms that require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a constant supply of oxygen in order to </a:t>
            </a:r>
            <a:r>
              <a:rPr lang="en-CA" dirty="0" smtClean="0"/>
              <a:t>live.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CA" i="1" dirty="0"/>
              <a:t>	</a:t>
            </a:r>
            <a:r>
              <a:rPr lang="en-CA" i="1" dirty="0" err="1" smtClean="0"/>
              <a:t>eg</a:t>
            </a:r>
            <a:r>
              <a:rPr lang="en-CA" i="1" dirty="0" smtClean="0"/>
              <a:t>:  Bacillus </a:t>
            </a:r>
            <a:r>
              <a:rPr lang="en-CA" i="1" dirty="0" err="1" smtClean="0"/>
              <a:t>subtilis</a:t>
            </a:r>
            <a:endParaRPr lang="en-CA" i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D. </a:t>
            </a:r>
            <a:r>
              <a:rPr lang="en-US" b="1" dirty="0" smtClean="0"/>
              <a:t>Obligate </a:t>
            </a:r>
            <a:r>
              <a:rPr lang="en-US" b="1" dirty="0"/>
              <a:t>anaerobes:  </a:t>
            </a:r>
            <a:r>
              <a:rPr lang="en-US" b="1" i="1" dirty="0"/>
              <a:t>organism that lives </a:t>
            </a:r>
            <a:r>
              <a:rPr lang="en-US" b="1" i="1" dirty="0" smtClean="0"/>
              <a:t>only </a:t>
            </a:r>
            <a:r>
              <a:rPr lang="en-US" b="1" i="1" dirty="0"/>
              <a:t>in the absence of </a:t>
            </a:r>
            <a:r>
              <a:rPr lang="en-US" b="1" i="1" dirty="0" smtClean="0"/>
              <a:t>oxygen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	</a:t>
            </a:r>
            <a:r>
              <a:rPr lang="en-US" b="1" i="1" dirty="0" err="1" smtClean="0"/>
              <a:t>Eg</a:t>
            </a:r>
            <a:r>
              <a:rPr lang="en-US" b="1" i="1" dirty="0" smtClean="0"/>
              <a:t>: Clostridium </a:t>
            </a:r>
            <a:r>
              <a:rPr lang="en-US" b="1" i="1" dirty="0" err="1" smtClean="0"/>
              <a:t>botulinum</a:t>
            </a:r>
            <a:endParaRPr lang="en-US" b="1" i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i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/>
              <a:t>E.  </a:t>
            </a:r>
            <a:r>
              <a:rPr lang="en-US" b="1" dirty="0" smtClean="0"/>
              <a:t>Facultative </a:t>
            </a:r>
            <a:r>
              <a:rPr lang="en-US" b="1" dirty="0"/>
              <a:t>anaerobes:  </a:t>
            </a:r>
            <a:r>
              <a:rPr lang="en-US" b="1" i="1" dirty="0"/>
              <a:t>organisms that </a:t>
            </a: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can survive with or without </a:t>
            </a:r>
            <a:r>
              <a:rPr lang="en-US" b="1" i="1" dirty="0" smtClean="0"/>
              <a:t>oxygen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dirty="0"/>
              <a:t>	</a:t>
            </a:r>
            <a:r>
              <a:rPr lang="en-US" b="1" i="1" dirty="0" err="1" smtClean="0"/>
              <a:t>eg</a:t>
            </a:r>
            <a:r>
              <a:rPr lang="en-US" b="1" i="1" dirty="0" smtClean="0"/>
              <a:t>: </a:t>
            </a:r>
            <a:r>
              <a:rPr lang="en-US" b="1" i="1" dirty="0" err="1"/>
              <a:t>S</a:t>
            </a:r>
            <a:r>
              <a:rPr lang="en-US" b="1" i="1" dirty="0" err="1" smtClean="0"/>
              <a:t>taphlococcus</a:t>
            </a:r>
            <a:r>
              <a:rPr lang="en-US" b="1" i="1" dirty="0" smtClean="0"/>
              <a:t>,  E. coli, Listeria</a:t>
            </a:r>
            <a:endParaRPr lang="en-CA" i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C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9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589</Words>
  <Application>Microsoft Office PowerPoint</Application>
  <PresentationFormat>On-screen Show (4:3)</PresentationFormat>
  <Paragraphs>235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D.   Types of bacterial movement: </vt:lpstr>
      <vt:lpstr>IV. How Monerans Obtain Energy </vt:lpstr>
      <vt:lpstr>PowerPoint Presentation</vt:lpstr>
      <vt:lpstr>PowerPoint Presentation</vt:lpstr>
      <vt:lpstr>B.  Heterotrophs </vt:lpstr>
      <vt:lpstr>V.  Bacterial Respiration </vt:lpstr>
      <vt:lpstr>Bacteria can be classes as: </vt:lpstr>
      <vt:lpstr>The Case of Clostridium botulinum (An obligate anaerobe)</vt:lpstr>
      <vt:lpstr>VI.  Bacterial Growth and Reproduction </vt:lpstr>
      <vt:lpstr>C. Conjugation</vt:lpstr>
      <vt:lpstr>D.   Spore formation:   </vt:lpstr>
      <vt:lpstr>VI.Importance of Monerans </vt:lpstr>
      <vt:lpstr>B.  Industrial uses of bacteria: </vt:lpstr>
      <vt:lpstr>C.   Symbiosis:  close relationship between two species in which at least one species benefits from the other </vt:lpstr>
      <vt:lpstr>VII.Bacteria in the Environment </vt:lpstr>
      <vt:lpstr>B.  Sewage decomposition:   </vt:lpstr>
      <vt:lpstr>C.   Nitrogen fixation:   </vt:lpstr>
      <vt:lpstr>PowerPoint Presentation</vt:lpstr>
      <vt:lpstr>  17-3:  Diseases Caused by Monerans  </vt:lpstr>
      <vt:lpstr>PowerPoint Presentation</vt:lpstr>
      <vt:lpstr>PowerPoint Presentation</vt:lpstr>
      <vt:lpstr>E. Class rickettsias  </vt:lpstr>
      <vt:lpstr> F.   Methods for fighting bacterial disease </vt:lpstr>
      <vt:lpstr>III.Controlling Bacteria </vt:lpstr>
      <vt:lpstr>B.  Food Processing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2013-01-02T22:19:49Z</dcterms:created>
  <dcterms:modified xsi:type="dcterms:W3CDTF">2013-01-02T22:20:59Z</dcterms:modified>
</cp:coreProperties>
</file>