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6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0216CD-A944-42CC-807C-79545935F705}" type="datetimeFigureOut">
              <a:rPr lang="en-US" smtClean="0"/>
              <a:t>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D96DC-F011-4004-8AAE-01018B497CEB}" type="slidenum">
              <a:rPr lang="en-US" smtClean="0"/>
              <a:t>‹#›</a:t>
            </a:fld>
            <a:endParaRPr lang="en-US"/>
          </a:p>
        </p:txBody>
      </p:sp>
    </p:spTree>
    <p:extLst>
      <p:ext uri="{BB962C8B-B14F-4D97-AF65-F5344CB8AC3E}">
        <p14:creationId xmlns:p14="http://schemas.microsoft.com/office/powerpoint/2010/main" val="286039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fontAlgn="base">
              <a:spcBef>
                <a:spcPct val="0"/>
              </a:spcBef>
              <a:spcAft>
                <a:spcPct val="0"/>
              </a:spcAft>
            </a:pPr>
            <a:fld id="{BDB83924-C4BD-46C9-8927-CBFC97CF8DBF}" type="slidenum">
              <a:rPr lang="en-CA">
                <a:latin typeface="Calibri" pitchFamily="34" charset="0"/>
              </a:rPr>
              <a:pPr fontAlgn="base">
                <a:spcBef>
                  <a:spcPct val="0"/>
                </a:spcBef>
                <a:spcAft>
                  <a:spcPct val="0"/>
                </a:spcAft>
              </a:pPr>
              <a:t>26</a:t>
            </a:fld>
            <a:endParaRPr lang="en-CA">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E4F3F-005A-46DF-8C7B-5B77B22885DB}" type="datetimeFigureOut">
              <a:rPr lang="en-US" smtClean="0"/>
              <a:t>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3DA43-6E5A-4947-A4DD-80EA6948B4A8}" type="slidenum">
              <a:rPr lang="en-US" smtClean="0"/>
              <a:t>‹#›</a:t>
            </a:fld>
            <a:endParaRPr lang="en-US"/>
          </a:p>
        </p:txBody>
      </p:sp>
    </p:spTree>
    <p:extLst>
      <p:ext uri="{BB962C8B-B14F-4D97-AF65-F5344CB8AC3E}">
        <p14:creationId xmlns:p14="http://schemas.microsoft.com/office/powerpoint/2010/main" val="286494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E4F3F-005A-46DF-8C7B-5B77B22885DB}" type="datetimeFigureOut">
              <a:rPr lang="en-US" smtClean="0"/>
              <a:t>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3DA43-6E5A-4947-A4DD-80EA6948B4A8}" type="slidenum">
              <a:rPr lang="en-US" smtClean="0"/>
              <a:t>‹#›</a:t>
            </a:fld>
            <a:endParaRPr lang="en-US"/>
          </a:p>
        </p:txBody>
      </p:sp>
    </p:spTree>
    <p:extLst>
      <p:ext uri="{BB962C8B-B14F-4D97-AF65-F5344CB8AC3E}">
        <p14:creationId xmlns:p14="http://schemas.microsoft.com/office/powerpoint/2010/main" val="3479899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E4F3F-005A-46DF-8C7B-5B77B22885DB}" type="datetimeFigureOut">
              <a:rPr lang="en-US" smtClean="0"/>
              <a:t>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3DA43-6E5A-4947-A4DD-80EA6948B4A8}" type="slidenum">
              <a:rPr lang="en-US" smtClean="0"/>
              <a:t>‹#›</a:t>
            </a:fld>
            <a:endParaRPr lang="en-US"/>
          </a:p>
        </p:txBody>
      </p:sp>
    </p:spTree>
    <p:extLst>
      <p:ext uri="{BB962C8B-B14F-4D97-AF65-F5344CB8AC3E}">
        <p14:creationId xmlns:p14="http://schemas.microsoft.com/office/powerpoint/2010/main" val="295015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E4F3F-005A-46DF-8C7B-5B77B22885DB}" type="datetimeFigureOut">
              <a:rPr lang="en-US" smtClean="0"/>
              <a:t>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3DA43-6E5A-4947-A4DD-80EA6948B4A8}" type="slidenum">
              <a:rPr lang="en-US" smtClean="0"/>
              <a:t>‹#›</a:t>
            </a:fld>
            <a:endParaRPr lang="en-US"/>
          </a:p>
        </p:txBody>
      </p:sp>
    </p:spTree>
    <p:extLst>
      <p:ext uri="{BB962C8B-B14F-4D97-AF65-F5344CB8AC3E}">
        <p14:creationId xmlns:p14="http://schemas.microsoft.com/office/powerpoint/2010/main" val="118396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E4F3F-005A-46DF-8C7B-5B77B22885DB}" type="datetimeFigureOut">
              <a:rPr lang="en-US" smtClean="0"/>
              <a:t>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3DA43-6E5A-4947-A4DD-80EA6948B4A8}" type="slidenum">
              <a:rPr lang="en-US" smtClean="0"/>
              <a:t>‹#›</a:t>
            </a:fld>
            <a:endParaRPr lang="en-US"/>
          </a:p>
        </p:txBody>
      </p:sp>
    </p:spTree>
    <p:extLst>
      <p:ext uri="{BB962C8B-B14F-4D97-AF65-F5344CB8AC3E}">
        <p14:creationId xmlns:p14="http://schemas.microsoft.com/office/powerpoint/2010/main" val="4058359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E4F3F-005A-46DF-8C7B-5B77B22885DB}" type="datetimeFigureOut">
              <a:rPr lang="en-US" smtClean="0"/>
              <a:t>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3DA43-6E5A-4947-A4DD-80EA6948B4A8}" type="slidenum">
              <a:rPr lang="en-US" smtClean="0"/>
              <a:t>‹#›</a:t>
            </a:fld>
            <a:endParaRPr lang="en-US"/>
          </a:p>
        </p:txBody>
      </p:sp>
    </p:spTree>
    <p:extLst>
      <p:ext uri="{BB962C8B-B14F-4D97-AF65-F5344CB8AC3E}">
        <p14:creationId xmlns:p14="http://schemas.microsoft.com/office/powerpoint/2010/main" val="2695125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E4F3F-005A-46DF-8C7B-5B77B22885DB}" type="datetimeFigureOut">
              <a:rPr lang="en-US" smtClean="0"/>
              <a:t>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53DA43-6E5A-4947-A4DD-80EA6948B4A8}" type="slidenum">
              <a:rPr lang="en-US" smtClean="0"/>
              <a:t>‹#›</a:t>
            </a:fld>
            <a:endParaRPr lang="en-US"/>
          </a:p>
        </p:txBody>
      </p:sp>
    </p:spTree>
    <p:extLst>
      <p:ext uri="{BB962C8B-B14F-4D97-AF65-F5344CB8AC3E}">
        <p14:creationId xmlns:p14="http://schemas.microsoft.com/office/powerpoint/2010/main" val="1236586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E4F3F-005A-46DF-8C7B-5B77B22885DB}" type="datetimeFigureOut">
              <a:rPr lang="en-US" smtClean="0"/>
              <a:t>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53DA43-6E5A-4947-A4DD-80EA6948B4A8}" type="slidenum">
              <a:rPr lang="en-US" smtClean="0"/>
              <a:t>‹#›</a:t>
            </a:fld>
            <a:endParaRPr lang="en-US"/>
          </a:p>
        </p:txBody>
      </p:sp>
    </p:spTree>
    <p:extLst>
      <p:ext uri="{BB962C8B-B14F-4D97-AF65-F5344CB8AC3E}">
        <p14:creationId xmlns:p14="http://schemas.microsoft.com/office/powerpoint/2010/main" val="388778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E4F3F-005A-46DF-8C7B-5B77B22885DB}" type="datetimeFigureOut">
              <a:rPr lang="en-US" smtClean="0"/>
              <a:t>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53DA43-6E5A-4947-A4DD-80EA6948B4A8}" type="slidenum">
              <a:rPr lang="en-US" smtClean="0"/>
              <a:t>‹#›</a:t>
            </a:fld>
            <a:endParaRPr lang="en-US"/>
          </a:p>
        </p:txBody>
      </p:sp>
    </p:spTree>
    <p:extLst>
      <p:ext uri="{BB962C8B-B14F-4D97-AF65-F5344CB8AC3E}">
        <p14:creationId xmlns:p14="http://schemas.microsoft.com/office/powerpoint/2010/main" val="3173710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E4F3F-005A-46DF-8C7B-5B77B22885DB}" type="datetimeFigureOut">
              <a:rPr lang="en-US" smtClean="0"/>
              <a:t>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3DA43-6E5A-4947-A4DD-80EA6948B4A8}" type="slidenum">
              <a:rPr lang="en-US" smtClean="0"/>
              <a:t>‹#›</a:t>
            </a:fld>
            <a:endParaRPr lang="en-US"/>
          </a:p>
        </p:txBody>
      </p:sp>
    </p:spTree>
    <p:extLst>
      <p:ext uri="{BB962C8B-B14F-4D97-AF65-F5344CB8AC3E}">
        <p14:creationId xmlns:p14="http://schemas.microsoft.com/office/powerpoint/2010/main" val="1951318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E4F3F-005A-46DF-8C7B-5B77B22885DB}" type="datetimeFigureOut">
              <a:rPr lang="en-US" smtClean="0"/>
              <a:t>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3DA43-6E5A-4947-A4DD-80EA6948B4A8}" type="slidenum">
              <a:rPr lang="en-US" smtClean="0"/>
              <a:t>‹#›</a:t>
            </a:fld>
            <a:endParaRPr lang="en-US"/>
          </a:p>
        </p:txBody>
      </p:sp>
    </p:spTree>
    <p:extLst>
      <p:ext uri="{BB962C8B-B14F-4D97-AF65-F5344CB8AC3E}">
        <p14:creationId xmlns:p14="http://schemas.microsoft.com/office/powerpoint/2010/main" val="1661651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E4F3F-005A-46DF-8C7B-5B77B22885DB}" type="datetimeFigureOut">
              <a:rPr lang="en-US" smtClean="0"/>
              <a:t>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3DA43-6E5A-4947-A4DD-80EA6948B4A8}" type="slidenum">
              <a:rPr lang="en-US" smtClean="0"/>
              <a:t>‹#›</a:t>
            </a:fld>
            <a:endParaRPr lang="en-US"/>
          </a:p>
        </p:txBody>
      </p:sp>
    </p:spTree>
    <p:extLst>
      <p:ext uri="{BB962C8B-B14F-4D97-AF65-F5344CB8AC3E}">
        <p14:creationId xmlns:p14="http://schemas.microsoft.com/office/powerpoint/2010/main" val="1227297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courses.fas.harvard.edu/~biotext/animations/viralinfection.html"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courses.fas.harvard.edu/~biotext/animations/lyticcycle.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youtube.com/watch?v=_J9-xKitsd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youtube.com/watch?v=gU8XeqI7yt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12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CA" dirty="0"/>
          </a:p>
        </p:txBody>
      </p:sp>
      <p:sp>
        <p:nvSpPr>
          <p:cNvPr id="3" name="Content Placeholder 2"/>
          <p:cNvSpPr>
            <a:spLocks noGrp="1"/>
          </p:cNvSpPr>
          <p:nvPr>
            <p:ph sz="half" idx="1"/>
          </p:nvPr>
        </p:nvSpPr>
        <p:spPr/>
        <p:txBody>
          <a:bodyPr>
            <a:normAutofit/>
          </a:bodyPr>
          <a:lstStyle/>
          <a:p>
            <a:pPr marL="137160" indent="0" fontAlgn="auto">
              <a:spcAft>
                <a:spcPts val="0"/>
              </a:spcAft>
              <a:buClr>
                <a:schemeClr val="tx1">
                  <a:shade val="95000"/>
                </a:schemeClr>
              </a:buClr>
              <a:buFont typeface="Wingdings 2"/>
              <a:buNone/>
              <a:defRPr/>
            </a:pPr>
            <a:r>
              <a:rPr lang="en-US" sz="3600" b="1" dirty="0" smtClean="0"/>
              <a:t>B. Infection</a:t>
            </a:r>
            <a:r>
              <a:rPr lang="en-US" b="1" dirty="0"/>
              <a:t>:</a:t>
            </a:r>
            <a:endParaRPr lang="en-CA" dirty="0"/>
          </a:p>
          <a:p>
            <a:pPr marL="137160" indent="0" fontAlgn="auto">
              <a:spcAft>
                <a:spcPts val="0"/>
              </a:spcAft>
              <a:buClr>
                <a:schemeClr val="tx1">
                  <a:shade val="95000"/>
                </a:schemeClr>
              </a:buClr>
              <a:buFont typeface="Wingdings 2"/>
              <a:buNone/>
              <a:defRPr/>
            </a:pPr>
            <a:r>
              <a:rPr lang="en-US" b="1" dirty="0" smtClean="0"/>
              <a:t>1</a:t>
            </a:r>
            <a:r>
              <a:rPr lang="en-US" b="1" dirty="0"/>
              <a:t>. </a:t>
            </a:r>
            <a:r>
              <a:rPr lang="en-US" b="1" dirty="0" smtClean="0"/>
              <a:t>Virus </a:t>
            </a:r>
            <a:r>
              <a:rPr lang="en-US" b="1" dirty="0"/>
              <a:t>activated by </a:t>
            </a:r>
            <a:r>
              <a:rPr lang="en-US" b="1" i="1" u="sng" dirty="0"/>
              <a:t>chance</a:t>
            </a:r>
            <a:r>
              <a:rPr lang="en-US" b="1" dirty="0"/>
              <a:t> </a:t>
            </a:r>
            <a:r>
              <a:rPr lang="en-US" b="1" i="1" u="sng" dirty="0"/>
              <a:t>contact</a:t>
            </a:r>
            <a:r>
              <a:rPr lang="en-US" b="1" dirty="0"/>
              <a:t> with </a:t>
            </a:r>
            <a:endParaRPr lang="en-CA" dirty="0"/>
          </a:p>
          <a:p>
            <a:pPr marL="137160" indent="0" fontAlgn="auto">
              <a:spcAft>
                <a:spcPts val="0"/>
              </a:spcAft>
              <a:buClr>
                <a:schemeClr val="tx1">
                  <a:shade val="95000"/>
                </a:schemeClr>
              </a:buClr>
              <a:buFont typeface="Wingdings 2"/>
              <a:buNone/>
              <a:defRPr/>
            </a:pPr>
            <a:r>
              <a:rPr lang="en-US" b="1" dirty="0"/>
              <a:t>right host cell</a:t>
            </a:r>
            <a:endParaRPr lang="en-CA" dirty="0"/>
          </a:p>
          <a:p>
            <a:pPr marL="137160" indent="0" fontAlgn="auto">
              <a:spcAft>
                <a:spcPts val="0"/>
              </a:spcAft>
              <a:buClr>
                <a:schemeClr val="tx1">
                  <a:shade val="95000"/>
                </a:schemeClr>
              </a:buClr>
              <a:buFont typeface="Wingdings 2"/>
              <a:buNone/>
              <a:defRPr/>
            </a:pPr>
            <a:r>
              <a:rPr lang="en-US" b="1" dirty="0" smtClean="0"/>
              <a:t>2</a:t>
            </a:r>
            <a:r>
              <a:rPr lang="en-US" b="1" dirty="0"/>
              <a:t>.  </a:t>
            </a:r>
            <a:r>
              <a:rPr lang="en-US" b="1" dirty="0" smtClean="0"/>
              <a:t>T4</a:t>
            </a:r>
            <a:r>
              <a:rPr lang="en-US" b="1" dirty="0"/>
              <a:t>: tail attaches </a:t>
            </a:r>
            <a:r>
              <a:rPr lang="en-US" b="1" i="1" dirty="0"/>
              <a:t>to the surface of a </a:t>
            </a:r>
            <a:endParaRPr lang="en-CA" dirty="0"/>
          </a:p>
          <a:p>
            <a:pPr marL="137160" indent="0" fontAlgn="auto">
              <a:spcAft>
                <a:spcPts val="0"/>
              </a:spcAft>
              <a:buClr>
                <a:schemeClr val="tx1">
                  <a:shade val="95000"/>
                </a:schemeClr>
              </a:buClr>
              <a:buFont typeface="Wingdings 2"/>
              <a:buNone/>
              <a:defRPr/>
            </a:pPr>
            <a:r>
              <a:rPr lang="en-US" b="1" i="1" dirty="0"/>
              <a:t>bacterium</a:t>
            </a:r>
            <a:endParaRPr lang="en-CA" dirty="0"/>
          </a:p>
          <a:p>
            <a:pPr marL="137160" indent="0" fontAlgn="auto">
              <a:spcAft>
                <a:spcPts val="0"/>
              </a:spcAft>
              <a:buClr>
                <a:schemeClr val="tx1">
                  <a:shade val="95000"/>
                </a:schemeClr>
              </a:buClr>
              <a:buFont typeface="Wingdings 2"/>
              <a:buNone/>
              <a:defRPr/>
            </a:pPr>
            <a:r>
              <a:rPr lang="en-US" b="1" dirty="0" smtClean="0"/>
              <a:t>3</a:t>
            </a:r>
            <a:r>
              <a:rPr lang="en-US" b="1" dirty="0"/>
              <a:t>.  </a:t>
            </a:r>
            <a:r>
              <a:rPr lang="en-US" b="1" dirty="0" smtClean="0"/>
              <a:t>DNA </a:t>
            </a:r>
            <a:r>
              <a:rPr lang="en-US" b="1" dirty="0"/>
              <a:t>is </a:t>
            </a:r>
            <a:r>
              <a:rPr lang="en-US" b="1" i="1" dirty="0"/>
              <a:t>injected into the bacterium</a:t>
            </a:r>
            <a:endParaRPr lang="en-CA" dirty="0"/>
          </a:p>
          <a:p>
            <a:pPr marL="548640" indent="-411480" fontAlgn="auto">
              <a:spcAft>
                <a:spcPts val="0"/>
              </a:spcAft>
              <a:buClr>
                <a:schemeClr val="tx1">
                  <a:shade val="95000"/>
                </a:schemeClr>
              </a:buClr>
              <a:buFont typeface="Wingdings 2"/>
              <a:buChar char=""/>
              <a:defRPr/>
            </a:pPr>
            <a:endParaRPr lang="en-CA" dirty="0"/>
          </a:p>
        </p:txBody>
      </p:sp>
      <p:sp>
        <p:nvSpPr>
          <p:cNvPr id="11268" name="Content Placeholder 3"/>
          <p:cNvSpPr>
            <a:spLocks noGrp="1"/>
          </p:cNvSpPr>
          <p:nvPr>
            <p:ph sz="half" idx="2"/>
          </p:nvPr>
        </p:nvSpPr>
        <p:spPr/>
        <p:txBody>
          <a:bodyPr/>
          <a:lstStyle/>
          <a:p>
            <a:pPr marL="136525" indent="0">
              <a:buFont typeface="Wingdings 2" pitchFamily="18" charset="2"/>
              <a:buNone/>
            </a:pPr>
            <a:r>
              <a:rPr lang="en-CA" smtClean="0">
                <a:solidFill>
                  <a:srgbClr val="FFFF00"/>
                </a:solidFill>
                <a:hlinkClick r:id="rId2"/>
              </a:rPr>
              <a:t>VIRAL INFECTION</a:t>
            </a:r>
          </a:p>
        </p:txBody>
      </p:sp>
      <p:pic>
        <p:nvPicPr>
          <p:cNvPr id="11269" name="Picture 2" descr="http://t1.gstatic.com/images?q=tbn:ANd9GcQVJQVucoQbZMx8t5CsT6ou3ZV02Es2yW52c6jLGTxY8vjeYnKdq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7082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638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fontAlgn="auto">
              <a:spcAft>
                <a:spcPts val="0"/>
              </a:spcAft>
              <a:defRPr/>
            </a:pPr>
            <a:r>
              <a:rPr lang="en-US" dirty="0"/>
              <a:t> </a:t>
            </a:r>
            <a:r>
              <a:rPr lang="en-CA" dirty="0"/>
              <a:t/>
            </a:r>
            <a:br>
              <a:rPr lang="en-CA" dirty="0"/>
            </a:br>
            <a:r>
              <a:rPr lang="en-US" dirty="0"/>
              <a:t>C.	Growth:</a:t>
            </a:r>
            <a:r>
              <a:rPr lang="en-CA" dirty="0"/>
              <a:t/>
            </a:r>
            <a:br>
              <a:rPr lang="en-CA" dirty="0"/>
            </a:br>
            <a:endParaRPr lang="en-CA" dirty="0"/>
          </a:p>
        </p:txBody>
      </p:sp>
      <p:sp>
        <p:nvSpPr>
          <p:cNvPr id="6" name="Content Placeholder 5"/>
          <p:cNvSpPr>
            <a:spLocks noGrp="1"/>
          </p:cNvSpPr>
          <p:nvPr>
            <p:ph idx="1"/>
          </p:nvPr>
        </p:nvSpPr>
        <p:spPr/>
        <p:txBody>
          <a:bodyPr>
            <a:normAutofit lnSpcReduction="10000"/>
          </a:bodyPr>
          <a:lstStyle/>
          <a:p>
            <a:pPr marL="137160" indent="0" fontAlgn="auto">
              <a:spcAft>
                <a:spcPts val="0"/>
              </a:spcAft>
              <a:buClr>
                <a:schemeClr val="tx1">
                  <a:shade val="95000"/>
                </a:schemeClr>
              </a:buClr>
              <a:buFont typeface="Wingdings 2"/>
              <a:buNone/>
              <a:defRPr/>
            </a:pPr>
            <a:r>
              <a:rPr lang="en-US" b="1" dirty="0" smtClean="0"/>
              <a:t>1</a:t>
            </a:r>
            <a:r>
              <a:rPr lang="en-US" b="1" dirty="0"/>
              <a:t>.  </a:t>
            </a:r>
            <a:r>
              <a:rPr lang="en-US" b="1" dirty="0" smtClean="0"/>
              <a:t>Host </a:t>
            </a:r>
            <a:r>
              <a:rPr lang="en-US" b="1" dirty="0"/>
              <a:t>cell cannot tell </a:t>
            </a:r>
            <a:r>
              <a:rPr lang="en-US" b="1" i="1" dirty="0"/>
              <a:t>the difference </a:t>
            </a:r>
            <a:endParaRPr lang="en-CA" dirty="0"/>
          </a:p>
          <a:p>
            <a:pPr marL="137160" indent="0" fontAlgn="auto">
              <a:spcAft>
                <a:spcPts val="0"/>
              </a:spcAft>
              <a:buClr>
                <a:schemeClr val="tx1">
                  <a:shade val="95000"/>
                </a:schemeClr>
              </a:buClr>
              <a:buFont typeface="Wingdings 2"/>
              <a:buNone/>
              <a:defRPr/>
            </a:pPr>
            <a:r>
              <a:rPr lang="en-US" b="1" i="1" dirty="0"/>
              <a:t>between its own DNA and the DNA of </a:t>
            </a:r>
            <a:endParaRPr lang="en-CA" dirty="0"/>
          </a:p>
          <a:p>
            <a:pPr marL="137160" indent="0" fontAlgn="auto">
              <a:spcAft>
                <a:spcPts val="0"/>
              </a:spcAft>
              <a:buClr>
                <a:schemeClr val="tx1">
                  <a:shade val="95000"/>
                </a:schemeClr>
              </a:buClr>
              <a:buFont typeface="Wingdings 2"/>
              <a:buNone/>
              <a:defRPr/>
            </a:pPr>
            <a:r>
              <a:rPr lang="en-US" b="1" i="1" dirty="0"/>
              <a:t>the virus</a:t>
            </a:r>
            <a:endParaRPr lang="en-CA" dirty="0"/>
          </a:p>
          <a:p>
            <a:pPr marL="137160" indent="0" fontAlgn="auto">
              <a:spcAft>
                <a:spcPts val="0"/>
              </a:spcAft>
              <a:buClr>
                <a:schemeClr val="tx1">
                  <a:shade val="95000"/>
                </a:schemeClr>
              </a:buClr>
              <a:buFont typeface="Wingdings 2"/>
              <a:buNone/>
              <a:defRPr/>
            </a:pPr>
            <a:r>
              <a:rPr lang="en-US" b="1" dirty="0"/>
              <a:t>2.  </a:t>
            </a:r>
            <a:r>
              <a:rPr lang="en-US" b="1" dirty="0" smtClean="0"/>
              <a:t>Viral </a:t>
            </a:r>
            <a:r>
              <a:rPr lang="en-US" b="1" dirty="0"/>
              <a:t>messenger RNA (mRNA) acts </a:t>
            </a:r>
            <a:endParaRPr lang="en-CA" dirty="0"/>
          </a:p>
          <a:p>
            <a:pPr marL="137160" indent="0" fontAlgn="auto">
              <a:spcAft>
                <a:spcPts val="0"/>
              </a:spcAft>
              <a:buClr>
                <a:schemeClr val="tx1">
                  <a:shade val="95000"/>
                </a:schemeClr>
              </a:buClr>
              <a:buFont typeface="Wingdings 2"/>
              <a:buNone/>
              <a:defRPr/>
            </a:pPr>
            <a:r>
              <a:rPr lang="en-US" b="1" dirty="0"/>
              <a:t>like a </a:t>
            </a:r>
            <a:r>
              <a:rPr lang="en-US" b="1" i="1" u="sng" dirty="0"/>
              <a:t>molecular</a:t>
            </a:r>
            <a:r>
              <a:rPr lang="en-US" b="1" dirty="0"/>
              <a:t> </a:t>
            </a:r>
            <a:r>
              <a:rPr lang="en-US" b="1" i="1" u="sng" dirty="0"/>
              <a:t>wrecking</a:t>
            </a:r>
            <a:r>
              <a:rPr lang="en-US" b="1" dirty="0"/>
              <a:t> </a:t>
            </a:r>
            <a:r>
              <a:rPr lang="en-US" b="1" i="1" u="sng" dirty="0" smtClean="0"/>
              <a:t>crew</a:t>
            </a:r>
            <a:r>
              <a:rPr lang="en-US" b="1" dirty="0" smtClean="0"/>
              <a:t>,</a:t>
            </a:r>
            <a:r>
              <a:rPr lang="en-CA" dirty="0"/>
              <a:t> </a:t>
            </a:r>
            <a:r>
              <a:rPr lang="en-US" b="1" dirty="0" smtClean="0"/>
              <a:t>taking </a:t>
            </a:r>
            <a:r>
              <a:rPr lang="en-US" b="1" dirty="0"/>
              <a:t>over the infected </a:t>
            </a:r>
            <a:r>
              <a:rPr lang="en-US" b="1" i="1" u="sng" dirty="0"/>
              <a:t>host</a:t>
            </a:r>
            <a:r>
              <a:rPr lang="en-US" b="1" dirty="0"/>
              <a:t> </a:t>
            </a:r>
            <a:r>
              <a:rPr lang="en-US" b="1" i="1" u="sng" dirty="0"/>
              <a:t>cell</a:t>
            </a:r>
            <a:endParaRPr lang="en-CA" dirty="0"/>
          </a:p>
          <a:p>
            <a:pPr marL="137160" indent="0" fontAlgn="auto">
              <a:spcAft>
                <a:spcPts val="0"/>
              </a:spcAft>
              <a:buClr>
                <a:schemeClr val="tx1">
                  <a:shade val="95000"/>
                </a:schemeClr>
              </a:buClr>
              <a:buFont typeface="Wingdings 2"/>
              <a:buNone/>
              <a:defRPr/>
            </a:pPr>
            <a:r>
              <a:rPr lang="en-US" b="1" dirty="0"/>
              <a:t>3.  </a:t>
            </a:r>
            <a:r>
              <a:rPr lang="en-US" b="1" dirty="0" smtClean="0"/>
              <a:t>Produces </a:t>
            </a:r>
            <a:r>
              <a:rPr lang="en-US" b="1" dirty="0"/>
              <a:t>enzymes that destroy </a:t>
            </a:r>
            <a:endParaRPr lang="en-CA" dirty="0"/>
          </a:p>
          <a:p>
            <a:pPr marL="137160" indent="0" fontAlgn="auto">
              <a:spcAft>
                <a:spcPts val="0"/>
              </a:spcAft>
              <a:buClr>
                <a:schemeClr val="tx1">
                  <a:shade val="95000"/>
                </a:schemeClr>
              </a:buClr>
              <a:buFont typeface="Wingdings 2"/>
              <a:buNone/>
              <a:defRPr/>
            </a:pPr>
            <a:r>
              <a:rPr lang="en-US" b="1" i="1" u="sng" dirty="0"/>
              <a:t>host's own</a:t>
            </a:r>
            <a:r>
              <a:rPr lang="en-US" b="1" dirty="0"/>
              <a:t> DNA but don’t harm </a:t>
            </a:r>
            <a:r>
              <a:rPr lang="en-US" b="1" i="1" u="sng" dirty="0"/>
              <a:t>the viral</a:t>
            </a:r>
            <a:r>
              <a:rPr lang="en-US" b="1" dirty="0"/>
              <a:t> DNA!</a:t>
            </a:r>
            <a:endParaRPr lang="en-CA" dirty="0"/>
          </a:p>
          <a:p>
            <a:pPr marL="548640" indent="-411480" fontAlgn="auto">
              <a:spcAft>
                <a:spcPts val="0"/>
              </a:spcAft>
              <a:buClr>
                <a:schemeClr val="tx1">
                  <a:shade val="95000"/>
                </a:schemeClr>
              </a:buClr>
              <a:buFont typeface="Wingdings 2"/>
              <a:buChar char=""/>
              <a:defRPr/>
            </a:pPr>
            <a:endParaRPr lang="en-CA" dirty="0"/>
          </a:p>
        </p:txBody>
      </p:sp>
    </p:spTree>
    <p:extLst>
      <p:ext uri="{BB962C8B-B14F-4D97-AF65-F5344CB8AC3E}">
        <p14:creationId xmlns:p14="http://schemas.microsoft.com/office/powerpoint/2010/main" val="2950698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pPr fontAlgn="auto">
              <a:spcAft>
                <a:spcPts val="0"/>
              </a:spcAft>
              <a:defRPr/>
            </a:pPr>
            <a:r>
              <a:rPr lang="en-CA" dirty="0" smtClean="0"/>
              <a:t>D. Replication</a:t>
            </a:r>
            <a:endParaRPr lang="en-CA" dirty="0"/>
          </a:p>
        </p:txBody>
      </p:sp>
      <p:sp>
        <p:nvSpPr>
          <p:cNvPr id="3" name="Content Placeholder 2"/>
          <p:cNvSpPr>
            <a:spLocks noGrp="1"/>
          </p:cNvSpPr>
          <p:nvPr>
            <p:ph idx="1"/>
          </p:nvPr>
        </p:nvSpPr>
        <p:spPr>
          <a:xfrm>
            <a:off x="457200" y="908050"/>
            <a:ext cx="8229600" cy="6192838"/>
          </a:xfrm>
        </p:spPr>
        <p:txBody>
          <a:bodyPr>
            <a:normAutofit fontScale="70000" lnSpcReduction="20000"/>
          </a:bodyPr>
          <a:lstStyle/>
          <a:p>
            <a:pPr marL="137160" indent="0" fontAlgn="auto">
              <a:spcAft>
                <a:spcPts val="0"/>
              </a:spcAft>
              <a:buClr>
                <a:schemeClr val="tx1">
                  <a:shade val="95000"/>
                </a:schemeClr>
              </a:buClr>
              <a:buFont typeface="Wingdings 2"/>
              <a:buNone/>
              <a:defRPr/>
            </a:pPr>
            <a:endParaRPr lang="en-CA" dirty="0"/>
          </a:p>
          <a:p>
            <a:pPr marL="651510" indent="-514350" fontAlgn="auto">
              <a:spcAft>
                <a:spcPts val="0"/>
              </a:spcAft>
              <a:buClr>
                <a:schemeClr val="tx1">
                  <a:shade val="95000"/>
                </a:schemeClr>
              </a:buClr>
              <a:buFont typeface="Wingdings 2"/>
              <a:buAutoNum type="arabicPeriod"/>
              <a:defRPr/>
            </a:pPr>
            <a:r>
              <a:rPr lang="en-US" b="1" dirty="0" smtClean="0"/>
              <a:t>Virus </a:t>
            </a:r>
            <a:r>
              <a:rPr lang="en-US" b="1" dirty="0"/>
              <a:t>uses materials of the </a:t>
            </a:r>
            <a:r>
              <a:rPr lang="en-US" b="1" i="1" u="sng" dirty="0"/>
              <a:t>host</a:t>
            </a:r>
            <a:r>
              <a:rPr lang="en-US" b="1" i="1" dirty="0"/>
              <a:t> </a:t>
            </a:r>
            <a:r>
              <a:rPr lang="en-US" b="1" i="1" u="sng" dirty="0"/>
              <a:t>cell</a:t>
            </a:r>
            <a:r>
              <a:rPr lang="en-US" b="1" dirty="0"/>
              <a:t> to </a:t>
            </a:r>
            <a:r>
              <a:rPr lang="en-US" b="1" dirty="0" smtClean="0"/>
              <a:t>make </a:t>
            </a:r>
            <a:r>
              <a:rPr lang="en-US" b="1" i="1" dirty="0"/>
              <a:t>thousands of copies of its own </a:t>
            </a:r>
            <a:r>
              <a:rPr lang="en-US" b="1" i="1" dirty="0" smtClean="0"/>
              <a:t>protein </a:t>
            </a:r>
            <a:r>
              <a:rPr lang="en-US" b="1" i="1" dirty="0"/>
              <a:t>coat and </a:t>
            </a:r>
            <a:r>
              <a:rPr lang="en-US" b="1" i="1" dirty="0" smtClean="0"/>
              <a:t>DNA</a:t>
            </a:r>
          </a:p>
          <a:p>
            <a:pPr marL="651510" indent="-514350" fontAlgn="auto">
              <a:spcAft>
                <a:spcPts val="0"/>
              </a:spcAft>
              <a:buClr>
                <a:schemeClr val="tx1">
                  <a:shade val="95000"/>
                </a:schemeClr>
              </a:buClr>
              <a:buFont typeface="Wingdings 2"/>
              <a:buAutoNum type="arabicPeriod"/>
              <a:defRPr/>
            </a:pPr>
            <a:endParaRPr lang="en-CA" dirty="0"/>
          </a:p>
          <a:p>
            <a:pPr marL="651510" indent="-514350" fontAlgn="auto">
              <a:spcAft>
                <a:spcPts val="0"/>
              </a:spcAft>
              <a:buClr>
                <a:schemeClr val="tx1">
                  <a:shade val="95000"/>
                </a:schemeClr>
              </a:buClr>
              <a:buFont typeface="Wingdings 2"/>
              <a:buAutoNum type="arabicPeriod" startAt="2"/>
              <a:defRPr/>
            </a:pPr>
            <a:r>
              <a:rPr lang="en-US" b="1" dirty="0" smtClean="0"/>
              <a:t>Host </a:t>
            </a:r>
            <a:r>
              <a:rPr lang="en-US" b="1" dirty="0"/>
              <a:t>cell becomes filled with  </a:t>
            </a:r>
            <a:r>
              <a:rPr lang="en-US" b="1" i="1" dirty="0" smtClean="0"/>
              <a:t>hundreds </a:t>
            </a:r>
            <a:r>
              <a:rPr lang="en-US" b="1" i="1" dirty="0"/>
              <a:t>of viral DNA </a:t>
            </a:r>
            <a:r>
              <a:rPr lang="en-US" b="1" i="1" dirty="0" smtClean="0"/>
              <a:t>molecules</a:t>
            </a:r>
          </a:p>
          <a:p>
            <a:pPr marL="651510" indent="-514350" fontAlgn="auto">
              <a:spcAft>
                <a:spcPts val="0"/>
              </a:spcAft>
              <a:buClr>
                <a:schemeClr val="tx1">
                  <a:shade val="95000"/>
                </a:schemeClr>
              </a:buClr>
              <a:buFont typeface="Wingdings 2"/>
              <a:buAutoNum type="arabicPeriod" startAt="2"/>
              <a:defRPr/>
            </a:pPr>
            <a:endParaRPr lang="en-CA" dirty="0"/>
          </a:p>
          <a:p>
            <a:pPr marL="137160" indent="0" fontAlgn="auto">
              <a:spcAft>
                <a:spcPts val="0"/>
              </a:spcAft>
              <a:buClr>
                <a:schemeClr val="tx1">
                  <a:shade val="95000"/>
                </a:schemeClr>
              </a:buClr>
              <a:buFont typeface="Wingdings 2"/>
              <a:buNone/>
              <a:defRPr/>
            </a:pPr>
            <a:r>
              <a:rPr lang="en-US" b="1" dirty="0" smtClean="0"/>
              <a:t>3</a:t>
            </a:r>
            <a:r>
              <a:rPr lang="en-US" b="1" dirty="0"/>
              <a:t>.  </a:t>
            </a:r>
            <a:r>
              <a:rPr lang="en-US" b="1" dirty="0" smtClean="0"/>
              <a:t>This </a:t>
            </a:r>
            <a:r>
              <a:rPr lang="en-US" b="1" dirty="0"/>
              <a:t>sequence (I,G,R) can take as little </a:t>
            </a:r>
            <a:endParaRPr lang="en-CA" dirty="0"/>
          </a:p>
          <a:p>
            <a:pPr marL="137160" indent="0" fontAlgn="auto">
              <a:spcAft>
                <a:spcPts val="0"/>
              </a:spcAft>
              <a:buClr>
                <a:schemeClr val="tx1">
                  <a:shade val="95000"/>
                </a:schemeClr>
              </a:buClr>
              <a:buFont typeface="Wingdings 2"/>
              <a:buNone/>
              <a:defRPr/>
            </a:pPr>
            <a:r>
              <a:rPr lang="en-US" b="1" dirty="0"/>
              <a:t>as </a:t>
            </a:r>
            <a:r>
              <a:rPr lang="en-US" b="1" i="1" u="sng" dirty="0"/>
              <a:t>25</a:t>
            </a:r>
            <a:r>
              <a:rPr lang="en-US" b="1" dirty="0"/>
              <a:t> </a:t>
            </a:r>
            <a:r>
              <a:rPr lang="en-US" b="1" dirty="0" smtClean="0"/>
              <a:t>minutes!</a:t>
            </a:r>
          </a:p>
          <a:p>
            <a:pPr marL="137160" indent="0" fontAlgn="auto">
              <a:spcAft>
                <a:spcPts val="0"/>
              </a:spcAft>
              <a:buClr>
                <a:schemeClr val="tx1">
                  <a:shade val="95000"/>
                </a:schemeClr>
              </a:buClr>
              <a:buFont typeface="Wingdings 2"/>
              <a:buNone/>
              <a:defRPr/>
            </a:pPr>
            <a:endParaRPr lang="en-CA" dirty="0"/>
          </a:p>
          <a:p>
            <a:pPr marL="137160" indent="0" fontAlgn="auto">
              <a:spcAft>
                <a:spcPts val="0"/>
              </a:spcAft>
              <a:buClr>
                <a:schemeClr val="tx1">
                  <a:shade val="95000"/>
                </a:schemeClr>
              </a:buClr>
              <a:buFont typeface="Wingdings 2"/>
              <a:buNone/>
              <a:defRPr/>
            </a:pPr>
            <a:r>
              <a:rPr lang="en-US" b="1" dirty="0" smtClean="0"/>
              <a:t>4</a:t>
            </a:r>
            <a:r>
              <a:rPr lang="en-US" b="1" dirty="0"/>
              <a:t>.   </a:t>
            </a:r>
            <a:r>
              <a:rPr lang="en-US" b="1" dirty="0" smtClean="0"/>
              <a:t>During </a:t>
            </a:r>
            <a:r>
              <a:rPr lang="en-US" b="1" dirty="0"/>
              <a:t>final stages:</a:t>
            </a:r>
            <a:endParaRPr lang="en-CA" dirty="0"/>
          </a:p>
          <a:p>
            <a:pPr marL="137160" indent="0" fontAlgn="auto">
              <a:spcAft>
                <a:spcPts val="0"/>
              </a:spcAft>
              <a:buClr>
                <a:schemeClr val="tx1">
                  <a:shade val="95000"/>
                </a:schemeClr>
              </a:buClr>
              <a:buFont typeface="Wingdings 2"/>
              <a:buNone/>
              <a:defRPr/>
            </a:pPr>
            <a:r>
              <a:rPr lang="en-US" b="1" dirty="0"/>
              <a:t>	</a:t>
            </a:r>
            <a:r>
              <a:rPr lang="en-US" b="1" dirty="0" smtClean="0"/>
              <a:t>a</a:t>
            </a:r>
            <a:r>
              <a:rPr lang="en-US" b="1" dirty="0"/>
              <a:t>. </a:t>
            </a:r>
            <a:r>
              <a:rPr lang="en-US" b="1" dirty="0" smtClean="0"/>
              <a:t>New </a:t>
            </a:r>
            <a:r>
              <a:rPr lang="en-US" b="1" i="1" u="sng" dirty="0"/>
              <a:t>virus</a:t>
            </a:r>
            <a:r>
              <a:rPr lang="en-US" b="1" dirty="0"/>
              <a:t> particles are assembled</a:t>
            </a:r>
            <a:endParaRPr lang="en-CA" dirty="0"/>
          </a:p>
          <a:p>
            <a:pPr marL="137160" indent="0" fontAlgn="auto">
              <a:spcAft>
                <a:spcPts val="0"/>
              </a:spcAft>
              <a:buClr>
                <a:schemeClr val="tx1">
                  <a:shade val="95000"/>
                </a:schemeClr>
              </a:buClr>
              <a:buFont typeface="Wingdings 2"/>
              <a:buNone/>
              <a:defRPr/>
            </a:pPr>
            <a:r>
              <a:rPr lang="en-US" b="1" dirty="0"/>
              <a:t>	</a:t>
            </a:r>
            <a:r>
              <a:rPr lang="en-US" b="1" dirty="0" smtClean="0"/>
              <a:t>b</a:t>
            </a:r>
            <a:r>
              <a:rPr lang="en-US" b="1" dirty="0"/>
              <a:t>.  </a:t>
            </a:r>
            <a:r>
              <a:rPr lang="en-US" b="1" dirty="0" smtClean="0"/>
              <a:t>Infected </a:t>
            </a:r>
            <a:r>
              <a:rPr lang="en-US" b="1" dirty="0"/>
              <a:t>cell </a:t>
            </a:r>
            <a:r>
              <a:rPr lang="en-US" b="1" i="1" u="sng" dirty="0"/>
              <a:t>lyses</a:t>
            </a:r>
            <a:r>
              <a:rPr lang="en-US" b="1" dirty="0"/>
              <a:t> (bursts)</a:t>
            </a:r>
            <a:endParaRPr lang="en-CA" dirty="0"/>
          </a:p>
          <a:p>
            <a:pPr marL="137160" indent="0" fontAlgn="auto">
              <a:spcAft>
                <a:spcPts val="0"/>
              </a:spcAft>
              <a:buClr>
                <a:schemeClr val="tx1">
                  <a:shade val="95000"/>
                </a:schemeClr>
              </a:buClr>
              <a:buFont typeface="Wingdings 2"/>
              <a:buNone/>
              <a:defRPr/>
            </a:pPr>
            <a:r>
              <a:rPr lang="en-US" b="1" dirty="0" smtClean="0"/>
              <a:t>	c</a:t>
            </a:r>
            <a:r>
              <a:rPr lang="en-US" b="1" dirty="0"/>
              <a:t>.  </a:t>
            </a:r>
            <a:r>
              <a:rPr lang="en-US" b="1" i="1" u="sng" dirty="0" smtClean="0"/>
              <a:t>Hundreds</a:t>
            </a:r>
            <a:r>
              <a:rPr lang="en-US" b="1" dirty="0" smtClean="0"/>
              <a:t> </a:t>
            </a:r>
            <a:r>
              <a:rPr lang="en-US" b="1" dirty="0"/>
              <a:t>of new virus particles are </a:t>
            </a:r>
            <a:r>
              <a:rPr lang="en-US" b="1" i="1" u="sng" dirty="0" smtClean="0"/>
              <a:t>released</a:t>
            </a:r>
            <a:r>
              <a:rPr lang="en-US" b="1" dirty="0" smtClean="0"/>
              <a:t> </a:t>
            </a:r>
            <a:r>
              <a:rPr lang="en-US" b="1" dirty="0"/>
              <a:t>and may </a:t>
            </a:r>
            <a:r>
              <a:rPr lang="en-US" b="1" dirty="0" smtClean="0"/>
              <a:t>	now </a:t>
            </a:r>
            <a:r>
              <a:rPr lang="en-US" b="1" dirty="0"/>
              <a:t>infect </a:t>
            </a:r>
            <a:r>
              <a:rPr lang="en-US" b="1" i="1" u="sng" dirty="0"/>
              <a:t>other</a:t>
            </a:r>
            <a:r>
              <a:rPr lang="en-US" b="1" i="1" dirty="0"/>
              <a:t> </a:t>
            </a:r>
            <a:r>
              <a:rPr lang="en-US" b="1" i="1" u="sng" dirty="0" smtClean="0"/>
              <a:t>cells</a:t>
            </a:r>
          </a:p>
          <a:p>
            <a:pPr marL="137160" indent="0" fontAlgn="auto">
              <a:spcAft>
                <a:spcPts val="0"/>
              </a:spcAft>
              <a:buClr>
                <a:schemeClr val="tx1">
                  <a:shade val="95000"/>
                </a:schemeClr>
              </a:buClr>
              <a:buFont typeface="Wingdings 2"/>
              <a:buNone/>
              <a:defRPr/>
            </a:pPr>
            <a:endParaRPr lang="en-CA" dirty="0"/>
          </a:p>
          <a:p>
            <a:pPr marL="137160" indent="0" fontAlgn="auto">
              <a:spcAft>
                <a:spcPts val="0"/>
              </a:spcAft>
              <a:buClr>
                <a:schemeClr val="tx1">
                  <a:shade val="95000"/>
                </a:schemeClr>
              </a:buClr>
              <a:buFont typeface="Wingdings 2"/>
              <a:buNone/>
              <a:defRPr/>
            </a:pPr>
            <a:r>
              <a:rPr lang="en-US" b="1" dirty="0" smtClean="0"/>
              <a:t>5</a:t>
            </a:r>
            <a:r>
              <a:rPr lang="en-US" b="1" dirty="0"/>
              <a:t>.  </a:t>
            </a:r>
            <a:r>
              <a:rPr lang="en-US" b="1" dirty="0" smtClean="0"/>
              <a:t>Called </a:t>
            </a:r>
            <a:r>
              <a:rPr lang="en-US" b="1" dirty="0"/>
              <a:t>a lytic infection because </a:t>
            </a:r>
            <a:r>
              <a:rPr lang="en-US" b="1" i="1" dirty="0"/>
              <a:t>the host </a:t>
            </a:r>
            <a:r>
              <a:rPr lang="en-US" b="1" i="1" dirty="0" smtClean="0"/>
              <a:t>cell </a:t>
            </a:r>
            <a:r>
              <a:rPr lang="en-US" b="1" i="1" dirty="0"/>
              <a:t>is lysed and destroyed</a:t>
            </a:r>
            <a:endParaRPr lang="en-CA" dirty="0"/>
          </a:p>
          <a:p>
            <a:pPr marL="548640" indent="-411480" fontAlgn="auto">
              <a:spcAft>
                <a:spcPts val="0"/>
              </a:spcAft>
              <a:buClr>
                <a:schemeClr val="tx1">
                  <a:shade val="95000"/>
                </a:schemeClr>
              </a:buClr>
              <a:buFont typeface="Wingdings 2"/>
              <a:buChar char=""/>
              <a:defRPr/>
            </a:pPr>
            <a:endParaRPr lang="en-CA" dirty="0"/>
          </a:p>
        </p:txBody>
      </p:sp>
    </p:spTree>
    <p:extLst>
      <p:ext uri="{BB962C8B-B14F-4D97-AF65-F5344CB8AC3E}">
        <p14:creationId xmlns:p14="http://schemas.microsoft.com/office/powerpoint/2010/main" val="1883397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CA" dirty="0" smtClean="0"/>
              <a:t>Lytic Cycle</a:t>
            </a:r>
            <a:endParaRPr lang="en-CA" dirty="0"/>
          </a:p>
        </p:txBody>
      </p:sp>
      <p:sp>
        <p:nvSpPr>
          <p:cNvPr id="14339" name="Content Placeholder 2"/>
          <p:cNvSpPr>
            <a:spLocks noGrp="1"/>
          </p:cNvSpPr>
          <p:nvPr>
            <p:ph idx="1"/>
          </p:nvPr>
        </p:nvSpPr>
        <p:spPr/>
        <p:txBody>
          <a:bodyPr/>
          <a:lstStyle/>
          <a:p>
            <a:endParaRPr lang="en-CA" smtClean="0"/>
          </a:p>
        </p:txBody>
      </p:sp>
      <p:pic>
        <p:nvPicPr>
          <p:cNvPr id="1434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700213"/>
            <a:ext cx="4333875" cy="457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TextBox 3"/>
          <p:cNvSpPr txBox="1">
            <a:spLocks noChangeArrowheads="1"/>
          </p:cNvSpPr>
          <p:nvPr/>
        </p:nvSpPr>
        <p:spPr bwMode="auto">
          <a:xfrm>
            <a:off x="3505200" y="6411913"/>
            <a:ext cx="1714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r>
              <a:rPr lang="en-CA"/>
              <a:t>Click on image</a:t>
            </a:r>
          </a:p>
        </p:txBody>
      </p:sp>
    </p:spTree>
    <p:extLst>
      <p:ext uri="{BB962C8B-B14F-4D97-AF65-F5344CB8AC3E}">
        <p14:creationId xmlns:p14="http://schemas.microsoft.com/office/powerpoint/2010/main" val="31871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effectLst/>
              </a:rPr>
              <a:t>E.	Make a labeled sketch of the Lytic cycle Figure 17-4</a:t>
            </a:r>
            <a:endParaRPr lang="en-CA" dirty="0">
              <a:effectLst/>
            </a:endParaRPr>
          </a:p>
        </p:txBody>
      </p:sp>
      <p:sp>
        <p:nvSpPr>
          <p:cNvPr id="15363" name="Content Placeholder 2"/>
          <p:cNvSpPr>
            <a:spLocks noGrp="1"/>
          </p:cNvSpPr>
          <p:nvPr>
            <p:ph idx="1"/>
          </p:nvPr>
        </p:nvSpPr>
        <p:spPr/>
        <p:txBody>
          <a:bodyPr/>
          <a:lstStyle/>
          <a:p>
            <a:endParaRPr lang="en-CA" smtClean="0"/>
          </a:p>
        </p:txBody>
      </p:sp>
    </p:spTree>
    <p:extLst>
      <p:ext uri="{BB962C8B-B14F-4D97-AF65-F5344CB8AC3E}">
        <p14:creationId xmlns:p14="http://schemas.microsoft.com/office/powerpoint/2010/main" val="22048242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effectLst/>
              </a:rPr>
              <a:t>III.	</a:t>
            </a:r>
            <a:r>
              <a:rPr lang="en-US" u="sng" dirty="0">
                <a:effectLst/>
              </a:rPr>
              <a:t>Lysogenic Infections</a:t>
            </a:r>
            <a:r>
              <a:rPr lang="en-CA" dirty="0">
                <a:effectLst/>
              </a:rPr>
              <a:t/>
            </a:r>
            <a:br>
              <a:rPr lang="en-CA" dirty="0">
                <a:effectLst/>
              </a:rPr>
            </a:br>
            <a:endParaRPr lang="en-CA" dirty="0"/>
          </a:p>
        </p:txBody>
      </p:sp>
      <p:sp>
        <p:nvSpPr>
          <p:cNvPr id="3" name="Content Placeholder 2"/>
          <p:cNvSpPr>
            <a:spLocks noGrp="1"/>
          </p:cNvSpPr>
          <p:nvPr>
            <p:ph idx="1"/>
          </p:nvPr>
        </p:nvSpPr>
        <p:spPr>
          <a:xfrm>
            <a:off x="457200" y="1600200"/>
            <a:ext cx="5770563" cy="4708525"/>
          </a:xfrm>
        </p:spPr>
        <p:txBody>
          <a:bodyPr>
            <a:normAutofit lnSpcReduction="10000"/>
          </a:bodyPr>
          <a:lstStyle/>
          <a:p>
            <a:pPr marL="136525" indent="0">
              <a:buFont typeface="Wingdings 2" pitchFamily="18" charset="2"/>
              <a:buNone/>
            </a:pPr>
            <a:r>
              <a:rPr lang="en-US" sz="3200" b="1" smtClean="0"/>
              <a:t>A.  How it differs from a lytic infection:</a:t>
            </a:r>
            <a:endParaRPr lang="en-CA" sz="3200" b="1" smtClean="0"/>
          </a:p>
          <a:p>
            <a:pPr marL="136525" indent="0">
              <a:buFont typeface="Wingdings 2" pitchFamily="18" charset="2"/>
              <a:buNone/>
            </a:pPr>
            <a:r>
              <a:rPr lang="en-US" smtClean="0"/>
              <a:t>	1. Viral DNA enters cells and is </a:t>
            </a:r>
            <a:r>
              <a:rPr lang="en-US" i="1" u="sng" smtClean="0"/>
              <a:t>inserted</a:t>
            </a:r>
            <a:r>
              <a:rPr lang="en-US" smtClean="0"/>
              <a:t> </a:t>
            </a:r>
            <a:r>
              <a:rPr lang="en-CA" smtClean="0"/>
              <a:t>I</a:t>
            </a:r>
            <a:r>
              <a:rPr lang="en-US" smtClean="0"/>
              <a:t>nto the </a:t>
            </a:r>
            <a:r>
              <a:rPr lang="en-US" i="1" u="sng" smtClean="0"/>
              <a:t>DNA</a:t>
            </a:r>
            <a:r>
              <a:rPr lang="en-US" smtClean="0"/>
              <a:t> of the host cell</a:t>
            </a:r>
            <a:endParaRPr lang="en-CA" smtClean="0"/>
          </a:p>
          <a:p>
            <a:pPr marL="136525" indent="0">
              <a:buFont typeface="Wingdings 2" pitchFamily="18" charset="2"/>
              <a:buNone/>
            </a:pPr>
            <a:r>
              <a:rPr lang="en-US" smtClean="0"/>
              <a:t>	2.  Once there, called a </a:t>
            </a:r>
            <a:r>
              <a:rPr lang="en-US" i="1" u="sng" smtClean="0"/>
              <a:t>prophage</a:t>
            </a:r>
            <a:endParaRPr lang="en-CA" smtClean="0"/>
          </a:p>
          <a:p>
            <a:pPr marL="136525" indent="0">
              <a:buFont typeface="Wingdings 2" pitchFamily="18" charset="2"/>
              <a:buNone/>
            </a:pPr>
            <a:r>
              <a:rPr lang="en-US" smtClean="0"/>
              <a:t>	3.  May remain in host DNA for </a:t>
            </a:r>
            <a:r>
              <a:rPr lang="en-US" i="1" u="sng" smtClean="0"/>
              <a:t>many </a:t>
            </a:r>
            <a:r>
              <a:rPr lang="en-CA" smtClean="0"/>
              <a:t> </a:t>
            </a:r>
            <a:r>
              <a:rPr lang="en-US" i="1" u="sng" smtClean="0"/>
              <a:t>generations</a:t>
            </a:r>
            <a:endParaRPr lang="en-CA" smtClean="0"/>
          </a:p>
          <a:p>
            <a:pPr marL="136525" indent="0">
              <a:buFont typeface="Wingdings 2" pitchFamily="18" charset="2"/>
              <a:buNone/>
            </a:pPr>
            <a:endParaRPr lang="en-CA" smtClean="0"/>
          </a:p>
          <a:p>
            <a:pPr marL="136525" indent="0">
              <a:buFont typeface="Wingdings 2" pitchFamily="18" charset="2"/>
              <a:buNone/>
            </a:pPr>
            <a:endParaRPr lang="en-CA" smtClean="0"/>
          </a:p>
        </p:txBody>
      </p:sp>
      <p:pic>
        <p:nvPicPr>
          <p:cNvPr id="16388" name="Picture 3">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2513" y="2133600"/>
            <a:ext cx="25431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4"/>
          <p:cNvSpPr txBox="1">
            <a:spLocks noChangeArrowheads="1"/>
          </p:cNvSpPr>
          <p:nvPr/>
        </p:nvSpPr>
        <p:spPr bwMode="auto">
          <a:xfrm>
            <a:off x="6372225" y="4160838"/>
            <a:ext cx="2065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r>
              <a:rPr lang="en-CA"/>
              <a:t>Click above image</a:t>
            </a:r>
          </a:p>
        </p:txBody>
      </p:sp>
    </p:spTree>
    <p:extLst>
      <p:ext uri="{BB962C8B-B14F-4D97-AF65-F5344CB8AC3E}">
        <p14:creationId xmlns:p14="http://schemas.microsoft.com/office/powerpoint/2010/main" val="2184391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pPr algn="l" fontAlgn="auto">
              <a:spcAft>
                <a:spcPts val="0"/>
              </a:spcAft>
              <a:defRPr/>
            </a:pPr>
            <a:r>
              <a:rPr lang="en-US" sz="4000" dirty="0" err="1"/>
              <a:t>Prophage</a:t>
            </a:r>
            <a:r>
              <a:rPr lang="en-US" sz="4000" dirty="0"/>
              <a:t> activity:</a:t>
            </a:r>
            <a:br>
              <a:rPr lang="en-US" sz="4000" dirty="0"/>
            </a:br>
            <a:endParaRPr lang="en-CA" dirty="0"/>
          </a:p>
        </p:txBody>
      </p:sp>
      <p:sp>
        <p:nvSpPr>
          <p:cNvPr id="3" name="Content Placeholder 2"/>
          <p:cNvSpPr>
            <a:spLocks noGrp="1"/>
          </p:cNvSpPr>
          <p:nvPr>
            <p:ph idx="1"/>
          </p:nvPr>
        </p:nvSpPr>
        <p:spPr>
          <a:xfrm>
            <a:off x="395288" y="908050"/>
            <a:ext cx="8291512" cy="5400675"/>
          </a:xfrm>
        </p:spPr>
        <p:txBody>
          <a:bodyPr>
            <a:normAutofit fontScale="92500" lnSpcReduction="20000"/>
          </a:bodyPr>
          <a:lstStyle/>
          <a:p>
            <a:pPr marL="137160" indent="0" fontAlgn="auto">
              <a:spcAft>
                <a:spcPts val="0"/>
              </a:spcAft>
              <a:buClr>
                <a:schemeClr val="tx1">
                  <a:shade val="95000"/>
                </a:schemeClr>
              </a:buClr>
              <a:buFont typeface="Wingdings 2"/>
              <a:buNone/>
              <a:defRPr/>
            </a:pPr>
            <a:r>
              <a:rPr lang="en-US" b="1" dirty="0" smtClean="0"/>
              <a:t>May </a:t>
            </a:r>
            <a:r>
              <a:rPr lang="en-US" b="1" dirty="0"/>
              <a:t>actually benefit the host cell by</a:t>
            </a:r>
            <a:r>
              <a:rPr lang="en-US" b="1" dirty="0" smtClean="0"/>
              <a:t>:</a:t>
            </a:r>
          </a:p>
          <a:p>
            <a:pPr marL="137160" indent="0" fontAlgn="auto">
              <a:spcAft>
                <a:spcPts val="0"/>
              </a:spcAft>
              <a:buClr>
                <a:schemeClr val="tx1">
                  <a:shade val="95000"/>
                </a:schemeClr>
              </a:buClr>
              <a:buFont typeface="Wingdings 2"/>
              <a:buNone/>
              <a:defRPr/>
            </a:pPr>
            <a:endParaRPr lang="en-CA" dirty="0"/>
          </a:p>
          <a:p>
            <a:pPr marL="137160" indent="0" fontAlgn="auto">
              <a:spcAft>
                <a:spcPts val="0"/>
              </a:spcAft>
              <a:buClr>
                <a:schemeClr val="tx1">
                  <a:shade val="95000"/>
                </a:schemeClr>
              </a:buClr>
              <a:buFont typeface="Wingdings 2"/>
              <a:buNone/>
              <a:defRPr/>
            </a:pPr>
            <a:r>
              <a:rPr lang="en-US" b="1" dirty="0" smtClean="0"/>
              <a:t>1. 	Blocking </a:t>
            </a:r>
            <a:r>
              <a:rPr lang="en-US" b="1" dirty="0"/>
              <a:t>the entrance of </a:t>
            </a:r>
            <a:r>
              <a:rPr lang="en-US" b="1" i="1" u="sng" dirty="0"/>
              <a:t>other</a:t>
            </a:r>
            <a:r>
              <a:rPr lang="en-US" b="1" dirty="0"/>
              <a:t> </a:t>
            </a:r>
            <a:r>
              <a:rPr lang="en-US" b="1" i="1" u="sng" dirty="0" smtClean="0"/>
              <a:t>viruses</a:t>
            </a:r>
            <a:endParaRPr lang="en-CA" dirty="0"/>
          </a:p>
          <a:p>
            <a:pPr marL="137160" indent="0" fontAlgn="auto">
              <a:spcAft>
                <a:spcPts val="0"/>
              </a:spcAft>
              <a:buClr>
                <a:schemeClr val="tx1">
                  <a:shade val="95000"/>
                </a:schemeClr>
              </a:buClr>
              <a:buFont typeface="Wingdings 2"/>
              <a:buNone/>
              <a:defRPr/>
            </a:pPr>
            <a:r>
              <a:rPr lang="en-US" b="1" dirty="0" smtClean="0"/>
              <a:t>2</a:t>
            </a:r>
            <a:r>
              <a:rPr lang="en-US" b="1" dirty="0"/>
              <a:t>. 	Adding useful </a:t>
            </a:r>
            <a:r>
              <a:rPr lang="en-US" b="1" i="1" u="sng" dirty="0"/>
              <a:t>DNA</a:t>
            </a:r>
            <a:r>
              <a:rPr lang="en-US" b="1" dirty="0"/>
              <a:t> sequences </a:t>
            </a:r>
            <a:endParaRPr lang="en-CA" dirty="0"/>
          </a:p>
          <a:p>
            <a:pPr marL="137160" indent="0" fontAlgn="auto">
              <a:spcAft>
                <a:spcPts val="0"/>
              </a:spcAft>
              <a:buClr>
                <a:schemeClr val="tx1">
                  <a:shade val="95000"/>
                </a:schemeClr>
              </a:buClr>
              <a:buFont typeface="Wingdings 2"/>
              <a:buNone/>
              <a:defRPr/>
            </a:pPr>
            <a:r>
              <a:rPr lang="en-US" b="1" dirty="0" smtClean="0"/>
              <a:t>3</a:t>
            </a:r>
            <a:r>
              <a:rPr lang="en-US" b="1" dirty="0"/>
              <a:t>. 	Doesn’t stay in </a:t>
            </a:r>
            <a:r>
              <a:rPr lang="en-US" b="1" i="1" u="sng" dirty="0" err="1"/>
              <a:t>prophage</a:t>
            </a:r>
            <a:r>
              <a:rPr lang="en-US" b="1" dirty="0"/>
              <a:t> form </a:t>
            </a:r>
            <a:r>
              <a:rPr lang="en-US" b="1" dirty="0" smtClean="0"/>
              <a:t>forever</a:t>
            </a:r>
            <a:r>
              <a:rPr lang="en-US" b="1" dirty="0"/>
              <a:t>; </a:t>
            </a:r>
            <a:r>
              <a:rPr lang="en-CA" dirty="0"/>
              <a:t> </a:t>
            </a:r>
            <a:r>
              <a:rPr lang="en-CA" dirty="0" smtClean="0"/>
              <a:t>	</a:t>
            </a:r>
            <a:r>
              <a:rPr lang="en-US" b="1" dirty="0" smtClean="0"/>
              <a:t>eventually </a:t>
            </a:r>
            <a:r>
              <a:rPr lang="en-US" b="1" dirty="0"/>
              <a:t>DNA becomes </a:t>
            </a:r>
            <a:r>
              <a:rPr lang="en-US" b="1" i="1" u="sng" dirty="0"/>
              <a:t>active</a:t>
            </a:r>
            <a:r>
              <a:rPr lang="en-US" b="1" dirty="0"/>
              <a:t>, and </a:t>
            </a:r>
            <a:endParaRPr lang="en-CA" dirty="0"/>
          </a:p>
          <a:p>
            <a:pPr marL="137160" indent="0" fontAlgn="auto">
              <a:spcAft>
                <a:spcPts val="0"/>
              </a:spcAft>
              <a:buClr>
                <a:schemeClr val="tx1">
                  <a:shade val="95000"/>
                </a:schemeClr>
              </a:buClr>
              <a:buFont typeface="Wingdings 2"/>
              <a:buNone/>
              <a:defRPr/>
            </a:pPr>
            <a:r>
              <a:rPr lang="en-US" b="1" dirty="0"/>
              <a:t>	</a:t>
            </a:r>
            <a:r>
              <a:rPr lang="en-US" b="1" dirty="0" smtClean="0"/>
              <a:t>removes </a:t>
            </a:r>
            <a:r>
              <a:rPr lang="en-US" b="1" dirty="0"/>
              <a:t>itself from host DNA</a:t>
            </a:r>
            <a:endParaRPr lang="en-CA" dirty="0"/>
          </a:p>
          <a:p>
            <a:pPr marL="137160" indent="0" fontAlgn="auto">
              <a:spcAft>
                <a:spcPts val="0"/>
              </a:spcAft>
              <a:buClr>
                <a:schemeClr val="tx1">
                  <a:shade val="95000"/>
                </a:schemeClr>
              </a:buClr>
              <a:buFont typeface="Wingdings 2"/>
              <a:buNone/>
              <a:defRPr/>
            </a:pPr>
            <a:r>
              <a:rPr lang="en-US" b="1" dirty="0"/>
              <a:t>4.  	Then it directs the </a:t>
            </a:r>
            <a:r>
              <a:rPr lang="en-US" b="1" i="1" u="sng" dirty="0"/>
              <a:t>synthesis</a:t>
            </a:r>
            <a:r>
              <a:rPr lang="en-US" b="1" dirty="0"/>
              <a:t> of new </a:t>
            </a:r>
            <a:r>
              <a:rPr lang="en-US" b="1" i="1" u="sng" dirty="0" smtClean="0"/>
              <a:t>virus</a:t>
            </a:r>
            <a:r>
              <a:rPr lang="en-US" b="1" dirty="0" smtClean="0"/>
              <a:t> 	</a:t>
            </a:r>
            <a:r>
              <a:rPr lang="en-US" b="1" i="1" u="sng" dirty="0" smtClean="0"/>
              <a:t>particles</a:t>
            </a:r>
            <a:endParaRPr lang="en-CA" dirty="0"/>
          </a:p>
          <a:p>
            <a:pPr marL="137160" indent="0" fontAlgn="auto">
              <a:spcAft>
                <a:spcPts val="0"/>
              </a:spcAft>
              <a:buClr>
                <a:schemeClr val="tx1">
                  <a:shade val="95000"/>
                </a:schemeClr>
              </a:buClr>
              <a:buFont typeface="Wingdings 2"/>
              <a:buNone/>
              <a:defRPr/>
            </a:pPr>
            <a:r>
              <a:rPr lang="en-US" b="1" dirty="0" smtClean="0"/>
              <a:t>5</a:t>
            </a:r>
            <a:r>
              <a:rPr lang="en-US" b="1" dirty="0"/>
              <a:t>.  	Factors that can activate the virus:</a:t>
            </a:r>
            <a:endParaRPr lang="en-CA" dirty="0"/>
          </a:p>
          <a:p>
            <a:pPr marL="548640" indent="-411480" fontAlgn="auto">
              <a:spcAft>
                <a:spcPts val="0"/>
              </a:spcAft>
              <a:buClr>
                <a:schemeClr val="tx1">
                  <a:shade val="95000"/>
                </a:schemeClr>
              </a:buClr>
              <a:buFont typeface="Wingdings 2"/>
              <a:buChar char=""/>
              <a:defRPr/>
            </a:pPr>
            <a:r>
              <a:rPr lang="en-US" b="1" dirty="0"/>
              <a:t>	</a:t>
            </a:r>
            <a:r>
              <a:rPr lang="en-US" b="1" dirty="0" smtClean="0"/>
              <a:t>a</a:t>
            </a:r>
            <a:r>
              <a:rPr lang="en-US" b="1" dirty="0"/>
              <a:t>.	</a:t>
            </a:r>
            <a:r>
              <a:rPr lang="en-US" b="1" i="1" dirty="0" smtClean="0"/>
              <a:t>Sudden </a:t>
            </a:r>
            <a:r>
              <a:rPr lang="en-US" b="1" i="1" dirty="0"/>
              <a:t>changes in temperature</a:t>
            </a:r>
            <a:r>
              <a:rPr lang="en-US" b="1" dirty="0"/>
              <a:t>	</a:t>
            </a:r>
            <a:endParaRPr lang="en-CA" dirty="0"/>
          </a:p>
          <a:p>
            <a:pPr marL="548640" indent="-411480" fontAlgn="auto">
              <a:spcAft>
                <a:spcPts val="0"/>
              </a:spcAft>
              <a:buClr>
                <a:schemeClr val="tx1">
                  <a:shade val="95000"/>
                </a:schemeClr>
              </a:buClr>
              <a:buFont typeface="Wingdings 2"/>
              <a:buChar char=""/>
              <a:defRPr/>
            </a:pPr>
            <a:r>
              <a:rPr lang="en-US" b="1" dirty="0"/>
              <a:t>	</a:t>
            </a:r>
            <a:r>
              <a:rPr lang="en-US" b="1" dirty="0" smtClean="0"/>
              <a:t>b</a:t>
            </a:r>
            <a:r>
              <a:rPr lang="en-US" b="1" dirty="0"/>
              <a:t>.	</a:t>
            </a:r>
            <a:r>
              <a:rPr lang="en-US" b="1" i="1" dirty="0"/>
              <a:t>Availability of nutrients</a:t>
            </a:r>
            <a:endParaRPr lang="en-CA" dirty="0"/>
          </a:p>
          <a:p>
            <a:pPr marL="137160" indent="0" fontAlgn="auto">
              <a:spcAft>
                <a:spcPts val="0"/>
              </a:spcAft>
              <a:buClr>
                <a:schemeClr val="tx1">
                  <a:shade val="95000"/>
                </a:schemeClr>
              </a:buClr>
              <a:buFont typeface="Wingdings 2"/>
              <a:buNone/>
              <a:defRPr/>
            </a:pPr>
            <a:endParaRPr lang="en-CA" dirty="0"/>
          </a:p>
        </p:txBody>
      </p:sp>
    </p:spTree>
    <p:extLst>
      <p:ext uri="{BB962C8B-B14F-4D97-AF65-F5344CB8AC3E}">
        <p14:creationId xmlns:p14="http://schemas.microsoft.com/office/powerpoint/2010/main" val="2501954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fontAlgn="auto">
              <a:spcAft>
                <a:spcPts val="0"/>
              </a:spcAft>
              <a:defRPr/>
            </a:pPr>
            <a:r>
              <a:rPr lang="en-US" dirty="0">
                <a:effectLst/>
              </a:rPr>
              <a:t>C.	Retroviruses: </a:t>
            </a:r>
            <a:endParaRPr lang="en-CA" dirty="0"/>
          </a:p>
        </p:txBody>
      </p:sp>
      <p:sp>
        <p:nvSpPr>
          <p:cNvPr id="3" name="Content Placeholder 2"/>
          <p:cNvSpPr>
            <a:spLocks noGrp="1"/>
          </p:cNvSpPr>
          <p:nvPr>
            <p:ph idx="1"/>
          </p:nvPr>
        </p:nvSpPr>
        <p:spPr/>
        <p:txBody>
          <a:bodyPr>
            <a:normAutofit fontScale="92500" lnSpcReduction="10000"/>
          </a:bodyPr>
          <a:lstStyle/>
          <a:p>
            <a:pPr marL="136525" indent="0">
              <a:buFont typeface="Wingdings 2" pitchFamily="18" charset="2"/>
              <a:buNone/>
            </a:pPr>
            <a:r>
              <a:rPr lang="en-US" b="1" smtClean="0"/>
              <a:t>1.  Contain </a:t>
            </a:r>
            <a:r>
              <a:rPr lang="en-US" b="1" i="1" u="sng" smtClean="0"/>
              <a:t>RNA</a:t>
            </a:r>
            <a:r>
              <a:rPr lang="en-US" b="1" smtClean="0"/>
              <a:t> as their genetic material</a:t>
            </a:r>
            <a:endParaRPr lang="en-CA" smtClean="0"/>
          </a:p>
          <a:p>
            <a:pPr marL="136525" indent="0">
              <a:buFont typeface="Wingdings 2" pitchFamily="18" charset="2"/>
              <a:buNone/>
            </a:pPr>
            <a:r>
              <a:rPr lang="en-US" b="1" smtClean="0"/>
              <a:t>2.  When infecting a host, make a </a:t>
            </a:r>
            <a:r>
              <a:rPr lang="en-US" b="1" i="1" u="sng" smtClean="0"/>
              <a:t>DNA</a:t>
            </a:r>
            <a:r>
              <a:rPr lang="en-US" b="1" smtClean="0"/>
              <a:t> copy of their </a:t>
            </a:r>
            <a:r>
              <a:rPr lang="en-US" b="1" i="1" u="sng" smtClean="0"/>
              <a:t>RNA</a:t>
            </a:r>
            <a:r>
              <a:rPr lang="en-US" b="1" smtClean="0"/>
              <a:t> genes</a:t>
            </a:r>
            <a:endParaRPr lang="en-CA" smtClean="0"/>
          </a:p>
          <a:p>
            <a:pPr marL="136525" indent="0">
              <a:buFont typeface="Wingdings 2" pitchFamily="18" charset="2"/>
              <a:buNone/>
            </a:pPr>
            <a:r>
              <a:rPr lang="en-US" b="1" smtClean="0"/>
              <a:t>3.  This </a:t>
            </a:r>
            <a:r>
              <a:rPr lang="en-US" b="1" i="1" u="sng" smtClean="0"/>
              <a:t>DNA</a:t>
            </a:r>
            <a:r>
              <a:rPr lang="en-US" b="1" smtClean="0"/>
              <a:t> acts like that of a lysogenic virus and is </a:t>
            </a:r>
            <a:r>
              <a:rPr lang="en-US" b="1" i="1" u="sng" smtClean="0"/>
              <a:t>inserted</a:t>
            </a:r>
            <a:r>
              <a:rPr lang="en-US" b="1" smtClean="0"/>
              <a:t> into the host DNA</a:t>
            </a:r>
            <a:endParaRPr lang="en-CA" smtClean="0"/>
          </a:p>
          <a:p>
            <a:pPr marL="136525" indent="0">
              <a:buFont typeface="Wingdings 2" pitchFamily="18" charset="2"/>
              <a:buNone/>
            </a:pPr>
            <a:r>
              <a:rPr lang="en-US" b="1" smtClean="0"/>
              <a:t>4.  Name means “</a:t>
            </a:r>
            <a:r>
              <a:rPr lang="en-US" b="1" i="1" u="sng" smtClean="0"/>
              <a:t>backward virus</a:t>
            </a:r>
            <a:r>
              <a:rPr lang="en-US" b="1" smtClean="0"/>
              <a:t>” and comes from their genes being copied </a:t>
            </a:r>
            <a:endParaRPr lang="en-CA" smtClean="0"/>
          </a:p>
          <a:p>
            <a:pPr marL="136525" indent="0">
              <a:buFont typeface="Wingdings 2" pitchFamily="18" charset="2"/>
              <a:buNone/>
            </a:pPr>
            <a:r>
              <a:rPr lang="en-US" b="1" i="1" u="sng" smtClean="0"/>
              <a:t>backward</a:t>
            </a:r>
            <a:r>
              <a:rPr lang="en-US" b="1" smtClean="0"/>
              <a:t> from RNA to </a:t>
            </a:r>
            <a:r>
              <a:rPr lang="en-US" b="1" i="1" u="sng" smtClean="0"/>
              <a:t>DNA</a:t>
            </a:r>
            <a:endParaRPr lang="en-CA" smtClean="0"/>
          </a:p>
          <a:p>
            <a:pPr marL="136525" indent="0">
              <a:buFont typeface="Wingdings 2" pitchFamily="18" charset="2"/>
              <a:buNone/>
            </a:pPr>
            <a:r>
              <a:rPr lang="en-US" b="1" smtClean="0"/>
              <a:t>5.  AIDS is caused by a </a:t>
            </a:r>
            <a:r>
              <a:rPr lang="en-US" b="1" i="1" u="sng" smtClean="0"/>
              <a:t>retrovirus</a:t>
            </a:r>
            <a:r>
              <a:rPr lang="en-US" b="1" i="1" smtClean="0"/>
              <a:t> called</a:t>
            </a:r>
            <a:r>
              <a:rPr lang="en-US" b="1" smtClean="0"/>
              <a:t> HIV</a:t>
            </a:r>
            <a:endParaRPr lang="en-CA" smtClean="0"/>
          </a:p>
          <a:p>
            <a:pPr marL="136525" indent="0">
              <a:buFont typeface="Wingdings 2" pitchFamily="18" charset="2"/>
              <a:buNone/>
            </a:pPr>
            <a:endParaRPr lang="en-CA" smtClean="0"/>
          </a:p>
        </p:txBody>
      </p:sp>
      <p:pic>
        <p:nvPicPr>
          <p:cNvPr id="18436" name="Picture 2" descr="http://www.alanwcollins.co.uk/wp-content/uploads/2009/04/3d-hiv-mod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9338" y="260350"/>
            <a:ext cx="1744662"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787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fontAlgn="auto">
              <a:spcAft>
                <a:spcPts val="0"/>
              </a:spcAft>
              <a:defRPr/>
            </a:pPr>
            <a:r>
              <a:rPr lang="en-US" dirty="0">
                <a:effectLst/>
              </a:rPr>
              <a:t>IV.	</a:t>
            </a:r>
            <a:r>
              <a:rPr lang="en-US" u="sng" dirty="0">
                <a:effectLst/>
              </a:rPr>
              <a:t>Viruses and Living Cells</a:t>
            </a:r>
            <a:r>
              <a:rPr lang="en-CA" dirty="0">
                <a:effectLst/>
              </a:rPr>
              <a:t/>
            </a:r>
            <a:br>
              <a:rPr lang="en-CA" dirty="0">
                <a:effectLst/>
              </a:rPr>
            </a:br>
            <a:endParaRPr lang="en-CA" dirty="0"/>
          </a:p>
        </p:txBody>
      </p:sp>
      <p:sp>
        <p:nvSpPr>
          <p:cNvPr id="19459" name="Content Placeholder 2"/>
          <p:cNvSpPr>
            <a:spLocks noGrp="1"/>
          </p:cNvSpPr>
          <p:nvPr>
            <p:ph idx="1"/>
          </p:nvPr>
        </p:nvSpPr>
        <p:spPr/>
        <p:txBody>
          <a:bodyPr/>
          <a:lstStyle/>
          <a:p>
            <a:pPr marL="136525" indent="0">
              <a:buFont typeface="Wingdings 2" pitchFamily="18" charset="2"/>
              <a:buNone/>
            </a:pPr>
            <a:r>
              <a:rPr lang="en-US" b="1" smtClean="0"/>
              <a:t>A.</a:t>
            </a:r>
            <a:r>
              <a:rPr lang="en-US" b="1" u="sng" smtClean="0"/>
              <a:t>Viruses are parasites:  </a:t>
            </a:r>
          </a:p>
          <a:p>
            <a:pPr marL="136525" indent="0">
              <a:buFont typeface="Wingdings 2" pitchFamily="18" charset="2"/>
              <a:buNone/>
            </a:pPr>
            <a:r>
              <a:rPr lang="en-US" smtClean="0"/>
              <a:t>	</a:t>
            </a:r>
            <a:r>
              <a:rPr lang="en-US" b="1" i="1" smtClean="0"/>
              <a:t>an organism that depends entirely upon 	another living organism for its existence in 	such a way that it harms that organism</a:t>
            </a:r>
            <a:endParaRPr lang="en-CA" smtClean="0"/>
          </a:p>
          <a:p>
            <a:pPr marL="136525" indent="0">
              <a:buFont typeface="Wingdings 2" pitchFamily="18" charset="2"/>
              <a:buNone/>
            </a:pPr>
            <a:endParaRPr lang="en-CA" smtClean="0"/>
          </a:p>
        </p:txBody>
      </p:sp>
      <p:pic>
        <p:nvPicPr>
          <p:cNvPr id="19460" name="Picture 2" descr="http://wvlc.uwaterloo.ca/biology475/Emerging_Diseases/Virus_hemorrhagic/ebol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875" y="3573463"/>
            <a:ext cx="3776663"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43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Are viruses living or non-living?  </a:t>
            </a:r>
            <a:r>
              <a:rPr lang="en-CA" sz="3600" dirty="0"/>
              <a:t/>
            </a:r>
            <a:br>
              <a:rPr lang="en-CA" sz="3600" dirty="0"/>
            </a:br>
            <a:endParaRPr lang="en-CA" dirty="0"/>
          </a:p>
        </p:txBody>
      </p:sp>
      <p:sp>
        <p:nvSpPr>
          <p:cNvPr id="3" name="Content Placeholder 2"/>
          <p:cNvSpPr>
            <a:spLocks noGrp="1"/>
          </p:cNvSpPr>
          <p:nvPr>
            <p:ph idx="1"/>
          </p:nvPr>
        </p:nvSpPr>
        <p:spPr/>
        <p:txBody>
          <a:bodyPr>
            <a:normAutofit/>
          </a:bodyPr>
          <a:lstStyle/>
          <a:p>
            <a:pPr marL="651510" indent="-514350" fontAlgn="auto">
              <a:spcAft>
                <a:spcPts val="0"/>
              </a:spcAft>
              <a:buClr>
                <a:schemeClr val="tx1">
                  <a:shade val="95000"/>
                </a:schemeClr>
              </a:buClr>
              <a:buFont typeface="Wingdings 2"/>
              <a:buAutoNum type="arabicPeriod"/>
              <a:defRPr/>
            </a:pPr>
            <a:r>
              <a:rPr lang="en-US" b="1" dirty="0" smtClean="0"/>
              <a:t>Evidence </a:t>
            </a:r>
            <a:r>
              <a:rPr lang="en-US" b="1" dirty="0"/>
              <a:t>for “non-living”:</a:t>
            </a:r>
          </a:p>
          <a:p>
            <a:pPr marL="137160" indent="0" fontAlgn="auto">
              <a:spcAft>
                <a:spcPts val="0"/>
              </a:spcAft>
              <a:buClr>
                <a:schemeClr val="tx1">
                  <a:shade val="95000"/>
                </a:schemeClr>
              </a:buClr>
              <a:buFont typeface="Wingdings 2"/>
              <a:buNone/>
              <a:defRPr/>
            </a:pPr>
            <a:r>
              <a:rPr lang="en-CA" sz="2000" dirty="0" smtClean="0"/>
              <a:t>	-  </a:t>
            </a:r>
            <a:r>
              <a:rPr lang="en-US" b="1" i="1" dirty="0"/>
              <a:t>viruses cannot grow and develop </a:t>
            </a:r>
            <a:r>
              <a:rPr lang="en-US" b="1" i="1" dirty="0" smtClean="0"/>
              <a:t>	independently</a:t>
            </a:r>
            <a:endParaRPr lang="en-CA" sz="2000" dirty="0" smtClean="0"/>
          </a:p>
          <a:p>
            <a:pPr marL="137160" indent="0" fontAlgn="auto">
              <a:spcAft>
                <a:spcPts val="0"/>
              </a:spcAft>
              <a:buClr>
                <a:schemeClr val="tx1">
                  <a:shade val="95000"/>
                </a:schemeClr>
              </a:buClr>
              <a:buFont typeface="Wingdings 2"/>
              <a:buNone/>
              <a:defRPr/>
            </a:pPr>
            <a:r>
              <a:rPr lang="en-CA" sz="2000" b="1" i="1" dirty="0" smtClean="0"/>
              <a:t>	- </a:t>
            </a:r>
            <a:r>
              <a:rPr lang="en-US" b="1" i="1" dirty="0" smtClean="0"/>
              <a:t>viruses </a:t>
            </a:r>
            <a:r>
              <a:rPr lang="en-US" b="1" i="1" dirty="0"/>
              <a:t>cannot reproduce </a:t>
            </a:r>
            <a:r>
              <a:rPr lang="en-US" b="1" i="1" dirty="0" smtClean="0"/>
              <a:t>independently</a:t>
            </a:r>
            <a:endParaRPr lang="en-CA" dirty="0" smtClean="0"/>
          </a:p>
          <a:p>
            <a:pPr marL="137160" indent="0" fontAlgn="auto">
              <a:spcAft>
                <a:spcPts val="0"/>
              </a:spcAft>
              <a:buClr>
                <a:schemeClr val="tx1">
                  <a:shade val="95000"/>
                </a:schemeClr>
              </a:buClr>
              <a:buFont typeface="Wingdings 2"/>
              <a:buNone/>
              <a:defRPr/>
            </a:pPr>
            <a:r>
              <a:rPr lang="en-CA" b="1" i="1" dirty="0"/>
              <a:t>	</a:t>
            </a:r>
            <a:r>
              <a:rPr lang="en-US" b="1" i="1" dirty="0" smtClean="0"/>
              <a:t>- viruses </a:t>
            </a:r>
            <a:r>
              <a:rPr lang="en-US" b="1" i="1" dirty="0"/>
              <a:t>cannot obtain and use energy </a:t>
            </a:r>
            <a:r>
              <a:rPr lang="en-CA" dirty="0" smtClean="0"/>
              <a:t> 	</a:t>
            </a:r>
            <a:r>
              <a:rPr lang="en-US" b="1" i="1" dirty="0" smtClean="0"/>
              <a:t>independently</a:t>
            </a:r>
            <a:endParaRPr lang="en-CA" dirty="0"/>
          </a:p>
          <a:p>
            <a:pPr marL="137160" indent="0" fontAlgn="auto">
              <a:spcAft>
                <a:spcPts val="0"/>
              </a:spcAft>
              <a:buClr>
                <a:schemeClr val="tx1">
                  <a:shade val="95000"/>
                </a:schemeClr>
              </a:buClr>
              <a:buFont typeface="Wingdings 2"/>
              <a:buNone/>
              <a:defRPr/>
            </a:pPr>
            <a:r>
              <a:rPr lang="en-US" b="1" dirty="0"/>
              <a:t>2.  </a:t>
            </a:r>
            <a:r>
              <a:rPr lang="en-US" b="1" dirty="0" smtClean="0"/>
              <a:t>Evidence </a:t>
            </a:r>
            <a:r>
              <a:rPr lang="en-US" b="1" dirty="0"/>
              <a:t>for “living”:</a:t>
            </a:r>
            <a:endParaRPr lang="en-CA" sz="2000" dirty="0"/>
          </a:p>
          <a:p>
            <a:pPr marL="1545336" lvl="4" indent="-182880" fontAlgn="auto">
              <a:spcAft>
                <a:spcPts val="0"/>
              </a:spcAft>
              <a:buFont typeface="Wingdings 2"/>
              <a:buChar char=""/>
              <a:defRPr/>
            </a:pPr>
            <a:r>
              <a:rPr lang="en-US" b="1" i="1" dirty="0"/>
              <a:t>contains DNA</a:t>
            </a:r>
            <a:endParaRPr lang="en-CA" sz="1600" dirty="0"/>
          </a:p>
          <a:p>
            <a:pPr marL="137160" indent="0" fontAlgn="auto">
              <a:spcAft>
                <a:spcPts val="0"/>
              </a:spcAft>
              <a:buClr>
                <a:schemeClr val="tx1">
                  <a:shade val="95000"/>
                </a:schemeClr>
              </a:buClr>
              <a:buFont typeface="Wingdings 2"/>
              <a:buNone/>
              <a:defRPr/>
            </a:pPr>
            <a:endParaRPr lang="en-CA" dirty="0"/>
          </a:p>
        </p:txBody>
      </p:sp>
    </p:spTree>
    <p:extLst>
      <p:ext uri="{BB962C8B-B14F-4D97-AF65-F5344CB8AC3E}">
        <p14:creationId xmlns:p14="http://schemas.microsoft.com/office/powerpoint/2010/main" val="203981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livescience.com/images/060104_hiv_virus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1225" y="1196975"/>
            <a:ext cx="5692775"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260648"/>
            <a:ext cx="8229600" cy="833264"/>
          </a:xfrm>
        </p:spPr>
        <p:txBody>
          <a:bodyPr/>
          <a:lstStyle/>
          <a:p>
            <a:pPr fontAlgn="auto">
              <a:spcAft>
                <a:spcPts val="0"/>
              </a:spcAft>
              <a:defRPr/>
            </a:pPr>
            <a:r>
              <a:rPr lang="en-CA" dirty="0" smtClean="0"/>
              <a:t>Ch. 17.1   Viruses</a:t>
            </a:r>
            <a:endParaRPr lang="en-CA" dirty="0"/>
          </a:p>
        </p:txBody>
      </p:sp>
      <p:sp>
        <p:nvSpPr>
          <p:cNvPr id="3076" name="Subtitle 2"/>
          <p:cNvSpPr>
            <a:spLocks noGrp="1"/>
          </p:cNvSpPr>
          <p:nvPr>
            <p:ph type="subTitle" idx="1"/>
          </p:nvPr>
        </p:nvSpPr>
        <p:spPr>
          <a:xfrm>
            <a:off x="-104775" y="1700213"/>
            <a:ext cx="3556000" cy="1752600"/>
          </a:xfrm>
        </p:spPr>
        <p:txBody>
          <a:bodyPr/>
          <a:lstStyle/>
          <a:p>
            <a:pPr algn="l"/>
            <a:r>
              <a:rPr lang="en-US" b="1" dirty="0" smtClean="0"/>
              <a:t>The name “virus” means </a:t>
            </a:r>
            <a:r>
              <a:rPr lang="en-US" b="1" i="1" u="sng" dirty="0" smtClean="0"/>
              <a:t>poison</a:t>
            </a:r>
            <a:r>
              <a:rPr lang="en-US" b="1" dirty="0" smtClean="0"/>
              <a:t> in the </a:t>
            </a:r>
            <a:r>
              <a:rPr lang="en-US" b="1" i="1" u="sng" dirty="0" smtClean="0"/>
              <a:t>Latin</a:t>
            </a:r>
            <a:r>
              <a:rPr lang="en-US" b="1" i="1" dirty="0" smtClean="0"/>
              <a:t> </a:t>
            </a:r>
            <a:r>
              <a:rPr lang="en-US" b="1" dirty="0" smtClean="0"/>
              <a:t>language</a:t>
            </a:r>
            <a:endParaRPr lang="en-CA" dirty="0" smtClean="0"/>
          </a:p>
        </p:txBody>
      </p:sp>
    </p:spTree>
    <p:extLst>
      <p:ext uri="{BB962C8B-B14F-4D97-AF65-F5344CB8AC3E}">
        <p14:creationId xmlns:p14="http://schemas.microsoft.com/office/powerpoint/2010/main" val="62485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fontAlgn="auto">
              <a:spcAft>
                <a:spcPts val="0"/>
              </a:spcAft>
              <a:defRPr/>
            </a:pPr>
            <a:r>
              <a:rPr lang="en-US" u="sng" dirty="0" smtClean="0">
                <a:effectLst/>
              </a:rPr>
              <a:t>Origin </a:t>
            </a:r>
            <a:r>
              <a:rPr lang="en-US" u="sng" dirty="0">
                <a:effectLst/>
              </a:rPr>
              <a:t>of Viruses</a:t>
            </a:r>
            <a:r>
              <a:rPr lang="en-CA" dirty="0">
                <a:effectLst/>
              </a:rPr>
              <a:t/>
            </a:r>
            <a:br>
              <a:rPr lang="en-CA" dirty="0">
                <a:effectLst/>
              </a:rPr>
            </a:br>
            <a:endParaRPr lang="en-CA" dirty="0"/>
          </a:p>
        </p:txBody>
      </p:sp>
      <p:sp>
        <p:nvSpPr>
          <p:cNvPr id="3" name="Content Placeholder 2"/>
          <p:cNvSpPr>
            <a:spLocks noGrp="1"/>
          </p:cNvSpPr>
          <p:nvPr>
            <p:ph idx="1"/>
          </p:nvPr>
        </p:nvSpPr>
        <p:spPr/>
        <p:txBody>
          <a:bodyPr>
            <a:normAutofit/>
          </a:bodyPr>
          <a:lstStyle/>
          <a:p>
            <a:pPr marL="137160" indent="0" fontAlgn="auto">
              <a:spcAft>
                <a:spcPts val="0"/>
              </a:spcAft>
              <a:buClr>
                <a:schemeClr val="tx1">
                  <a:shade val="95000"/>
                </a:schemeClr>
              </a:buClr>
              <a:buFont typeface="Wingdings 2"/>
              <a:buNone/>
              <a:defRPr/>
            </a:pPr>
            <a:r>
              <a:rPr lang="en-US" b="1" dirty="0"/>
              <a:t>A.	More likely that viruses developed after living cells because they are completely </a:t>
            </a:r>
            <a:endParaRPr lang="en-CA" dirty="0"/>
          </a:p>
          <a:p>
            <a:pPr marL="137160" indent="0" fontAlgn="auto">
              <a:spcAft>
                <a:spcPts val="0"/>
              </a:spcAft>
              <a:buClr>
                <a:schemeClr val="tx1">
                  <a:shade val="95000"/>
                </a:schemeClr>
              </a:buClr>
              <a:buFont typeface="Wingdings 2"/>
              <a:buNone/>
              <a:defRPr/>
            </a:pPr>
            <a:r>
              <a:rPr lang="en-US" b="1" i="1" u="sng" dirty="0" smtClean="0"/>
              <a:t>dependent</a:t>
            </a:r>
            <a:r>
              <a:rPr lang="en-US" b="1" dirty="0" smtClean="0"/>
              <a:t> </a:t>
            </a:r>
            <a:r>
              <a:rPr lang="en-US" b="1" dirty="0"/>
              <a:t>upon living cells for </a:t>
            </a:r>
            <a:r>
              <a:rPr lang="en-US" b="1" i="1" u="sng" dirty="0"/>
              <a:t>growth</a:t>
            </a:r>
            <a:r>
              <a:rPr lang="en-US" b="1" dirty="0"/>
              <a:t> and </a:t>
            </a:r>
            <a:r>
              <a:rPr lang="en-US" b="1" i="1" u="sng" dirty="0"/>
              <a:t>reproduction</a:t>
            </a:r>
            <a:endParaRPr lang="en-CA" dirty="0"/>
          </a:p>
          <a:p>
            <a:pPr marL="548640" indent="-411480" fontAlgn="auto">
              <a:spcAft>
                <a:spcPts val="0"/>
              </a:spcAft>
              <a:buClr>
                <a:schemeClr val="tx1">
                  <a:shade val="95000"/>
                </a:schemeClr>
              </a:buClr>
              <a:buFont typeface="Wingdings 2"/>
              <a:buChar char=""/>
              <a:defRPr/>
            </a:pPr>
            <a:endParaRPr lang="en-CA" dirty="0"/>
          </a:p>
        </p:txBody>
      </p:sp>
    </p:spTree>
    <p:extLst>
      <p:ext uri="{BB962C8B-B14F-4D97-AF65-F5344CB8AC3E}">
        <p14:creationId xmlns:p14="http://schemas.microsoft.com/office/powerpoint/2010/main" val="1537156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fontAlgn="auto">
              <a:spcAft>
                <a:spcPts val="0"/>
              </a:spcAft>
              <a:defRPr/>
            </a:pPr>
            <a:r>
              <a:rPr lang="en-US" dirty="0" smtClean="0">
                <a:effectLst/>
              </a:rPr>
              <a:t>44-1:The </a:t>
            </a:r>
            <a:r>
              <a:rPr lang="en-US" dirty="0">
                <a:effectLst/>
              </a:rPr>
              <a:t>Nature of Disease</a:t>
            </a:r>
            <a:r>
              <a:rPr lang="en-CA" dirty="0">
                <a:effectLst/>
              </a:rPr>
              <a:t/>
            </a:r>
            <a:br>
              <a:rPr lang="en-CA" dirty="0">
                <a:effectLst/>
              </a:rPr>
            </a:br>
            <a:endParaRPr lang="en-CA" dirty="0"/>
          </a:p>
        </p:txBody>
      </p:sp>
      <p:sp>
        <p:nvSpPr>
          <p:cNvPr id="3" name="Content Placeholder 2"/>
          <p:cNvSpPr>
            <a:spLocks noGrp="1"/>
          </p:cNvSpPr>
          <p:nvPr>
            <p:ph idx="1"/>
          </p:nvPr>
        </p:nvSpPr>
        <p:spPr>
          <a:xfrm>
            <a:off x="457200" y="1052513"/>
            <a:ext cx="6130925" cy="5256212"/>
          </a:xfrm>
        </p:spPr>
        <p:txBody>
          <a:bodyPr>
            <a:normAutofit fontScale="92500" lnSpcReduction="20000"/>
          </a:bodyPr>
          <a:lstStyle/>
          <a:p>
            <a:pPr marL="137160" indent="0" fontAlgn="auto">
              <a:spcAft>
                <a:spcPts val="0"/>
              </a:spcAft>
              <a:buClr>
                <a:schemeClr val="tx1">
                  <a:shade val="95000"/>
                </a:schemeClr>
              </a:buClr>
              <a:buFont typeface="Wingdings 2"/>
              <a:buNone/>
              <a:defRPr/>
            </a:pPr>
            <a:r>
              <a:rPr lang="en-US" b="1" u="sng" dirty="0">
                <a:solidFill>
                  <a:srgbClr val="FFFF00"/>
                </a:solidFill>
              </a:rPr>
              <a:t>Introduction</a:t>
            </a:r>
            <a:endParaRPr lang="en-CA" b="1" dirty="0">
              <a:solidFill>
                <a:srgbClr val="FFFF00"/>
              </a:solidFill>
            </a:endParaRPr>
          </a:p>
          <a:p>
            <a:pPr marL="137160" indent="0" fontAlgn="auto">
              <a:spcAft>
                <a:spcPts val="0"/>
              </a:spcAft>
              <a:buClr>
                <a:schemeClr val="tx1">
                  <a:shade val="95000"/>
                </a:schemeClr>
              </a:buClr>
              <a:buFont typeface="Wingdings 2"/>
              <a:buNone/>
              <a:defRPr/>
            </a:pPr>
            <a:r>
              <a:rPr lang="en-US" b="1" dirty="0"/>
              <a:t>A.  </a:t>
            </a:r>
            <a:r>
              <a:rPr lang="en-US" b="1" dirty="0" smtClean="0"/>
              <a:t>Disease</a:t>
            </a:r>
            <a:r>
              <a:rPr lang="en-US" b="1" dirty="0"/>
              <a:t>:  </a:t>
            </a:r>
            <a:r>
              <a:rPr lang="en-US" b="1" i="1" dirty="0"/>
              <a:t>any change, other than an </a:t>
            </a:r>
            <a:endParaRPr lang="en-CA" dirty="0"/>
          </a:p>
          <a:p>
            <a:pPr marL="137160" indent="0" fontAlgn="auto">
              <a:spcAft>
                <a:spcPts val="0"/>
              </a:spcAft>
              <a:buClr>
                <a:schemeClr val="tx1">
                  <a:shade val="95000"/>
                </a:schemeClr>
              </a:buClr>
              <a:buFont typeface="Wingdings 2"/>
              <a:buNone/>
              <a:defRPr/>
            </a:pPr>
            <a:r>
              <a:rPr lang="en-US" b="1" i="1" dirty="0"/>
              <a:t>injury, that interferes with the normal </a:t>
            </a:r>
            <a:endParaRPr lang="en-CA" dirty="0"/>
          </a:p>
          <a:p>
            <a:pPr marL="137160" indent="0" fontAlgn="auto">
              <a:spcAft>
                <a:spcPts val="0"/>
              </a:spcAft>
              <a:buClr>
                <a:schemeClr val="tx1">
                  <a:shade val="95000"/>
                </a:schemeClr>
              </a:buClr>
              <a:buFont typeface="Wingdings 2"/>
              <a:buNone/>
              <a:defRPr/>
            </a:pPr>
            <a:r>
              <a:rPr lang="en-US" b="1" i="1" dirty="0"/>
              <a:t>functioning of the body</a:t>
            </a:r>
            <a:endParaRPr lang="en-CA" dirty="0"/>
          </a:p>
          <a:p>
            <a:pPr marL="137160" indent="0" fontAlgn="auto">
              <a:spcAft>
                <a:spcPts val="0"/>
              </a:spcAft>
              <a:buClr>
                <a:schemeClr val="tx1">
                  <a:shade val="95000"/>
                </a:schemeClr>
              </a:buClr>
              <a:buFont typeface="Wingdings 2"/>
              <a:buNone/>
              <a:defRPr/>
            </a:pPr>
            <a:r>
              <a:rPr lang="en-US" b="1" dirty="0"/>
              <a:t>B. </a:t>
            </a:r>
            <a:r>
              <a:rPr lang="en-US" b="1" dirty="0" smtClean="0"/>
              <a:t>Infectious </a:t>
            </a:r>
            <a:r>
              <a:rPr lang="en-US" b="1" dirty="0"/>
              <a:t>diseases are produced by </a:t>
            </a:r>
            <a:endParaRPr lang="en-CA" dirty="0"/>
          </a:p>
          <a:p>
            <a:pPr marL="137160" indent="0" fontAlgn="auto">
              <a:spcAft>
                <a:spcPts val="0"/>
              </a:spcAft>
              <a:buClr>
                <a:schemeClr val="tx1">
                  <a:shade val="95000"/>
                </a:schemeClr>
              </a:buClr>
              <a:buFont typeface="Wingdings 2"/>
              <a:buNone/>
              <a:defRPr/>
            </a:pPr>
            <a:r>
              <a:rPr lang="en-US" b="1" i="1" u="sng" dirty="0"/>
              <a:t>pathogens</a:t>
            </a:r>
            <a:endParaRPr lang="en-CA" dirty="0"/>
          </a:p>
          <a:p>
            <a:pPr marL="137160" indent="0" fontAlgn="auto">
              <a:spcAft>
                <a:spcPts val="0"/>
              </a:spcAft>
              <a:buClr>
                <a:schemeClr val="tx1">
                  <a:shade val="95000"/>
                </a:schemeClr>
              </a:buClr>
              <a:buFont typeface="Wingdings 2"/>
              <a:buNone/>
              <a:defRPr/>
            </a:pPr>
            <a:r>
              <a:rPr lang="en-US" b="1" dirty="0" smtClean="0"/>
              <a:t>Pathogens</a:t>
            </a:r>
            <a:r>
              <a:rPr lang="en-US" b="1" dirty="0"/>
              <a:t>:  </a:t>
            </a:r>
            <a:r>
              <a:rPr lang="en-US" b="1" i="1" dirty="0"/>
              <a:t>are disease-causing </a:t>
            </a:r>
            <a:endParaRPr lang="en-CA" dirty="0"/>
          </a:p>
          <a:p>
            <a:pPr marL="137160" indent="0" fontAlgn="auto">
              <a:spcAft>
                <a:spcPts val="0"/>
              </a:spcAft>
              <a:buClr>
                <a:schemeClr val="tx1">
                  <a:shade val="95000"/>
                </a:schemeClr>
              </a:buClr>
              <a:buFont typeface="Wingdings 2"/>
              <a:buNone/>
              <a:defRPr/>
            </a:pPr>
            <a:r>
              <a:rPr lang="en-US" b="1" i="1" dirty="0"/>
              <a:t>microorganisms </a:t>
            </a:r>
            <a:r>
              <a:rPr lang="en-US" b="1" dirty="0" smtClean="0"/>
              <a:t> </a:t>
            </a:r>
            <a:r>
              <a:rPr lang="en-US" b="1" i="1" dirty="0"/>
              <a:t>such as viruses, bacteria, fungi, and protozoans</a:t>
            </a:r>
            <a:endParaRPr lang="en-CA" dirty="0"/>
          </a:p>
          <a:p>
            <a:pPr marL="548640" indent="-411480" fontAlgn="auto">
              <a:spcAft>
                <a:spcPts val="0"/>
              </a:spcAft>
              <a:buClr>
                <a:schemeClr val="tx1">
                  <a:shade val="95000"/>
                </a:schemeClr>
              </a:buClr>
              <a:buFont typeface="Wingdings 2"/>
              <a:buChar char=""/>
              <a:defRPr/>
            </a:pPr>
            <a:endParaRPr lang="en-CA" dirty="0"/>
          </a:p>
        </p:txBody>
      </p:sp>
      <p:pic>
        <p:nvPicPr>
          <p:cNvPr id="22532" name="Picture 2" descr="http://t3.gstatic.com/images?q=tbn:ANd9GcS9I7v0FCOc2nJ-6-8sJ9_Tzf8NOc8InVaXNvd71iwm_-hatd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6675" y="4797425"/>
            <a:ext cx="24098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AutoShape 4" descr="data:image/jpg;base64,/9j/4AAQSkZJRgABAQAAAQABAAD/2wCEAAkGBhMSERUUEhQUFRQVFBcXFBcVFxQUFxYYFRcVFBQXFxcXHCYeFxwjGRUVHy8gIycpLCwsFx4xNTAqNSYrLCkBCQoKDgwOGg8PGikkHyQsLCwsLCwsLCwtLCwsKSwsLCksKSwsLCwpLCwsKSwsKSwsLCwsLCwsLCwsLCwpLCwsLP/AABEIAOEA4QMBIgACEQEDEQH/xAAcAAACAgMBAQAAAAAAAAAAAAAFBgQHAAEDAgj/xABMEAABAwIEBAMFBAYGBgoDAAABAgMRAAQFEiExBkFRYRMicQcygZGhFCNCUoKxwdHh8BUXM2JykhZDU6KysyQ0VHOkwsPS0/ElRGP/xAAZAQADAQEBAAAAAAAAAAAAAAABAgMEAAX/xAApEQACAgICAwABAwQDAAAAAAAAAQIRAyESMRNBUXEiMmEEFDPwQoGh/9oADAMBAAIRAxEAPwBFtl0ew5e1BbZmjlg1XkTPLY04evSt4inSvFgNK9Ygry1D2IxCx1GppRuRrThjq96T7s61uwlsRxQ5RWwvSDQYV1bciryjZaUbRYuEYztrTxhOLzGtUvY3xFNWE43Ea1hyY6MkouJcdtdAipMTSNhWOzGtM1piQIrM4jxmEFN1xU3XdDoNestLQ92Qy3U0WKUhRMkhEkcpO0Vrw62taoiTH7qaLUe0MqXZ5OHDzCTICenvK5fqrmu1TmCZJOYA6aGd4PL416ddUdCon+G1c1Pr08x02puUPgbRu7sEkgonVZTAGwG5GvY1iMJSSmFGDM+7OnppXIOq01OhJHx3r19qV+Y8/rvTcoN9AuPw7GwQQPMrVJVsNhzpdxrCUlB86gvwS7sMunIneiN1fkD3vw5fh0pU4s4gUsKSCUoIAKQZBiqR4fCTlEUG8IQ+m4ccWtCGUBUoSFElRIAgkTseY9a4YlwGyDcJbfcLjSmEgKQkJzPlKUoKgSSddwBGm9Cb3GXUBSELKUrIKgIglBlMyOR1oVdY6+vOFOrIcWFuajzLTGVRgbiK3Ykki+JKhivOA0DMll1anG7hph3OhKUFTsatkEkxOoPKp3+hDBZUhlRW45dC3Q46nJkLWYvFISYUDlO4nl3pPu+Irl3J4j7isigpEq91Q2V/i7717u+J7p3L4j7isq86dYyr2zAiIOpq1l7Q123ATBuGAh3xEl4pdbWWcxShKllafCWqEnJEGCJoc3w1bvMvvIcUFJU8pLLQbV4aEKOXMlawtQiDKZgdaDnim6LiXC+5nSClKpGgV70CIE8zE1yVxBcFnwS84Woy5J0y75Z3y9tq6zrQOzelbrKygAsi2saMWdlU20w+ibdnFeQ3Z55HZRAofitzAqfeuZRSjjOIb10Y2xewHjNxJNLNwdaI39zJoU6qvQxxo1Y40eQYrU1kVqrFzq25FELW9IoWE17Qo0so2JKKY44djMc6asN4g21qrGbkiilpihHOss8Rmljouexx0HnRy2xIHnVMWWPkc6YbDiXv9azuDRK2i003A61hdFJNvxKOv1qUniEdam0P5BoW6K4LeFLq8fHWob/EA60vE7mMzl4BQ+6xUDnStdcQ96C3vEHenjBittjDiWP96TMYxnNOtQL7F550FubomtUMQ8MdvZ4u35NRK2ozXmtiVGyKpGTWVhrKYYyKyt1sUAGorK9VlcdZfrSwK6uXgA3pSexyOdQLniHvXlKDPN2wxjWJCDrSJit9JNdMRxgq50Aubia1Y8ZbHA8POTXA1ijWq1pUa0qN1iRWq9t1wWSre2muy7AxUrDiKn3CkxWdzdmaU3YsutxWkumpF2dahxVltFo7WyW1dkVOYxMjnQcithVBwTA4JjKzjZHOpaMePWlMu16D5qbxIm8Q2HHj1qO7jh60Iwiwdun22GRmccUEpHITuSeQA1J6A1aaPZ1h1mkfbHFvugHOEuFlrtEDNoP72vTlU5RjDsHjS7K2exUnnUJ2+Jq2G8HwZYJFoCORFw8Tp3C68r4WwVYP3DqCelwvMO4CyQfrXLJjQVw+lPrfmuBM1b/9XODqBIdu0g7edlUddCiTXJ32W4WRCL24QrkVpbUn4gAfrFVWbH9KqUfpUkVuKtEex+2JgYj/AOHP/wAlZ/UfIlOIMEdfDX9YVpTLNB+xrTKtitxVl/1JuE+W+tDr/wD0Hpyrnc+xC6H9ncWjnYLUg/7yYPzo+SP1HWVwBWU+XnsaxBtBUA05H4W15lR2ECaS7uyW0oocQpChuFApPyNFTT6BZHy1ut1lMGwy7iRqG7eE16Nqa8KtTUEokEkRnHjXKu62a4lFWVFlR5rCK3FbiiMeYr0mt1quASGbiK7LvSahAVlK4oRxR6cXNeK9VmWiMeYrIr1Fby1wbPIFZlr2RW+VdYLLO9kNt4NpfXsDOlKWWldCRmXHfVv5Ui4zjzjrqgpwmTGpKues1YPAIDuBXjSffS/mI7KbbCT80KHwqr7jDlpdVnEEnQnnNRVObsGm9/DFYmWzLazJ0MGIrbWOqnzE/rn4moDtipJ2qWliUAqjeBHaquMKGahRJPETmaUqWDsdARp8aLWvFpTCVjXt39aWLtSSYA+NSXbYJhZ1AFJLHBpWhXCOhmY4uWVZSNJ05fWvV1j6ivMl1aVaAZVZTroRoNZ00pesHlOSQNdYjnOlNWDezPELgAtNhlClR4jx8PTqAfOo7nQelT8Ubon490drXiBRPmVqEyXAAlRMwQckSI7VJa41KyoAkEHU9RsDvIggaj5Uy23sMT4SUvXvOV+C370csylH9Xwqa37J8KY3fuc35lKQT/y6k4Q9tHPHXYGs+L1IAXKgob5YII+NEsct2MYsXHEp/wClMplCoykgalJA3nX41Od9nWHKy/f3AHKFI1+OSimB4LYWqleE65qkpIWQd/gKmko7i0Kk0fOf2Y9Kyrs/q0w7/tD3+5/7aytHnQechCGGdq5u4X2osh0VISkGs/Jme2Jt3h8UKeYinq9shFLl/ZxNXhMpCYAKaszg32NLfR418pbDZEpQkAOEfmXmENiNp17deHsi4URdXqnHQFN26QvKRIUtRhvN1Agqj+6Kt7FsSSjcggEBKSREk7q5nU7bk6CjlzcFo03StgT+rDCA2ItiQN1qedTPqrNH0qJeeyTCl6ALZP8AceJ+joUOdT/tS3CQpxeYH3G05ymO/uJV2G3czRQKCNPKNAfMfMZ6mDHqKyPPO+xVMrjiX2DuISV2LvjAD+zcyhZM65ViEn0MetVbcWa21qQ4lSFpMKSoQUkciDX1NaPKEDKgdCCTI6TrPrQvjX2f2+JI1hu4SPK6ACf8LgHvp+o5cwdeLMp6KdrR80Za3FEMbwR21fWw8nKtBg9COSknmkjUGoQRV7Es8BFe/CqXbW01NOH6UjmTc6ApRWZalvsxXCKZMZMa/Z1xciydcbfBNvcpCHSnVSInKsDnGYyOh7RTTinBAuUh2zcRcNycim/MoAmcq0bpMzyqqwmujDykKCkKUlQ2UklJHoRrU5w5bOdMdX+An0HVpyY82gIPOIG3yrV1w234iZacQkR5ToSOZI26c9aAN8YXyYi7udNvvnD9Cante0jERvcFXZbbKx9UVN45/ROP8kx/hhotzIU5OggiO05RUBWA5gZaVoeahlPYaTRO39q9yI8Rizdga5mchPc5FAfSpSPaspRANjbKJMABT2snQASdTQ45F7O4v6Nfsy4HQE/a3vwKPgo/AnICkqUANYOwnSCd4jvxbxkpOZLao1IKtCoj/wAo9KYuJb4sWiWkJDalBKQEzCRAU4RzgEneqlxJ4IBVoddSd9OvU71Oe2o/7YZuv0o0rEipWZSFEHZQK0qPeARW2+JEsApKVR13NJmIcQLUowogdJIHwAqC3iKlBQ1M/wAg1Zf07a2csT7LOwrjRpcoKiNdM24PLWuj3EhaVooK5FJ/YRVfWlolZBmFbkjpUwLE+8SI1P7KlLFFPQjirHb/AEoH5R8zWUhfakflV/mNZXeFHcWT28RorZX00mIuKLYfcGapLHR0oUOE5hQfEraiFi5IrzfI0qK0yPQ5+yW2bbsLl0GXFu5V6bBKRkSDznOT+lRe/wAOWsozQgqiYElO6iRznLKQeUrNCfZBcBTVywT7q0uAaRChlJ67oT8xT1cWYJJM+YhJHIhOoP1V867Km9mtLlFMFs26WgE5QkHUjsesfAAcye1RnlKClEgEkwOauwSlIEeuajV02EAriVKUmIEqn8I7aftoYtsmfNl1hbifeV+YJJPlHcd/jnao6SrRjt4uQhJSmAM+UgEE8uo/jUq0dVodR6k/t0NRGrNTY+7QImZlJ+WmvrNabxCFQqSe4EfMUtsF12ReP+DUYlbEpSPtTSSWlDTNzLauoPLoYPWfnrwikkKBBBIIOhBGhBHIzX1Hb3MaifoRVS+2bhdLL6LtvRNySFjo6kAkjsoa+oPWvQw5Oap9oeW1YlWAE0XdjLS9bvRU032ldJbMsouyJejWp3D/AATd3p+4ZUUTBcV5Wx1lZ0MdBJ7U7ezngVm4bVd3gKmwopbbJKUry+8tRGqkyYAGkgz0pmv+OtmbdIbQPImMoEDQZRsBXPIo6LKoq5Cgv2F3I/8A2bWYmCXBrzHu7Dr9BQ/EfY1iLfuJaeET904J/wArmU0zXmOBA8plZnzQJ7wBXvD8dWd1xlEmfLPPflU/7h/Ac18KrxLBH7cxcMuNE7eIhSQfQnQ/CoYFXonjcrORaElv8qwHAvrIXtXFVjhVwSHLJpJP4mypqP8AJAp1nj7DafspGKJ8MXXhXls4QFBD7ZIPMZxO/wDMgVa73suwpYGV15szydQvTp5kmuF97HLOJZu3UkfmCHPiIyU/li12NTGnjhuAkqkwFAcs0x+761TfFGJA+QwhIVt1naavDF2GblpCFvAERmUUFMmIUYMASdd6TMT9kLdwgzeoIE6+HmjpqF1GMUp3evygSjc7RRr1ygkynrUdlwyI0q2v6iGyf+voI2MMLJ/4/wBdMuFeyjCbcS4Hn1ACfEWUSd/KhGWdjpJ+NbPLjiqsunFIpMeJnEbZY7a70Rawd4DN4bmXrlVER1ir5tMMw1s/c2tvPeCr/KuSPpRW54ibSn8ITtB29KzSzR+kXX0+aPsp6H/Kayvor/SZj8qPpWUnnQLX0+ZmkUYw9ozXu2wwmjllhUVWc0LOZMw9GldLwaVKZYgVEvl1nXZnPHC+Oqs7tDonL7roGuZskZhHUaEdwKvm2dQ6lLiCFJUApJGxBGlfOS109+y/jHw3haOq+7cnwZHuuEzlnkFa/petacbXTL4p06ZaV2zI+f10J+VBbhpsSpWsbk7QOQAo++QEkkwO9L17fZfdIyjfY/E8hWb+qjUzRkpIFXGI5ZBDh5yAkADlCeeneuKMRC9EuacwtIH8K01jCl7KbykmA2Ug/AK1n0qK7iLStHCtJmPMAZ+VZqMzYbtHCmDOZP8Acg5T1rfHWDC7w15IgqQkvNHopuVQPVOZMd6H4c0hKvu1JhW2sGeWlNWEc+h3HfZQ9KrhdTRbG70fLgFegTRHiCx8G6faAgNvOJSOiUrUEj/LFQUiDNbyR9BY6kMWjTCBlCWkp7AISB+uaqbGb1LYzg6DQAbn4+tWxxv97bhxGqVJCh3CvMCPgapjEmJQUnYGfiNKy6c3+Q5P3kReOLVqFFIA20gDlXI4+pRgKWo8joAO/rUdzDytuZ92THeNKFIdW2EiBJPqa0xhF9DRimMv9P8AhoGcrUe+5qWzxapSRByifdnMPrSTdOqV72utcEtnl1p/7eLWx1hVFiMY8sghBg9SZB7V3tOIH07LJ6gkR8qS7O7U2NZqY1jCTodTy5VB4vhFw+DojiN8xDih2ToPjAg1JsuKFBeYKKVEZSryg69REEeoNV4rFVpO8Rt2oha4mVkbGRvFI8NAcGtj2/xwWwQ6Frg6qbKULHeB5VD4Ch6+MmFkhFwUSJ++Qoie28H0pSxNydoBSMoPXtQ22BWoIVvOo7UY4YtWFRtbLFZuXEpCkqadSBMNmCOiuX6ulFGsaDrRkhKiROgKZA36ikZV8oKaLWxSoQRMgmNfgBRm5uQlsoEA8+g7VKUBGFftTvVn/MKykn7OfzitUfGvp1DXaYcKJBgAVFN0BUd/EqG2SO9y+BQG+uq3d380JffmqRiFI2p+jns+w5b+I24QB92sOrJ2CGyCT6zAHcillRq1vYxhvhs3N2rSYaRpyT5lkfpFI/RqypbZaEbY6cT48hoEalQA0HfvsKr/ABC/deIy+pCRoOmpMVD4uxxTtyLduYTK3Cecc1coAM0i3vEKnVrUpSvCEhtA0TE+UkDckak1mUJZG5MaVzdjbiF8hkysHOAClMoJUeWg1SO56V7t+Jio/eNjKrfqJ6VXCcThUpSlMjnJ+NFcHvHVHMVafMHsRVZYKVsDxtIse2PmBSo5VCRP7O4qxMAfzISdCRAV68j8RNVJY4nGm6dND+H/AA9OdWTwG5KTrPu/LXWs1U0HC/1FU+06zDeKXIGylJX8VoSo/UmlcU5+1dH/AOVe/wALX/LTSoGjW6XbFn2y4PZnjCbqx+zKUPGt9EpO5a/AddwJKe0J66r3E3DgQpaRoFjSdNRuJpIw+8dt3EusqKHEGUqHL94OxB0NW1Z8bWN+2lL6gy+QAoLEIKueVfuxP5iDtUZwv9UextTX8lY/0SpCigHsQeYoVeYOQ5AgRtVr43wypBnKSnkrtyn99K1/w6ryEEZTJknUdu9JHLTEtpiHc2SQDmHONKEv22UwJk7U74jwyoKzIWpJGp8spPy1AqDiFstWXM1lk7p1GnRQPX0rTDLRWOShduGlFI0rzZWZJ1phWyB5VkJPIn9oqMMNHmhYGmm3ximWXVB8mqIa20E/zrUqzIShagNRonsTzPSuDPD7h8ycxG+bQD16xRhvDMqUpcWAQcykjzKV0Ech6xvSya+gk19BgstUpcUStRGVCdNTtmUdAKIOKDWYMBsuJT51GdSPyhR5dTvROywR1xSlBORR1zr3iNAkRCRHT51xTgJLis0Ska7QYj4a1NzT7EcjxwsZVnXqsaJzbTymueI2rhkjcn5a1JRYFKxl169P40zrwzMQVbAAQPxGKnKVSsW92IH9FL7/ADrdWN/Qp/2P0rK7zM7kxTdv6iOXRNXMv2e4W+CpCFI5eVbiAD1hcifpS1fexRepYuUq3hLiFJ9AVJJ+cVRRXp2N4X6K1cerkaY8U9n1+xJVbrUB+JqHR8ckkfEUAcZKSQoFJG4UCCPgdaYWq7OMVdnCSCMBQAYKvFgkEwS8sjb+dapiKurhMpcwRsIMlsOBY5ghSioR6KB9DXSf6X+B8fv8FW8c37geWlHk8RASVAFKiEAApJiSIgxSnc20pQBoMn7ad+MrAutpcTqpmDG5UkaaR2MfAd6V8RRFulSddwI5gmRQxS0qDF9UBkJSox0ETRmwKEiOn1gUFbbII0Om3ejLFmSiatkGyBTBHStQSNcy466TIq4+C5SuP7oGnbSqlwdtLZH5okdUnlVvcMvpat1vr/1TSlqnTRIzRNYpbmkicP3lU8b3njYjcr5eKUj0bAaH/BUK3Ymorr6lrUtWqlKKleqiSfqTU61XVpMlJ3s4v29QlIo863IoY+zQTFTCOCcb3dqAlDmdsQPCdHiNwOQB1SP8JFM7HtDtXyBc26mZ0KmiHEa8y2QCB6Emq/KK1lpmlLspyZaDlpYuAeBdsGdkqV4atemeIOu1bVwW8n8JKTrIH7jr61V8UUwnE7wEN2ztxP4UNKcOnZCf3VPxr0G0/Qw3nCz4VogOd1JzyOmomo6uF1xPhNJWd/LsP8JJANOWBYZi+QLuLwND/ZuNofXGmp2j0zU0KxJkABxAJA1JSACeZgTFI1x1yKeP+aKkOAfiWk+X109ByrQ4UzDxPNCiSMwIKup6x+urQRjVqtSklpIjY6CfQiu17aNutyy22VgSEuFYTpyOXb1AIofiS/8AQLHfTKzGH3CwlvMtKEiDlTEjXc/T4VNY4VOWAjIkc1SJ/fW7r2gO27hbcsWW1J5Fbh9CDMEdxpWv6yrhfuoYQeoQVH5qUR9K7hIm1FdsKYVwISvOoEge6CmJ7x0os7YMMkG4fbRl1hSk5vlSLiXFt44CDcOQdwkhH/DBpVuCSSSST1OtHxp9nco+kXJ/pThv/aB8j+6sqlYrKbxx+B5sfUY8+4QpThCOSQP2DenLCsZhGdZLaY3VM/LalE3vhABpKMxBlTmoHwodfYwlUfaHS8QPdiET6dNtKz1fRyk1sstrjNo7FRjmQP1g1FvMWtLvyXDKFjYZwCoT+UnVJ9CKqq94hUvT3QNgNhUS14xuGVAEhxHQhJkeu49asvJ6ZTySZalx7OMOfbPhIU2rkpC1kpPdKyUkfzIrXBHDlxYKeYcAcaXDjbiNBI8i0qB1SSkpMdtCdYVsF9pKSoBKSlXrp8qszDcXS62haDE6KnkeU13N9SKQcW/jETiHh9xpwqQJQTO3I+mhpIxrCUAZVyEEgpKZ8pPWNxI+FXRiGINKe+zXICfE8zCzAQ6NJSlU6OAmIO4g84oTiPBCwIaIg7pVqPkdvhQqUGTljadxKZawhAMrmRpClQPUHvvXpxtUgJUgAbCZA7nrTrf8IrWrVASsaEKScpjod66YfwAon+zjuIj5naj5fpPbAHDGAKcdTBzqJEnlPU05e0jEE2toizQfvHoU8R+RJ2PTMqPgk0Tcct8HYCljM8sEoQNSop6nkNRJ76SaqnF8UcuXlvOmVrMmNhyAA5ADSninfJjP9K32yDFdmlRXMCtgU5IIIudK8Oa1FBorgeBv3SsrDal9TslP+JR0FCha+ERNnNdGMHccVlbQpap2Skq39NvjVnYJ7PWmkzdHxF/kQSEJ7FQgq+g9aNXWLIZRkbQEpGyUwkClckinja3J0JeB+ywDz3q4ESGmzK56LVED0TPqKaLVy2tElFuz4QVuUnzq9VKJUfSaXcT4lUqQQY5QTS29cl0+Q688wIiPjUnKUv4G5pftQ63/ABEGxPvJ5gypXz2ApfxC/VBcQ5y8oSSQPUct4pfucRKEZmlabEwCZ57ihQuQ7Ks2p0UD8aEcfsXbD68bWoDzSRuCQk+oIqfY8SuNZFyTzgnXToaSblgDKJ2PM9ehr3Y3unhuEkEkoPTkdelU8ao6i6XbK3xazGaEupByLjzNq7gHVJ5iqkfYWw4ttYhaFFKh3SYMdR+yKeuDHVNuIg5krISRz8xEE+kUM9q9uE4gSPxtNqPqAUfqSKaDtb9Dz/VHl7FhT8ioq9ayawCmII8RWV18KsrgkjGL5RJAOg/ZSy9emdqZLyCCRry9aDow1KyVOHIgaT1PSux0lsrFr2DVYgAqOXU1JacSNVLT/Gu7/DzSgC2okddKjt8MLUoZlJSn11j0q1wfspcGS2fCWQUq1nlO9PnCWJLbXlJKm1+VY3gHQkfrpBXgFshUeOQRvp/CmHBGFBYCHQsb6mDWfKk1pk5V2iw/aBalywWiJXbupdP/AHa8yVKHaVSRSRg3Ht7bICG3ZQNkuJDgHYE6gdpiriw1lNwwAr8bRbUdzBGVQ1361Q+I4epl1bSxCm1FKueo03FGDfFMbInGpIcj7YLsjVq3PwdH/qVyuva1eqRlQGWz+ZKFKP8AvqUPpSehua9qZpuTuyfll9Od3dLdWpxxRUtZKlKO5J1P/wBVxiuik0WwPhS5u/7BslIMFZhKB18x0PoJNd2KrfQGiiWC8OXF0VeA2VhIlSiUpQNtCtRAnXaZqxcG4ItbQZ3yi5dAnLu2jXkk++e6tOwqTj3FYZTlGVmNQkIGT4kJUB8qRzivyUUEv3MA4HwQwwPEuyX1gyG258L9Nwjz68hp60Vxfi98JyoZbbTHkAWRA5aJAA0pfb4lddlKF+MRMFDikrIn3cqgkAj0M9airfCSFLC/EIB8NaF6bznUPKYI+M1Nyk9M7lSpEp3i66PvoQoAalJWI9YOoqK9xKo5SltiTqknMpJ+JVHzoVeJCjmNypJnUJdIEztB2qObNCkqS84VJBzIKcpV0Mn9prlFCnu+4quUq+/QhaNZCQlBT/hUmNNO9cXL+3ELSp9tSwdHAFpEEflM1uxv0g5W0SY3d82nptXYoQsnxUZdwCnUdjH870+l6CR0hQTMhbSvxJ1gnqOVRE2GU5jGUmJH0NTLfAlNGWVyJ8w3Anqk0eZwUuNlKUgKzDQbGY11250HJIH4F/FsMIQdCop92NSQdfjXuxwnwWs6zJKQUII1SV7k9o5U/wBvgoygDzFIiT26Vwu+GypSVEEnyyO8/q0pPJqgW+j3wqvzt6ecpAA6ebn+uoHtYP8A0ppPNLABP6bhA/nrTjwvghbdUpQ0SIHcmq647xIP3rikmUpAbB65BBPzmjj+jvUPyLmWptlZlRrjbtSac+HMGmCRVJOiDYL/AKDPSsqwf6MFZU+QKZTl9OUBIoNjKikIRziVepJ/hUi7xI/hURQpRJM6kmtMI1tmmKB5uXEnRSh6E1i8QdO61fOiarMxrUK4tspjnWlST9F1JP0R22io6k9+ZphwJLjCg4hXKDO3Qj60Ct0keppjwKzWry6wrtU8r0DI9H0Vwc8DaNqSAAoTAMwTuPnNU/xyiMRudI+9OnqAZ+O/xq2ODQW7NAIEjMAB8/11VvtAuCvEbifwrCB6ISlI2+fxrPCVwoTL/jiAmlVIZaU4oIQkqWowlI1JJ5CuFrbLcWlDaSpajCUpEkntVmYZYM4Y0pSsrlxHmXA8qiILTXYayef0oNpK2Z4xvs94D7Pbe3Acu1Jdc3CP9Wg9/wDaH107c6nYnxAEkNtZUoA0SkAJ6wEil7EMTUUeI874aSCRm95XZKdKBf034glIPPLmOp71BylL8FXOlUVQXxLHnJjKkRqI8k/Khj+K5hmLRd6hCjKT6bkUsY3duq35dJn+FBsMxZSHPeVvqDv8D+2qRxWrFUW9jRjCVrEsCCIJKUlK08/NGvx2oTi7y/CSoLcjQEZjlVoD8CJI+FSnUFXl8TKspll2cp01yKg9f11wukZmXEKJztlJUZ5qTOaPjrTR1RyAzTwMKTrIhaFHf4/WaLWbSVe4VNrHLb1gjegtlaElRnUbR250ctUkaq3+WtVn/A8iewo65omIzAAE+sVISqY7UIfvDXNvEoqPFk6G2yKQSeoAonZ3QBpLZxXvU1rFu9TcGAsnDr1MRTBaqSqNqqa0xyDvTbg+MzGtTpxGTGLiDFS20pDI8xBGb8sjcdTVP3tgUmriS0HE0sY7gHMCqRmLkcntijglhmUNKsnDLQNopbwLDsqtqZ7x7KiulISKPX2usoB9trKlZQpq8s1JMLSflXfDUNnQ6HvT/i9jmM5RNAxaalK2wUn8ogj41qWW0Fy1RyFigp3B+NB7y0aKonWnrBfZ8p4SMyE9VafLrTJhvAtjaHOseO5yLhlI9E7fOuU0t2CKfZVuCcOLeVDVu45rEpSYnurYCrOwbgFxsDxHWWT0T51fSI+ZojdcRKQMqQEp5JQAAB6UBveLiVZGxMyFKV0jWI2qbycvQ9x97LAtLVhKUt+MFFMH3kgkgk6j1NJ3EXstU8468w8klxal5FApEqJJAWCefUUnqvySfDGvdIOn7aIYNxa7anQ5m587R033KfymnU0v+I3OMtSQzcDcLfZWFXLyCLglSUBWhbE+Ht1Jkz0iNzKtjeJEKLq/dSTkB9Tr85NWjhuJM37EoKhlI0UIUlQEiRzH0NVpxXh5lxCgElK4InluIJ5Rr8a7Ktp+jskUkq6F7HLg3GVwEnQATtpHKoLSkoMFWdfbQJ/fXu6XlaCUJypUYRzKiNJn41BYaSkBIMqBlZ6k7R6VyWiRmJ3ZS5M6EbbihTyEg+7rvXbGR5gZrmwkuOJTPKPrVoqlZRdBKwV4rRQdCkhaSeWXeD6V2Q8BcIc2TcN+dJ5KSnKqexGU1MscqVhHJIWpfMkNpkAfEj5VDsilxUrzFSFqUNoOYCQe2gFTvsSzVthqYSQSApWZMj8MnTtXd9VSrlInPzKQEjp1qBcLpbsHYNujQ9ThoqtuajPWtWi0UTIzd1Utq7oY62Qa9suU7ihmgw1dmaZMExaCKT2zU21eKTUZwsm0XVgWJhQAo69bhYqsOGcSMirPwx7MkVkqnQ0N6ZDawsJM0OxswKbFIEUu48xIrpKgzx8UJ+c1ld/s1ZQIjVecKJVqo5evetMt2rA8oBV1OtL+O8ap2zH4aUvHiFJE6xTU/SHbjekOOIY1mOp06ClnGOIEp0TM0FvcYUoeUxQRzGA3OchSvnTxxti7YTucdcRGsqVy5AUIxDiNQlOgnSQNaC3WOZlE1CTiEnWtUcPtorHG/YcGJKQjQkprLLF0uHX3xt3jrNCbt+UApqLaHWedUWNNWNwTRbvA3GCWnPCcRCVSlUTsoU2ca8NLuWkuIUJbSAudFONg+UjqQCfWqfwZzxFp6yKv/C/vbdI3OTL9P4VjkuMqQkd3EqDG20lYQndtOWBy/dQUkJ05j5fxpwxnBi246uDBnN2NIOKATCTrRx70TSs4XqCoEkwOZreA+Z+QNB+yuSreUhJlR5gU18KYCQfd1I0HarSkoxKN0iVYYYkoW5JKyCgHkAoyqOp5TWW+G6gR5UiVU2W2Fqy5EpiKIqwJDTRLpCRGvesnJskIF2jNqBpH05fWgd4uN6J8SY6nOUNRlGk9aUrm6JrRjgxoqzsu91rq3dA0DedrTN3FafHot49Bm4ZmoKmSKkMXk1KTBpLcRbaILThFEbZU14Vbiuls1BpW0wNjLga4Iq0cBuvKKq/BkairFwVEAVin2TTpjObioN+nMKgX1/lr1h+IBelF7QzyW6IH2Kt0b8IVlJQClsX96o73uisrK0LoCOGIbD0pXvferKytGErj7ITteU7VlZWxdGr0TGPdrbXKt1lSZNjHwl/bp/nlV+8Ef2B9aysrKv8AMiUP3i5xJ7z/AOlVU/60+tZWVDH7JG7TdfqafuE/f/QrKyuy9A9jlhXvUK9qH/VxWVlDF+1/9DS/aUldbmhr1ZWVtiPAiPVHrVZWmJpiTLaiTFZWVGZGZNbqUzvWVlZ2RYyYHuKsXC/drdZWOfYqB2OVzwTcVqsp10RfYy1lZWUCh//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22534" name="AutoShape 6" descr="data:image/jpg;base64,/9j/4AAQSkZJRgABAQAAAQABAAD/2wCEAAkGBhMSERUUEhQUFRQVFBcXFBcVFxQUFxYYFRcVFBQXFxcXHCYeFxwjGRUVHy8gIycpLCwsFx4xNTAqNSYrLCkBCQoKDgwOGg8PGikkHyQsLCwsLCwsLCwtLCwsKSwsLCksKSwsLCwpLCwsKSwsKSwsLCwsLCwsLCwsLCwpLCwsLP/AABEIAOEA4QMBIgACEQEDEQH/xAAcAAACAgMBAQAAAAAAAAAAAAAFBgQHAAEDAgj/xABMEAABAwIEBAMFBAYGBgoDAAABAgMRAAQFEiExBkFRYRMicQcygZGhFCNCUoKxwdHh8BUXM2JykhZDU6KysyQ0VHOkwsPS0/ElRGP/xAAZAQADAQEBAAAAAAAAAAAAAAABAgMEAAX/xAApEQACAgICAwABAwQDAAAAAAAAAQIRAyESMRNBUXEiMmEEFDPwQoGh/9oADAMBAAIRAxEAPwBFtl0ew5e1BbZmjlg1XkTPLY04evSt4inSvFgNK9Ygry1D2IxCx1GppRuRrThjq96T7s61uwlsRxQ5RWwvSDQYV1bciryjZaUbRYuEYztrTxhOLzGtUvY3xFNWE43Ea1hyY6MkouJcdtdAipMTSNhWOzGtM1piQIrM4jxmEFN1xU3XdDoNestLQ92Qy3U0WKUhRMkhEkcpO0Vrw62taoiTH7qaLUe0MqXZ5OHDzCTICenvK5fqrmu1TmCZJOYA6aGd4PL416ddUdCon+G1c1Pr08x02puUPgbRu7sEkgonVZTAGwG5GvY1iMJSSmFGDM+7OnppXIOq01OhJHx3r19qV+Y8/rvTcoN9AuPw7GwQQPMrVJVsNhzpdxrCUlB86gvwS7sMunIneiN1fkD3vw5fh0pU4s4gUsKSCUoIAKQZBiqR4fCTlEUG8IQ+m4ccWtCGUBUoSFElRIAgkTseY9a4YlwGyDcJbfcLjSmEgKQkJzPlKUoKgSSddwBGm9Cb3GXUBSELKUrIKgIglBlMyOR1oVdY6+vOFOrIcWFuajzLTGVRgbiK3Ykki+JKhivOA0DMll1anG7hph3OhKUFTsatkEkxOoPKp3+hDBZUhlRW45dC3Q46nJkLWYvFISYUDlO4nl3pPu+Irl3J4j7isigpEq91Q2V/i7717u+J7p3L4j7isq86dYyr2zAiIOpq1l7Q123ATBuGAh3xEl4pdbWWcxShKllafCWqEnJEGCJoc3w1bvMvvIcUFJU8pLLQbV4aEKOXMlawtQiDKZgdaDnim6LiXC+5nSClKpGgV70CIE8zE1yVxBcFnwS84Woy5J0y75Z3y9tq6zrQOzelbrKygAsi2saMWdlU20w+ibdnFeQ3Z55HZRAofitzAqfeuZRSjjOIb10Y2xewHjNxJNLNwdaI39zJoU6qvQxxo1Y40eQYrU1kVqrFzq25FELW9IoWE17Qo0so2JKKY44djMc6asN4g21qrGbkiilpihHOss8Rmljouexx0HnRy2xIHnVMWWPkc6YbDiXv9azuDRK2i003A61hdFJNvxKOv1qUniEdam0P5BoW6K4LeFLq8fHWob/EA60vE7mMzl4BQ+6xUDnStdcQ96C3vEHenjBittjDiWP96TMYxnNOtQL7F550FubomtUMQ8MdvZ4u35NRK2ozXmtiVGyKpGTWVhrKYYyKyt1sUAGorK9VlcdZfrSwK6uXgA3pSexyOdQLniHvXlKDPN2wxjWJCDrSJit9JNdMRxgq50Aubia1Y8ZbHA8POTXA1ijWq1pUa0qN1iRWq9t1wWSre2muy7AxUrDiKn3CkxWdzdmaU3YsutxWkumpF2dahxVltFo7WyW1dkVOYxMjnQcithVBwTA4JjKzjZHOpaMePWlMu16D5qbxIm8Q2HHj1qO7jh60Iwiwdun22GRmccUEpHITuSeQA1J6A1aaPZ1h1mkfbHFvugHOEuFlrtEDNoP72vTlU5RjDsHjS7K2exUnnUJ2+Jq2G8HwZYJFoCORFw8Tp3C68r4WwVYP3DqCelwvMO4CyQfrXLJjQVw+lPrfmuBM1b/9XODqBIdu0g7edlUddCiTXJ32W4WRCL24QrkVpbUn4gAfrFVWbH9KqUfpUkVuKtEex+2JgYj/AOHP/wAlZ/UfIlOIMEdfDX9YVpTLNB+xrTKtitxVl/1JuE+W+tDr/wD0Hpyrnc+xC6H9ncWjnYLUg/7yYPzo+SP1HWVwBWU+XnsaxBtBUA05H4W15lR2ECaS7uyW0oocQpChuFApPyNFTT6BZHy1ut1lMGwy7iRqG7eE16Nqa8KtTUEokEkRnHjXKu62a4lFWVFlR5rCK3FbiiMeYr0mt1quASGbiK7LvSahAVlK4oRxR6cXNeK9VmWiMeYrIr1Fby1wbPIFZlr2RW+VdYLLO9kNt4NpfXsDOlKWWldCRmXHfVv5Ui4zjzjrqgpwmTGpKues1YPAIDuBXjSffS/mI7KbbCT80KHwqr7jDlpdVnEEnQnnNRVObsGm9/DFYmWzLazJ0MGIrbWOqnzE/rn4moDtipJ2qWliUAqjeBHaquMKGahRJPETmaUqWDsdARp8aLWvFpTCVjXt39aWLtSSYA+NSXbYJhZ1AFJLHBpWhXCOhmY4uWVZSNJ05fWvV1j6ivMl1aVaAZVZTroRoNZ00pesHlOSQNdYjnOlNWDezPELgAtNhlClR4jx8PTqAfOo7nQelT8Ubon490drXiBRPmVqEyXAAlRMwQckSI7VJa41KyoAkEHU9RsDvIggaj5Uy23sMT4SUvXvOV+C370csylH9Xwqa37J8KY3fuc35lKQT/y6k4Q9tHPHXYGs+L1IAXKgob5YII+NEsct2MYsXHEp/wClMplCoykgalJA3nX41Od9nWHKy/f3AHKFI1+OSimB4LYWqleE65qkpIWQd/gKmko7i0Kk0fOf2Y9Kyrs/q0w7/tD3+5/7aytHnQechCGGdq5u4X2osh0VISkGs/Jme2Jt3h8UKeYinq9shFLl/ZxNXhMpCYAKaszg32NLfR418pbDZEpQkAOEfmXmENiNp17deHsi4URdXqnHQFN26QvKRIUtRhvN1Agqj+6Kt7FsSSjcggEBKSREk7q5nU7bk6CjlzcFo03StgT+rDCA2ItiQN1qedTPqrNH0qJeeyTCl6ALZP8AceJ+joUOdT/tS3CQpxeYH3G05ymO/uJV2G3czRQKCNPKNAfMfMZ6mDHqKyPPO+xVMrjiX2DuISV2LvjAD+zcyhZM65ViEn0MetVbcWa21qQ4lSFpMKSoQUkciDX1NaPKEDKgdCCTI6TrPrQvjX2f2+JI1hu4SPK6ACf8LgHvp+o5cwdeLMp6KdrR80Za3FEMbwR21fWw8nKtBg9COSknmkjUGoQRV7Es8BFe/CqXbW01NOH6UjmTc6ApRWZalvsxXCKZMZMa/Z1xciydcbfBNvcpCHSnVSInKsDnGYyOh7RTTinBAuUh2zcRcNycim/MoAmcq0bpMzyqqwmujDykKCkKUlQ2UklJHoRrU5w5bOdMdX+An0HVpyY82gIPOIG3yrV1w234iZacQkR5ToSOZI26c9aAN8YXyYi7udNvvnD9Cante0jERvcFXZbbKx9UVN45/ROP8kx/hhotzIU5OggiO05RUBWA5gZaVoeahlPYaTRO39q9yI8Rizdga5mchPc5FAfSpSPaspRANjbKJMABT2snQASdTQ45F7O4v6Nfsy4HQE/a3vwKPgo/AnICkqUANYOwnSCd4jvxbxkpOZLao1IKtCoj/wAo9KYuJb4sWiWkJDalBKQEzCRAU4RzgEneqlxJ4IBVoddSd9OvU71Oe2o/7YZuv0o0rEipWZSFEHZQK0qPeARW2+JEsApKVR13NJmIcQLUowogdJIHwAqC3iKlBQ1M/wAg1Zf07a2csT7LOwrjRpcoKiNdM24PLWuj3EhaVooK5FJ/YRVfWlolZBmFbkjpUwLE+8SI1P7KlLFFPQjirHb/AEoH5R8zWUhfakflV/mNZXeFHcWT28RorZX00mIuKLYfcGapLHR0oUOE5hQfEraiFi5IrzfI0qK0yPQ5+yW2bbsLl0GXFu5V6bBKRkSDznOT+lRe/wAOWsozQgqiYElO6iRznLKQeUrNCfZBcBTVywT7q0uAaRChlJ67oT8xT1cWYJJM+YhJHIhOoP1V867Km9mtLlFMFs26WgE5QkHUjsesfAAcye1RnlKClEgEkwOauwSlIEeuajV02EAriVKUmIEqn8I7aftoYtsmfNl1hbifeV+YJJPlHcd/jnao6SrRjt4uQhJSmAM+UgEE8uo/jUq0dVodR6k/t0NRGrNTY+7QImZlJ+WmvrNabxCFQqSe4EfMUtsF12ReP+DUYlbEpSPtTSSWlDTNzLauoPLoYPWfnrwikkKBBBIIOhBGhBHIzX1Hb3MaifoRVS+2bhdLL6LtvRNySFjo6kAkjsoa+oPWvQw5Oap9oeW1YlWAE0XdjLS9bvRU032ldJbMsouyJejWp3D/AATd3p+4ZUUTBcV5Wx1lZ0MdBJ7U7ezngVm4bVd3gKmwopbbJKUry+8tRGqkyYAGkgz0pmv+OtmbdIbQPImMoEDQZRsBXPIo6LKoq5Cgv2F3I/8A2bWYmCXBrzHu7Dr9BQ/EfY1iLfuJaeET904J/wArmU0zXmOBA8plZnzQJ7wBXvD8dWd1xlEmfLPPflU/7h/Ac18KrxLBH7cxcMuNE7eIhSQfQnQ/CoYFXonjcrORaElv8qwHAvrIXtXFVjhVwSHLJpJP4mypqP8AJAp1nj7DafspGKJ8MXXhXls4QFBD7ZIPMZxO/wDMgVa73suwpYGV15szydQvTp5kmuF97HLOJZu3UkfmCHPiIyU/li12NTGnjhuAkqkwFAcs0x+761TfFGJA+QwhIVt1naavDF2GblpCFvAERmUUFMmIUYMASdd6TMT9kLdwgzeoIE6+HmjpqF1GMUp3evygSjc7RRr1ygkynrUdlwyI0q2v6iGyf+voI2MMLJ/4/wBdMuFeyjCbcS4Hn1ACfEWUSd/KhGWdjpJ+NbPLjiqsunFIpMeJnEbZY7a70Rawd4DN4bmXrlVER1ir5tMMw1s/c2tvPeCr/KuSPpRW54ibSn8ITtB29KzSzR+kXX0+aPsp6H/Kayvor/SZj8qPpWUnnQLX0+ZmkUYw9ozXu2wwmjllhUVWc0LOZMw9GldLwaVKZYgVEvl1nXZnPHC+Oqs7tDonL7roGuZskZhHUaEdwKvm2dQ6lLiCFJUApJGxBGlfOS109+y/jHw3haOq+7cnwZHuuEzlnkFa/petacbXTL4p06ZaV2zI+f10J+VBbhpsSpWsbk7QOQAo++QEkkwO9L17fZfdIyjfY/E8hWb+qjUzRkpIFXGI5ZBDh5yAkADlCeeneuKMRC9EuacwtIH8K01jCl7KbykmA2Ug/AK1n0qK7iLStHCtJmPMAZ+VZqMzYbtHCmDOZP8Acg5T1rfHWDC7w15IgqQkvNHopuVQPVOZMd6H4c0hKvu1JhW2sGeWlNWEc+h3HfZQ9KrhdTRbG70fLgFegTRHiCx8G6faAgNvOJSOiUrUEj/LFQUiDNbyR9BY6kMWjTCBlCWkp7AISB+uaqbGb1LYzg6DQAbn4+tWxxv97bhxGqVJCh3CvMCPgapjEmJQUnYGfiNKy6c3+Q5P3kReOLVqFFIA20gDlXI4+pRgKWo8joAO/rUdzDytuZ92THeNKFIdW2EiBJPqa0xhF9DRimMv9P8AhoGcrUe+5qWzxapSRByifdnMPrSTdOqV72utcEtnl1p/7eLWx1hVFiMY8sghBg9SZB7V3tOIH07LJ6gkR8qS7O7U2NZqY1jCTodTy5VB4vhFw+DojiN8xDih2ToPjAg1JsuKFBeYKKVEZSryg69REEeoNV4rFVpO8Rt2oha4mVkbGRvFI8NAcGtj2/xwWwQ6Frg6qbKULHeB5VD4Ch6+MmFkhFwUSJ++Qoie28H0pSxNydoBSMoPXtQ22BWoIVvOo7UY4YtWFRtbLFZuXEpCkqadSBMNmCOiuX6ulFGsaDrRkhKiROgKZA36ikZV8oKaLWxSoQRMgmNfgBRm5uQlsoEA8+g7VKUBGFftTvVn/MKykn7OfzitUfGvp1DXaYcKJBgAVFN0BUd/EqG2SO9y+BQG+uq3d380JffmqRiFI2p+jns+w5b+I24QB92sOrJ2CGyCT6zAHcillRq1vYxhvhs3N2rSYaRpyT5lkfpFI/RqypbZaEbY6cT48hoEalQA0HfvsKr/ABC/deIy+pCRoOmpMVD4uxxTtyLduYTK3Cecc1coAM0i3vEKnVrUpSvCEhtA0TE+UkDckak1mUJZG5MaVzdjbiF8hkysHOAClMoJUeWg1SO56V7t+Jio/eNjKrfqJ6VXCcThUpSlMjnJ+NFcHvHVHMVafMHsRVZYKVsDxtIse2PmBSo5VCRP7O4qxMAfzISdCRAV68j8RNVJY4nGm6dND+H/AA9OdWTwG5KTrPu/LXWs1U0HC/1FU+06zDeKXIGylJX8VoSo/UmlcU5+1dH/AOVe/wALX/LTSoGjW6XbFn2y4PZnjCbqx+zKUPGt9EpO5a/AddwJKe0J66r3E3DgQpaRoFjSdNRuJpIw+8dt3EusqKHEGUqHL94OxB0NW1Z8bWN+2lL6gy+QAoLEIKueVfuxP5iDtUZwv9UextTX8lY/0SpCigHsQeYoVeYOQ5AgRtVr43wypBnKSnkrtyn99K1/w6ryEEZTJknUdu9JHLTEtpiHc2SQDmHONKEv22UwJk7U74jwyoKzIWpJGp8spPy1AqDiFstWXM1lk7p1GnRQPX0rTDLRWOShduGlFI0rzZWZJ1phWyB5VkJPIn9oqMMNHmhYGmm3ximWXVB8mqIa20E/zrUqzIShagNRonsTzPSuDPD7h8ycxG+bQD16xRhvDMqUpcWAQcykjzKV0Ech6xvSya+gk19BgstUpcUStRGVCdNTtmUdAKIOKDWYMBsuJT51GdSPyhR5dTvROywR1xSlBORR1zr3iNAkRCRHT51xTgJLis0Ska7QYj4a1NzT7EcjxwsZVnXqsaJzbTymueI2rhkjcn5a1JRYFKxl169P40zrwzMQVbAAQPxGKnKVSsW92IH9FL7/ADrdWN/Qp/2P0rK7zM7kxTdv6iOXRNXMv2e4W+CpCFI5eVbiAD1hcifpS1fexRepYuUq3hLiFJ9AVJJ+cVRRXp2N4X6K1cerkaY8U9n1+xJVbrUB+JqHR8ckkfEUAcZKSQoFJG4UCCPgdaYWq7OMVdnCSCMBQAYKvFgkEwS8sjb+dapiKurhMpcwRsIMlsOBY5ghSioR6KB9DXSf6X+B8fv8FW8c37geWlHk8RASVAFKiEAApJiSIgxSnc20pQBoMn7ad+MrAutpcTqpmDG5UkaaR2MfAd6V8RRFulSddwI5gmRQxS0qDF9UBkJSox0ETRmwKEiOn1gUFbbII0Om3ejLFmSiatkGyBTBHStQSNcy466TIq4+C5SuP7oGnbSqlwdtLZH5okdUnlVvcMvpat1vr/1TSlqnTRIzRNYpbmkicP3lU8b3njYjcr5eKUj0bAaH/BUK3Ymorr6lrUtWqlKKleqiSfqTU61XVpMlJ3s4v29QlIo863IoY+zQTFTCOCcb3dqAlDmdsQPCdHiNwOQB1SP8JFM7HtDtXyBc26mZ0KmiHEa8y2QCB6Emq/KK1lpmlLspyZaDlpYuAeBdsGdkqV4atemeIOu1bVwW8n8JKTrIH7jr61V8UUwnE7wEN2ztxP4UNKcOnZCf3VPxr0G0/Qw3nCz4VogOd1JzyOmomo6uF1xPhNJWd/LsP8JJANOWBYZi+QLuLwND/ZuNofXGmp2j0zU0KxJkABxAJA1JSACeZgTFI1x1yKeP+aKkOAfiWk+X109ByrQ4UzDxPNCiSMwIKup6x+urQRjVqtSklpIjY6CfQiu17aNutyy22VgSEuFYTpyOXb1AIofiS/8AQLHfTKzGH3CwlvMtKEiDlTEjXc/T4VNY4VOWAjIkc1SJ/fW7r2gO27hbcsWW1J5Fbh9CDMEdxpWv6yrhfuoYQeoQVH5qUR9K7hIm1FdsKYVwISvOoEge6CmJ7x0os7YMMkG4fbRl1hSk5vlSLiXFt44CDcOQdwkhH/DBpVuCSSSST1OtHxp9nco+kXJ/pThv/aB8j+6sqlYrKbxx+B5sfUY8+4QpThCOSQP2DenLCsZhGdZLaY3VM/LalE3vhABpKMxBlTmoHwodfYwlUfaHS8QPdiET6dNtKz1fRyk1sstrjNo7FRjmQP1g1FvMWtLvyXDKFjYZwCoT+UnVJ9CKqq94hUvT3QNgNhUS14xuGVAEhxHQhJkeu49asvJ6ZTySZalx7OMOfbPhIU2rkpC1kpPdKyUkfzIrXBHDlxYKeYcAcaXDjbiNBI8i0qB1SSkpMdtCdYVsF9pKSoBKSlXrp8qszDcXS62haDE6KnkeU13N9SKQcW/jETiHh9xpwqQJQTO3I+mhpIxrCUAZVyEEgpKZ8pPWNxI+FXRiGINKe+zXICfE8zCzAQ6NJSlU6OAmIO4g84oTiPBCwIaIg7pVqPkdvhQqUGTljadxKZawhAMrmRpClQPUHvvXpxtUgJUgAbCZA7nrTrf8IrWrVASsaEKScpjod66YfwAon+zjuIj5naj5fpPbAHDGAKcdTBzqJEnlPU05e0jEE2toizQfvHoU8R+RJ2PTMqPgk0Tcct8HYCljM8sEoQNSop6nkNRJ76SaqnF8UcuXlvOmVrMmNhyAA5ADSninfJjP9K32yDFdmlRXMCtgU5IIIudK8Oa1FBorgeBv3SsrDal9TslP+JR0FCha+ERNnNdGMHccVlbQpap2Skq39NvjVnYJ7PWmkzdHxF/kQSEJ7FQgq+g9aNXWLIZRkbQEpGyUwkClckinja3J0JeB+ywDz3q4ESGmzK56LVED0TPqKaLVy2tElFuz4QVuUnzq9VKJUfSaXcT4lUqQQY5QTS29cl0+Q688wIiPjUnKUv4G5pftQ63/ABEGxPvJ5gypXz2ApfxC/VBcQ5y8oSSQPUct4pfucRKEZmlabEwCZ57ihQuQ7Ks2p0UD8aEcfsXbD68bWoDzSRuCQk+oIqfY8SuNZFyTzgnXToaSblgDKJ2PM9ehr3Y3unhuEkEkoPTkdelU8ao6i6XbK3xazGaEupByLjzNq7gHVJ5iqkfYWw4ttYhaFFKh3SYMdR+yKeuDHVNuIg5krISRz8xEE+kUM9q9uE4gSPxtNqPqAUfqSKaDtb9Dz/VHl7FhT8ioq9ayawCmII8RWV18KsrgkjGL5RJAOg/ZSy9emdqZLyCCRry9aDow1KyVOHIgaT1PSux0lsrFr2DVYgAqOXU1JacSNVLT/Gu7/DzSgC2okddKjt8MLUoZlJSn11j0q1wfspcGS2fCWQUq1nlO9PnCWJLbXlJKm1+VY3gHQkfrpBXgFshUeOQRvp/CmHBGFBYCHQsb6mDWfKk1pk5V2iw/aBalywWiJXbupdP/AHa8yVKHaVSRSRg3Ht7bICG3ZQNkuJDgHYE6gdpiriw1lNwwAr8bRbUdzBGVQ1361Q+I4epl1bSxCm1FKueo03FGDfFMbInGpIcj7YLsjVq3PwdH/qVyuva1eqRlQGWz+ZKFKP8AvqUPpSehua9qZpuTuyfll9Od3dLdWpxxRUtZKlKO5J1P/wBVxiuik0WwPhS5u/7BslIMFZhKB18x0PoJNd2KrfQGiiWC8OXF0VeA2VhIlSiUpQNtCtRAnXaZqxcG4ItbQZ3yi5dAnLu2jXkk++e6tOwqTj3FYZTlGVmNQkIGT4kJUB8qRzivyUUEv3MA4HwQwwPEuyX1gyG258L9Nwjz68hp60Vxfi98JyoZbbTHkAWRA5aJAA0pfb4lddlKF+MRMFDikrIn3cqgkAj0M9airfCSFLC/EIB8NaF6bznUPKYI+M1Nyk9M7lSpEp3i66PvoQoAalJWI9YOoqK9xKo5SltiTqknMpJ+JVHzoVeJCjmNypJnUJdIEztB2qObNCkqS84VJBzIKcpV0Mn9prlFCnu+4quUq+/QhaNZCQlBT/hUmNNO9cXL+3ELSp9tSwdHAFpEEflM1uxv0g5W0SY3d82nptXYoQsnxUZdwCnUdjH870+l6CR0hQTMhbSvxJ1gnqOVRE2GU5jGUmJH0NTLfAlNGWVyJ8w3Anqk0eZwUuNlKUgKzDQbGY11250HJIH4F/FsMIQdCop92NSQdfjXuxwnwWs6zJKQUII1SV7k9o5U/wBvgoygDzFIiT26Vwu+GypSVEEnyyO8/q0pPJqgW+j3wqvzt6ecpAA6ebn+uoHtYP8A0ppPNLABP6bhA/nrTjwvghbdUpQ0SIHcmq647xIP3rikmUpAbB65BBPzmjj+jvUPyLmWptlZlRrjbtSac+HMGmCRVJOiDYL/AKDPSsqwf6MFZU+QKZTl9OUBIoNjKikIRziVepJ/hUi7xI/hURQpRJM6kmtMI1tmmKB5uXEnRSh6E1i8QdO61fOiarMxrUK4tspjnWlST9F1JP0R22io6k9+ZphwJLjCg4hXKDO3Qj60Ct0keppjwKzWry6wrtU8r0DI9H0Vwc8DaNqSAAoTAMwTuPnNU/xyiMRudI+9OnqAZ+O/xq2ODQW7NAIEjMAB8/11VvtAuCvEbifwrCB6ISlI2+fxrPCVwoTL/jiAmlVIZaU4oIQkqWowlI1JJ5CuFrbLcWlDaSpajCUpEkntVmYZYM4Y0pSsrlxHmXA8qiILTXYayef0oNpK2Z4xvs94D7Pbe3Acu1Jdc3CP9Wg9/wDaH107c6nYnxAEkNtZUoA0SkAJ6wEil7EMTUUeI874aSCRm95XZKdKBf034glIPPLmOp71BylL8FXOlUVQXxLHnJjKkRqI8k/Khj+K5hmLRd6hCjKT6bkUsY3duq35dJn+FBsMxZSHPeVvqDv8D+2qRxWrFUW9jRjCVrEsCCIJKUlK08/NGvx2oTi7y/CSoLcjQEZjlVoD8CJI+FSnUFXl8TKspll2cp01yKg9f11wukZmXEKJztlJUZ5qTOaPjrTR1RyAzTwMKTrIhaFHf4/WaLWbSVe4VNrHLb1gjegtlaElRnUbR250ctUkaq3+WtVn/A8iewo65omIzAAE+sVISqY7UIfvDXNvEoqPFk6G2yKQSeoAonZ3QBpLZxXvU1rFu9TcGAsnDr1MRTBaqSqNqqa0xyDvTbg+MzGtTpxGTGLiDFS20pDI8xBGb8sjcdTVP3tgUmriS0HE0sY7gHMCqRmLkcntijglhmUNKsnDLQNopbwLDsqtqZ7x7KiulISKPX2usoB9trKlZQpq8s1JMLSflXfDUNnQ6HvT/i9jmM5RNAxaalK2wUn8ogj41qWW0Fy1RyFigp3B+NB7y0aKonWnrBfZ8p4SMyE9VafLrTJhvAtjaHOseO5yLhlI9E7fOuU0t2CKfZVuCcOLeVDVu45rEpSYnurYCrOwbgFxsDxHWWT0T51fSI+ZojdcRKQMqQEp5JQAAB6UBveLiVZGxMyFKV0jWI2qbycvQ9x97LAtLVhKUt+MFFMH3kgkgk6j1NJ3EXstU8468w8klxal5FApEqJJAWCefUUnqvySfDGvdIOn7aIYNxa7anQ5m587R033KfymnU0v+I3OMtSQzcDcLfZWFXLyCLglSUBWhbE+Ht1Jkz0iNzKtjeJEKLq/dSTkB9Tr85NWjhuJM37EoKhlI0UIUlQEiRzH0NVpxXh5lxCgElK4InluIJ5Rr8a7Ktp+jskUkq6F7HLg3GVwEnQATtpHKoLSkoMFWdfbQJ/fXu6XlaCUJypUYRzKiNJn41BYaSkBIMqBlZ6k7R6VyWiRmJ3ZS5M6EbbihTyEg+7rvXbGR5gZrmwkuOJTPKPrVoqlZRdBKwV4rRQdCkhaSeWXeD6V2Q8BcIc2TcN+dJ5KSnKqexGU1MscqVhHJIWpfMkNpkAfEj5VDsilxUrzFSFqUNoOYCQe2gFTvsSzVthqYSQSApWZMj8MnTtXd9VSrlInPzKQEjp1qBcLpbsHYNujQ9ThoqtuajPWtWi0UTIzd1Utq7oY62Qa9suU7ihmgw1dmaZMExaCKT2zU21eKTUZwsm0XVgWJhQAo69bhYqsOGcSMirPwx7MkVkqnQ0N6ZDawsJM0OxswKbFIEUu48xIrpKgzx8UJ+c1ld/s1ZQIjVecKJVqo5evetMt2rA8oBV1OtL+O8ap2zH4aUvHiFJE6xTU/SHbjekOOIY1mOp06ClnGOIEp0TM0FvcYUoeUxQRzGA3OchSvnTxxti7YTucdcRGsqVy5AUIxDiNQlOgnSQNaC3WOZlE1CTiEnWtUcPtorHG/YcGJKQjQkprLLF0uHX3xt3jrNCbt+UApqLaHWedUWNNWNwTRbvA3GCWnPCcRCVSlUTsoU2ca8NLuWkuIUJbSAudFONg+UjqQCfWqfwZzxFp6yKv/C/vbdI3OTL9P4VjkuMqQkd3EqDG20lYQndtOWBy/dQUkJ05j5fxpwxnBi246uDBnN2NIOKATCTrRx70TSs4XqCoEkwOZreA+Z+QNB+yuSreUhJlR5gU18KYCQfd1I0HarSkoxKN0iVYYYkoW5JKyCgHkAoyqOp5TWW+G6gR5UiVU2W2Fqy5EpiKIqwJDTRLpCRGvesnJskIF2jNqBpH05fWgd4uN6J8SY6nOUNRlGk9aUrm6JrRjgxoqzsu91rq3dA0DedrTN3FafHot49Bm4ZmoKmSKkMXk1KTBpLcRbaILThFEbZU14Vbiuls1BpW0wNjLga4Iq0cBuvKKq/BkairFwVEAVin2TTpjObioN+nMKgX1/lr1h+IBelF7QzyW6IH2Kt0b8IVlJQClsX96o73uisrK0LoCOGIbD0pXvferKytGErj7ITteU7VlZWxdGr0TGPdrbXKt1lSZNjHwl/bp/nlV+8Ef2B9aysrKv8AMiUP3i5xJ7z/AOlVU/60+tZWVDH7JG7TdfqafuE/f/QrKyuy9A9jlhXvUK9qH/VxWVlDF+1/9DS/aUldbmhr1ZWVtiPAiPVHrVZWmJpiTLaiTFZWVGZGZNbqUzvWVlZ2RYyYHuKsXC/drdZWOfYqB2OVzwTcVqsp10RfYy1lZWUCh//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22535" name="AutoShape 8" descr="data:image/jpg;base64,/9j/4AAQSkZJRgABAQAAAQABAAD/2wCEAAkGBhMSERUUEhQUFRQVFBcXFBcVFxQUFxYYFRcVFBQXFxcXHCYeFxwjGRUVHy8gIycpLCwsFx4xNTAqNSYrLCkBCQoKDgwOGg8PGikkHyQsLCwsLCwsLCwtLCwsKSwsLCksKSwsLCwpLCwsKSwsKSwsLCwsLCwsLCwsLCwpLCwsLP/AABEIAOEA4QMBIgACEQEDEQH/xAAcAAACAgMBAQAAAAAAAAAAAAAFBgQHAAEDAgj/xABMEAABAwIEBAMFBAYGBgoDAAABAgMRAAQFEiExBkFRYRMicQcygZGhFCNCUoKxwdHh8BUXM2JykhZDU6KysyQ0VHOkwsPS0/ElRGP/xAAZAQADAQEBAAAAAAAAAAAAAAABAgMEAAX/xAApEQACAgICAwABAwQDAAAAAAAAAQIRAyESMRNBUXEiMmEEFDPwQoGh/9oADAMBAAIRAxEAPwBFtl0ew5e1BbZmjlg1XkTPLY04evSt4inSvFgNK9Ygry1D2IxCx1GppRuRrThjq96T7s61uwlsRxQ5RWwvSDQYV1bciryjZaUbRYuEYztrTxhOLzGtUvY3xFNWE43Ea1hyY6MkouJcdtdAipMTSNhWOzGtM1piQIrM4jxmEFN1xU3XdDoNestLQ92Qy3U0WKUhRMkhEkcpO0Vrw62taoiTH7qaLUe0MqXZ5OHDzCTICenvK5fqrmu1TmCZJOYA6aGd4PL416ddUdCon+G1c1Pr08x02puUPgbRu7sEkgonVZTAGwG5GvY1iMJSSmFGDM+7OnppXIOq01OhJHx3r19qV+Y8/rvTcoN9AuPw7GwQQPMrVJVsNhzpdxrCUlB86gvwS7sMunIneiN1fkD3vw5fh0pU4s4gUsKSCUoIAKQZBiqR4fCTlEUG8IQ+m4ccWtCGUBUoSFElRIAgkTseY9a4YlwGyDcJbfcLjSmEgKQkJzPlKUoKgSSddwBGm9Cb3GXUBSELKUrIKgIglBlMyOR1oVdY6+vOFOrIcWFuajzLTGVRgbiK3Ykki+JKhivOA0DMll1anG7hph3OhKUFTsatkEkxOoPKp3+hDBZUhlRW45dC3Q46nJkLWYvFISYUDlO4nl3pPu+Irl3J4j7isigpEq91Q2V/i7717u+J7p3L4j7isq86dYyr2zAiIOpq1l7Q123ATBuGAh3xEl4pdbWWcxShKllafCWqEnJEGCJoc3w1bvMvvIcUFJU8pLLQbV4aEKOXMlawtQiDKZgdaDnim6LiXC+5nSClKpGgV70CIE8zE1yVxBcFnwS84Woy5J0y75Z3y9tq6zrQOzelbrKygAsi2saMWdlU20w+ibdnFeQ3Z55HZRAofitzAqfeuZRSjjOIb10Y2xewHjNxJNLNwdaI39zJoU6qvQxxo1Y40eQYrU1kVqrFzq25FELW9IoWE17Qo0so2JKKY44djMc6asN4g21qrGbkiilpihHOss8Rmljouexx0HnRy2xIHnVMWWPkc6YbDiXv9azuDRK2i003A61hdFJNvxKOv1qUniEdam0P5BoW6K4LeFLq8fHWob/EA60vE7mMzl4BQ+6xUDnStdcQ96C3vEHenjBittjDiWP96TMYxnNOtQL7F550FubomtUMQ8MdvZ4u35NRK2ozXmtiVGyKpGTWVhrKYYyKyt1sUAGorK9VlcdZfrSwK6uXgA3pSexyOdQLniHvXlKDPN2wxjWJCDrSJit9JNdMRxgq50Aubia1Y8ZbHA8POTXA1ijWq1pUa0qN1iRWq9t1wWSre2muy7AxUrDiKn3CkxWdzdmaU3YsutxWkumpF2dahxVltFo7WyW1dkVOYxMjnQcithVBwTA4JjKzjZHOpaMePWlMu16D5qbxIm8Q2HHj1qO7jh60Iwiwdun22GRmccUEpHITuSeQA1J6A1aaPZ1h1mkfbHFvugHOEuFlrtEDNoP72vTlU5RjDsHjS7K2exUnnUJ2+Jq2G8HwZYJFoCORFw8Tp3C68r4WwVYP3DqCelwvMO4CyQfrXLJjQVw+lPrfmuBM1b/9XODqBIdu0g7edlUddCiTXJ32W4WRCL24QrkVpbUn4gAfrFVWbH9KqUfpUkVuKtEex+2JgYj/AOHP/wAlZ/UfIlOIMEdfDX9YVpTLNB+xrTKtitxVl/1JuE+W+tDr/wD0Hpyrnc+xC6H9ncWjnYLUg/7yYPzo+SP1HWVwBWU+XnsaxBtBUA05H4W15lR2ECaS7uyW0oocQpChuFApPyNFTT6BZHy1ut1lMGwy7iRqG7eE16Nqa8KtTUEokEkRnHjXKu62a4lFWVFlR5rCK3FbiiMeYr0mt1quASGbiK7LvSahAVlK4oRxR6cXNeK9VmWiMeYrIr1Fby1wbPIFZlr2RW+VdYLLO9kNt4NpfXsDOlKWWldCRmXHfVv5Ui4zjzjrqgpwmTGpKues1YPAIDuBXjSffS/mI7KbbCT80KHwqr7jDlpdVnEEnQnnNRVObsGm9/DFYmWzLazJ0MGIrbWOqnzE/rn4moDtipJ2qWliUAqjeBHaquMKGahRJPETmaUqWDsdARp8aLWvFpTCVjXt39aWLtSSYA+NSXbYJhZ1AFJLHBpWhXCOhmY4uWVZSNJ05fWvV1j6ivMl1aVaAZVZTroRoNZ00pesHlOSQNdYjnOlNWDezPELgAtNhlClR4jx8PTqAfOo7nQelT8Ubon490drXiBRPmVqEyXAAlRMwQckSI7VJa41KyoAkEHU9RsDvIggaj5Uy23sMT4SUvXvOV+C370csylH9Xwqa37J8KY3fuc35lKQT/y6k4Q9tHPHXYGs+L1IAXKgob5YII+NEsct2MYsXHEp/wClMplCoykgalJA3nX41Od9nWHKy/f3AHKFI1+OSimB4LYWqleE65qkpIWQd/gKmko7i0Kk0fOf2Y9Kyrs/q0w7/tD3+5/7aytHnQechCGGdq5u4X2osh0VISkGs/Jme2Jt3h8UKeYinq9shFLl/ZxNXhMpCYAKaszg32NLfR418pbDZEpQkAOEfmXmENiNp17deHsi4URdXqnHQFN26QvKRIUtRhvN1Agqj+6Kt7FsSSjcggEBKSREk7q5nU7bk6CjlzcFo03StgT+rDCA2ItiQN1qedTPqrNH0qJeeyTCl6ALZP8AceJ+joUOdT/tS3CQpxeYH3G05ymO/uJV2G3czRQKCNPKNAfMfMZ6mDHqKyPPO+xVMrjiX2DuISV2LvjAD+zcyhZM65ViEn0MetVbcWa21qQ4lSFpMKSoQUkciDX1NaPKEDKgdCCTI6TrPrQvjX2f2+JI1hu4SPK6ACf8LgHvp+o5cwdeLMp6KdrR80Za3FEMbwR21fWw8nKtBg9COSknmkjUGoQRV7Es8BFe/CqXbW01NOH6UjmTc6ApRWZalvsxXCKZMZMa/Z1xciydcbfBNvcpCHSnVSInKsDnGYyOh7RTTinBAuUh2zcRcNycim/MoAmcq0bpMzyqqwmujDykKCkKUlQ2UklJHoRrU5w5bOdMdX+An0HVpyY82gIPOIG3yrV1w234iZacQkR5ToSOZI26c9aAN8YXyYi7udNvvnD9Cante0jERvcFXZbbKx9UVN45/ROP8kx/hhotzIU5OggiO05RUBWA5gZaVoeahlPYaTRO39q9yI8Rizdga5mchPc5FAfSpSPaspRANjbKJMABT2snQASdTQ45F7O4v6Nfsy4HQE/a3vwKPgo/AnICkqUANYOwnSCd4jvxbxkpOZLao1IKtCoj/wAo9KYuJb4sWiWkJDalBKQEzCRAU4RzgEneqlxJ4IBVoddSd9OvU71Oe2o/7YZuv0o0rEipWZSFEHZQK0qPeARW2+JEsApKVR13NJmIcQLUowogdJIHwAqC3iKlBQ1M/wAg1Zf07a2csT7LOwrjRpcoKiNdM24PLWuj3EhaVooK5FJ/YRVfWlolZBmFbkjpUwLE+8SI1P7KlLFFPQjirHb/AEoH5R8zWUhfakflV/mNZXeFHcWT28RorZX00mIuKLYfcGapLHR0oUOE5hQfEraiFi5IrzfI0qK0yPQ5+yW2bbsLl0GXFu5V6bBKRkSDznOT+lRe/wAOWsozQgqiYElO6iRznLKQeUrNCfZBcBTVywT7q0uAaRChlJ67oT8xT1cWYJJM+YhJHIhOoP1V867Km9mtLlFMFs26WgE5QkHUjsesfAAcye1RnlKClEgEkwOauwSlIEeuajV02EAriVKUmIEqn8I7aftoYtsmfNl1hbifeV+YJJPlHcd/jnao6SrRjt4uQhJSmAM+UgEE8uo/jUq0dVodR6k/t0NRGrNTY+7QImZlJ+WmvrNabxCFQqSe4EfMUtsF12ReP+DUYlbEpSPtTSSWlDTNzLauoPLoYPWfnrwikkKBBBIIOhBGhBHIzX1Hb3MaifoRVS+2bhdLL6LtvRNySFjo6kAkjsoa+oPWvQw5Oap9oeW1YlWAE0XdjLS9bvRU032ldJbMsouyJejWp3D/AATd3p+4ZUUTBcV5Wx1lZ0MdBJ7U7ezngVm4bVd3gKmwopbbJKUry+8tRGqkyYAGkgz0pmv+OtmbdIbQPImMoEDQZRsBXPIo6LKoq5Cgv2F3I/8A2bWYmCXBrzHu7Dr9BQ/EfY1iLfuJaeET904J/wArmU0zXmOBA8plZnzQJ7wBXvD8dWd1xlEmfLPPflU/7h/Ac18KrxLBH7cxcMuNE7eIhSQfQnQ/CoYFXonjcrORaElv8qwHAvrIXtXFVjhVwSHLJpJP4mypqP8AJAp1nj7DafspGKJ8MXXhXls4QFBD7ZIPMZxO/wDMgVa73suwpYGV15szydQvTp5kmuF97HLOJZu3UkfmCHPiIyU/li12NTGnjhuAkqkwFAcs0x+761TfFGJA+QwhIVt1naavDF2GblpCFvAERmUUFMmIUYMASdd6TMT9kLdwgzeoIE6+HmjpqF1GMUp3evygSjc7RRr1ygkynrUdlwyI0q2v6iGyf+voI2MMLJ/4/wBdMuFeyjCbcS4Hn1ACfEWUSd/KhGWdjpJ+NbPLjiqsunFIpMeJnEbZY7a70Rawd4DN4bmXrlVER1ir5tMMw1s/c2tvPeCr/KuSPpRW54ibSn8ITtB29KzSzR+kXX0+aPsp6H/Kayvor/SZj8qPpWUnnQLX0+ZmkUYw9ozXu2wwmjllhUVWc0LOZMw9GldLwaVKZYgVEvl1nXZnPHC+Oqs7tDonL7roGuZskZhHUaEdwKvm2dQ6lLiCFJUApJGxBGlfOS109+y/jHw3haOq+7cnwZHuuEzlnkFa/petacbXTL4p06ZaV2zI+f10J+VBbhpsSpWsbk7QOQAo++QEkkwO9L17fZfdIyjfY/E8hWb+qjUzRkpIFXGI5ZBDh5yAkADlCeeneuKMRC9EuacwtIH8K01jCl7KbykmA2Ug/AK1n0qK7iLStHCtJmPMAZ+VZqMzYbtHCmDOZP8Acg5T1rfHWDC7w15IgqQkvNHopuVQPVOZMd6H4c0hKvu1JhW2sGeWlNWEc+h3HfZQ9KrhdTRbG70fLgFegTRHiCx8G6faAgNvOJSOiUrUEj/LFQUiDNbyR9BY6kMWjTCBlCWkp7AISB+uaqbGb1LYzg6DQAbn4+tWxxv97bhxGqVJCh3CvMCPgapjEmJQUnYGfiNKy6c3+Q5P3kReOLVqFFIA20gDlXI4+pRgKWo8joAO/rUdzDytuZ92THeNKFIdW2EiBJPqa0xhF9DRimMv9P8AhoGcrUe+5qWzxapSRByifdnMPrSTdOqV72utcEtnl1p/7eLWx1hVFiMY8sghBg9SZB7V3tOIH07LJ6gkR8qS7O7U2NZqY1jCTodTy5VB4vhFw+DojiN8xDih2ToPjAg1JsuKFBeYKKVEZSryg69REEeoNV4rFVpO8Rt2oha4mVkbGRvFI8NAcGtj2/xwWwQ6Frg6qbKULHeB5VD4Ch6+MmFkhFwUSJ++Qoie28H0pSxNydoBSMoPXtQ22BWoIVvOo7UY4YtWFRtbLFZuXEpCkqadSBMNmCOiuX6ulFGsaDrRkhKiROgKZA36ikZV8oKaLWxSoQRMgmNfgBRm5uQlsoEA8+g7VKUBGFftTvVn/MKykn7OfzitUfGvp1DXaYcKJBgAVFN0BUd/EqG2SO9y+BQG+uq3d380JffmqRiFI2p+jns+w5b+I24QB92sOrJ2CGyCT6zAHcillRq1vYxhvhs3N2rSYaRpyT5lkfpFI/RqypbZaEbY6cT48hoEalQA0HfvsKr/ABC/deIy+pCRoOmpMVD4uxxTtyLduYTK3Cecc1coAM0i3vEKnVrUpSvCEhtA0TE+UkDckak1mUJZG5MaVzdjbiF8hkysHOAClMoJUeWg1SO56V7t+Jio/eNjKrfqJ6VXCcThUpSlMjnJ+NFcHvHVHMVafMHsRVZYKVsDxtIse2PmBSo5VCRP7O4qxMAfzISdCRAV68j8RNVJY4nGm6dND+H/AA9OdWTwG5KTrPu/LXWs1U0HC/1FU+06zDeKXIGylJX8VoSo/UmlcU5+1dH/AOVe/wALX/LTSoGjW6XbFn2y4PZnjCbqx+zKUPGt9EpO5a/AddwJKe0J66r3E3DgQpaRoFjSdNRuJpIw+8dt3EusqKHEGUqHL94OxB0NW1Z8bWN+2lL6gy+QAoLEIKueVfuxP5iDtUZwv9UextTX8lY/0SpCigHsQeYoVeYOQ5AgRtVr43wypBnKSnkrtyn99K1/w6ryEEZTJknUdu9JHLTEtpiHc2SQDmHONKEv22UwJk7U74jwyoKzIWpJGp8spPy1AqDiFstWXM1lk7p1GnRQPX0rTDLRWOShduGlFI0rzZWZJ1phWyB5VkJPIn9oqMMNHmhYGmm3ximWXVB8mqIa20E/zrUqzIShagNRonsTzPSuDPD7h8ycxG+bQD16xRhvDMqUpcWAQcykjzKV0Ech6xvSya+gk19BgstUpcUStRGVCdNTtmUdAKIOKDWYMBsuJT51GdSPyhR5dTvROywR1xSlBORR1zr3iNAkRCRHT51xTgJLis0Ska7QYj4a1NzT7EcjxwsZVnXqsaJzbTymueI2rhkjcn5a1JRYFKxl169P40zrwzMQVbAAQPxGKnKVSsW92IH9FL7/ADrdWN/Qp/2P0rK7zM7kxTdv6iOXRNXMv2e4W+CpCFI5eVbiAD1hcifpS1fexRepYuUq3hLiFJ9AVJJ+cVRRXp2N4X6K1cerkaY8U9n1+xJVbrUB+JqHR8ckkfEUAcZKSQoFJG4UCCPgdaYWq7OMVdnCSCMBQAYKvFgkEwS8sjb+dapiKurhMpcwRsIMlsOBY5ghSioR6KB9DXSf6X+B8fv8FW8c37geWlHk8RASVAFKiEAApJiSIgxSnc20pQBoMn7ad+MrAutpcTqpmDG5UkaaR2MfAd6V8RRFulSddwI5gmRQxS0qDF9UBkJSox0ETRmwKEiOn1gUFbbII0Om3ejLFmSiatkGyBTBHStQSNcy466TIq4+C5SuP7oGnbSqlwdtLZH5okdUnlVvcMvpat1vr/1TSlqnTRIzRNYpbmkicP3lU8b3njYjcr5eKUj0bAaH/BUK3Ymorr6lrUtWqlKKleqiSfqTU61XVpMlJ3s4v29QlIo863IoY+zQTFTCOCcb3dqAlDmdsQPCdHiNwOQB1SP8JFM7HtDtXyBc26mZ0KmiHEa8y2QCB6Emq/KK1lpmlLspyZaDlpYuAeBdsGdkqV4atemeIOu1bVwW8n8JKTrIH7jr61V8UUwnE7wEN2ztxP4UNKcOnZCf3VPxr0G0/Qw3nCz4VogOd1JzyOmomo6uF1xPhNJWd/LsP8JJANOWBYZi+QLuLwND/ZuNofXGmp2j0zU0KxJkABxAJA1JSACeZgTFI1x1yKeP+aKkOAfiWk+X109ByrQ4UzDxPNCiSMwIKup6x+urQRjVqtSklpIjY6CfQiu17aNutyy22VgSEuFYTpyOXb1AIofiS/8AQLHfTKzGH3CwlvMtKEiDlTEjXc/T4VNY4VOWAjIkc1SJ/fW7r2gO27hbcsWW1J5Fbh9CDMEdxpWv6yrhfuoYQeoQVH5qUR9K7hIm1FdsKYVwISvOoEge6CmJ7x0os7YMMkG4fbRl1hSk5vlSLiXFt44CDcOQdwkhH/DBpVuCSSSST1OtHxp9nco+kXJ/pThv/aB8j+6sqlYrKbxx+B5sfUY8+4QpThCOSQP2DenLCsZhGdZLaY3VM/LalE3vhABpKMxBlTmoHwodfYwlUfaHS8QPdiET6dNtKz1fRyk1sstrjNo7FRjmQP1g1FvMWtLvyXDKFjYZwCoT+UnVJ9CKqq94hUvT3QNgNhUS14xuGVAEhxHQhJkeu49asvJ6ZTySZalx7OMOfbPhIU2rkpC1kpPdKyUkfzIrXBHDlxYKeYcAcaXDjbiNBI8i0qB1SSkpMdtCdYVsF9pKSoBKSlXrp8qszDcXS62haDE6KnkeU13N9SKQcW/jETiHh9xpwqQJQTO3I+mhpIxrCUAZVyEEgpKZ8pPWNxI+FXRiGINKe+zXICfE8zCzAQ6NJSlU6OAmIO4g84oTiPBCwIaIg7pVqPkdvhQqUGTljadxKZawhAMrmRpClQPUHvvXpxtUgJUgAbCZA7nrTrf8IrWrVASsaEKScpjod66YfwAon+zjuIj5naj5fpPbAHDGAKcdTBzqJEnlPU05e0jEE2toizQfvHoU8R+RJ2PTMqPgk0Tcct8HYCljM8sEoQNSop6nkNRJ76SaqnF8UcuXlvOmVrMmNhyAA5ADSninfJjP9K32yDFdmlRXMCtgU5IIIudK8Oa1FBorgeBv3SsrDal9TslP+JR0FCha+ERNnNdGMHccVlbQpap2Skq39NvjVnYJ7PWmkzdHxF/kQSEJ7FQgq+g9aNXWLIZRkbQEpGyUwkClckinja3J0JeB+ywDz3q4ESGmzK56LVED0TPqKaLVy2tElFuz4QVuUnzq9VKJUfSaXcT4lUqQQY5QTS29cl0+Q688wIiPjUnKUv4G5pftQ63/ABEGxPvJ5gypXz2ApfxC/VBcQ5y8oSSQPUct4pfucRKEZmlabEwCZ57ihQuQ7Ks2p0UD8aEcfsXbD68bWoDzSRuCQk+oIqfY8SuNZFyTzgnXToaSblgDKJ2PM9ehr3Y3unhuEkEkoPTkdelU8ao6i6XbK3xazGaEupByLjzNq7gHVJ5iqkfYWw4ttYhaFFKh3SYMdR+yKeuDHVNuIg5krISRz8xEE+kUM9q9uE4gSPxtNqPqAUfqSKaDtb9Dz/VHl7FhT8ioq9ayawCmII8RWV18KsrgkjGL5RJAOg/ZSy9emdqZLyCCRry9aDow1KyVOHIgaT1PSux0lsrFr2DVYgAqOXU1JacSNVLT/Gu7/DzSgC2okddKjt8MLUoZlJSn11j0q1wfspcGS2fCWQUq1nlO9PnCWJLbXlJKm1+VY3gHQkfrpBXgFshUeOQRvp/CmHBGFBYCHQsb6mDWfKk1pk5V2iw/aBalywWiJXbupdP/AHa8yVKHaVSRSRg3Ht7bICG3ZQNkuJDgHYE6gdpiriw1lNwwAr8bRbUdzBGVQ1361Q+I4epl1bSxCm1FKueo03FGDfFMbInGpIcj7YLsjVq3PwdH/qVyuva1eqRlQGWz+ZKFKP8AvqUPpSehua9qZpuTuyfll9Od3dLdWpxxRUtZKlKO5J1P/wBVxiuik0WwPhS5u/7BslIMFZhKB18x0PoJNd2KrfQGiiWC8OXF0VeA2VhIlSiUpQNtCtRAnXaZqxcG4ItbQZ3yi5dAnLu2jXkk++e6tOwqTj3FYZTlGVmNQkIGT4kJUB8qRzivyUUEv3MA4HwQwwPEuyX1gyG258L9Nwjz68hp60Vxfi98JyoZbbTHkAWRA5aJAA0pfb4lddlKF+MRMFDikrIn3cqgkAj0M9airfCSFLC/EIB8NaF6bznUPKYI+M1Nyk9M7lSpEp3i66PvoQoAalJWI9YOoqK9xKo5SltiTqknMpJ+JVHzoVeJCjmNypJnUJdIEztB2qObNCkqS84VJBzIKcpV0Mn9prlFCnu+4quUq+/QhaNZCQlBT/hUmNNO9cXL+3ELSp9tSwdHAFpEEflM1uxv0g5W0SY3d82nptXYoQsnxUZdwCnUdjH870+l6CR0hQTMhbSvxJ1gnqOVRE2GU5jGUmJH0NTLfAlNGWVyJ8w3Anqk0eZwUuNlKUgKzDQbGY11250HJIH4F/FsMIQdCop92NSQdfjXuxwnwWs6zJKQUII1SV7k9o5U/wBvgoygDzFIiT26Vwu+GypSVEEnyyO8/q0pPJqgW+j3wqvzt6ecpAA6ebn+uoHtYP8A0ppPNLABP6bhA/nrTjwvghbdUpQ0SIHcmq647xIP3rikmUpAbB65BBPzmjj+jvUPyLmWptlZlRrjbtSac+HMGmCRVJOiDYL/AKDPSsqwf6MFZU+QKZTl9OUBIoNjKikIRziVepJ/hUi7xI/hURQpRJM6kmtMI1tmmKB5uXEnRSh6E1i8QdO61fOiarMxrUK4tspjnWlST9F1JP0R22io6k9+ZphwJLjCg4hXKDO3Qj60Ct0keppjwKzWry6wrtU8r0DI9H0Vwc8DaNqSAAoTAMwTuPnNU/xyiMRudI+9OnqAZ+O/xq2ODQW7NAIEjMAB8/11VvtAuCvEbifwrCB6ISlI2+fxrPCVwoTL/jiAmlVIZaU4oIQkqWowlI1JJ5CuFrbLcWlDaSpajCUpEkntVmYZYM4Y0pSsrlxHmXA8qiILTXYayef0oNpK2Z4xvs94D7Pbe3Acu1Jdc3CP9Wg9/wDaH107c6nYnxAEkNtZUoA0SkAJ6wEil7EMTUUeI874aSCRm95XZKdKBf034glIPPLmOp71BylL8FXOlUVQXxLHnJjKkRqI8k/Khj+K5hmLRd6hCjKT6bkUsY3duq35dJn+FBsMxZSHPeVvqDv8D+2qRxWrFUW9jRjCVrEsCCIJKUlK08/NGvx2oTi7y/CSoLcjQEZjlVoD8CJI+FSnUFXl8TKspll2cp01yKg9f11wukZmXEKJztlJUZ5qTOaPjrTR1RyAzTwMKTrIhaFHf4/WaLWbSVe4VNrHLb1gjegtlaElRnUbR250ctUkaq3+WtVn/A8iewo65omIzAAE+sVISqY7UIfvDXNvEoqPFk6G2yKQSeoAonZ3QBpLZxXvU1rFu9TcGAsnDr1MRTBaqSqNqqa0xyDvTbg+MzGtTpxGTGLiDFS20pDI8xBGb8sjcdTVP3tgUmriS0HE0sY7gHMCqRmLkcntijglhmUNKsnDLQNopbwLDsqtqZ7x7KiulISKPX2usoB9trKlZQpq8s1JMLSflXfDUNnQ6HvT/i9jmM5RNAxaalK2wUn8ogj41qWW0Fy1RyFigp3B+NB7y0aKonWnrBfZ8p4SMyE9VafLrTJhvAtjaHOseO5yLhlI9E7fOuU0t2CKfZVuCcOLeVDVu45rEpSYnurYCrOwbgFxsDxHWWT0T51fSI+ZojdcRKQMqQEp5JQAAB6UBveLiVZGxMyFKV0jWI2qbycvQ9x97LAtLVhKUt+MFFMH3kgkgk6j1NJ3EXstU8468w8klxal5FApEqJJAWCefUUnqvySfDGvdIOn7aIYNxa7anQ5m587R033KfymnU0v+I3OMtSQzcDcLfZWFXLyCLglSUBWhbE+Ht1Jkz0iNzKtjeJEKLq/dSTkB9Tr85NWjhuJM37EoKhlI0UIUlQEiRzH0NVpxXh5lxCgElK4InluIJ5Rr8a7Ktp+jskUkq6F7HLg3GVwEnQATtpHKoLSkoMFWdfbQJ/fXu6XlaCUJypUYRzKiNJn41BYaSkBIMqBlZ6k7R6VyWiRmJ3ZS5M6EbbihTyEg+7rvXbGR5gZrmwkuOJTPKPrVoqlZRdBKwV4rRQdCkhaSeWXeD6V2Q8BcIc2TcN+dJ5KSnKqexGU1MscqVhHJIWpfMkNpkAfEj5VDsilxUrzFSFqUNoOYCQe2gFTvsSzVthqYSQSApWZMj8MnTtXd9VSrlInPzKQEjp1qBcLpbsHYNujQ9ThoqtuajPWtWi0UTIzd1Utq7oY62Qa9suU7ihmgw1dmaZMExaCKT2zU21eKTUZwsm0XVgWJhQAo69bhYqsOGcSMirPwx7MkVkqnQ0N6ZDawsJM0OxswKbFIEUu48xIrpKgzx8UJ+c1ld/s1ZQIjVecKJVqo5evetMt2rA8oBV1OtL+O8ap2zH4aUvHiFJE6xTU/SHbjekOOIY1mOp06ClnGOIEp0TM0FvcYUoeUxQRzGA3OchSvnTxxti7YTucdcRGsqVy5AUIxDiNQlOgnSQNaC3WOZlE1CTiEnWtUcPtorHG/YcGJKQjQkprLLF0uHX3xt3jrNCbt+UApqLaHWedUWNNWNwTRbvA3GCWnPCcRCVSlUTsoU2ca8NLuWkuIUJbSAudFONg+UjqQCfWqfwZzxFp6yKv/C/vbdI3OTL9P4VjkuMqQkd3EqDG20lYQndtOWBy/dQUkJ05j5fxpwxnBi246uDBnN2NIOKATCTrRx70TSs4XqCoEkwOZreA+Z+QNB+yuSreUhJlR5gU18KYCQfd1I0HarSkoxKN0iVYYYkoW5JKyCgHkAoyqOp5TWW+G6gR5UiVU2W2Fqy5EpiKIqwJDTRLpCRGvesnJskIF2jNqBpH05fWgd4uN6J8SY6nOUNRlGk9aUrm6JrRjgxoqzsu91rq3dA0DedrTN3FafHot49Bm4ZmoKmSKkMXk1KTBpLcRbaILThFEbZU14Vbiuls1BpW0wNjLga4Iq0cBuvKKq/BkairFwVEAVin2TTpjObioN+nMKgX1/lr1h+IBelF7QzyW6IH2Kt0b8IVlJQClsX96o73uisrK0LoCOGIbD0pXvferKytGErj7ITteU7VlZWxdGr0TGPdrbXKt1lSZNjHwl/bp/nlV+8Ef2B9aysrKv8AMiUP3i5xJ7z/AOlVU/60+tZWVDH7JG7TdfqafuE/f/QrKyuy9A9jlhXvUK9qH/VxWVlDF+1/9DS/aUldbmhr1ZWVtiPAiPVHrVZWmJpiTLaiTFZWVGZGZNbqUzvWVlZ2RYyYHuKsXC/drdZWOfYqB2OVzwTcVqsp10RfYy1lZWUCh//Z"/>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22536" name="AutoShape 10" descr="data:image/jpg;base64,/9j/4AAQSkZJRgABAQAAAQABAAD/2wCEAAkGBhMSERUUEhQUFRQVFBcXFBcVFxQUFxYYFRcVFBQXFxcXHCYeFxwjGRUVHy8gIycpLCwsFx4xNTAqNSYrLCkBCQoKDgwOGg8PGikkHyQsLCwsLCwsLCwtLCwsKSwsLCksKSwsLCwpLCwsKSwsKSwsLCwsLCwsLCwsLCwpLCwsLP/AABEIAOEA4QMBIgACEQEDEQH/xAAcAAACAgMBAQAAAAAAAAAAAAAFBgQHAAEDAgj/xABMEAABAwIEBAMFBAYGBgoDAAABAgMRAAQFEiExBkFRYRMicQcygZGhFCNCUoKxwdHh8BUXM2JykhZDU6KysyQ0VHOkwsPS0/ElRGP/xAAZAQADAQEBAAAAAAAAAAAAAAABAgMEAAX/xAApEQACAgICAwABAwQDAAAAAAAAAQIRAyESMRNBUXEiMmEEFDPwQoGh/9oADAMBAAIRAxEAPwBFtl0ew5e1BbZmjlg1XkTPLY04evSt4inSvFgNK9Ygry1D2IxCx1GppRuRrThjq96T7s61uwlsRxQ5RWwvSDQYV1bciryjZaUbRYuEYztrTxhOLzGtUvY3xFNWE43Ea1hyY6MkouJcdtdAipMTSNhWOzGtM1piQIrM4jxmEFN1xU3XdDoNestLQ92Qy3U0WKUhRMkhEkcpO0Vrw62taoiTH7qaLUe0MqXZ5OHDzCTICenvK5fqrmu1TmCZJOYA6aGd4PL416ddUdCon+G1c1Pr08x02puUPgbRu7sEkgonVZTAGwG5GvY1iMJSSmFGDM+7OnppXIOq01OhJHx3r19qV+Y8/rvTcoN9AuPw7GwQQPMrVJVsNhzpdxrCUlB86gvwS7sMunIneiN1fkD3vw5fh0pU4s4gUsKSCUoIAKQZBiqR4fCTlEUG8IQ+m4ccWtCGUBUoSFElRIAgkTseY9a4YlwGyDcJbfcLjSmEgKQkJzPlKUoKgSSddwBGm9Cb3GXUBSELKUrIKgIglBlMyOR1oVdY6+vOFOrIcWFuajzLTGVRgbiK3Ykki+JKhivOA0DMll1anG7hph3OhKUFTsatkEkxOoPKp3+hDBZUhlRW45dC3Q46nJkLWYvFISYUDlO4nl3pPu+Irl3J4j7isigpEq91Q2V/i7717u+J7p3L4j7isq86dYyr2zAiIOpq1l7Q123ATBuGAh3xEl4pdbWWcxShKllafCWqEnJEGCJoc3w1bvMvvIcUFJU8pLLQbV4aEKOXMlawtQiDKZgdaDnim6LiXC+5nSClKpGgV70CIE8zE1yVxBcFnwS84Woy5J0y75Z3y9tq6zrQOzelbrKygAsi2saMWdlU20w+ibdnFeQ3Z55HZRAofitzAqfeuZRSjjOIb10Y2xewHjNxJNLNwdaI39zJoU6qvQxxo1Y40eQYrU1kVqrFzq25FELW9IoWE17Qo0so2JKKY44djMc6asN4g21qrGbkiilpihHOss8Rmljouexx0HnRy2xIHnVMWWPkc6YbDiXv9azuDRK2i003A61hdFJNvxKOv1qUniEdam0P5BoW6K4LeFLq8fHWob/EA60vE7mMzl4BQ+6xUDnStdcQ96C3vEHenjBittjDiWP96TMYxnNOtQL7F550FubomtUMQ8MdvZ4u35NRK2ozXmtiVGyKpGTWVhrKYYyKyt1sUAGorK9VlcdZfrSwK6uXgA3pSexyOdQLniHvXlKDPN2wxjWJCDrSJit9JNdMRxgq50Aubia1Y8ZbHA8POTXA1ijWq1pUa0qN1iRWq9t1wWSre2muy7AxUrDiKn3CkxWdzdmaU3YsutxWkumpF2dahxVltFo7WyW1dkVOYxMjnQcithVBwTA4JjKzjZHOpaMePWlMu16D5qbxIm8Q2HHj1qO7jh60Iwiwdun22GRmccUEpHITuSeQA1J6A1aaPZ1h1mkfbHFvugHOEuFlrtEDNoP72vTlU5RjDsHjS7K2exUnnUJ2+Jq2G8HwZYJFoCORFw8Tp3C68r4WwVYP3DqCelwvMO4CyQfrXLJjQVw+lPrfmuBM1b/9XODqBIdu0g7edlUddCiTXJ32W4WRCL24QrkVpbUn4gAfrFVWbH9KqUfpUkVuKtEex+2JgYj/AOHP/wAlZ/UfIlOIMEdfDX9YVpTLNB+xrTKtitxVl/1JuE+W+tDr/wD0Hpyrnc+xC6H9ncWjnYLUg/7yYPzo+SP1HWVwBWU+XnsaxBtBUA05H4W15lR2ECaS7uyW0oocQpChuFApPyNFTT6BZHy1ut1lMGwy7iRqG7eE16Nqa8KtTUEokEkRnHjXKu62a4lFWVFlR5rCK3FbiiMeYr0mt1quASGbiK7LvSahAVlK4oRxR6cXNeK9VmWiMeYrIr1Fby1wbPIFZlr2RW+VdYLLO9kNt4NpfXsDOlKWWldCRmXHfVv5Ui4zjzjrqgpwmTGpKues1YPAIDuBXjSffS/mI7KbbCT80KHwqr7jDlpdVnEEnQnnNRVObsGm9/DFYmWzLazJ0MGIrbWOqnzE/rn4moDtipJ2qWliUAqjeBHaquMKGahRJPETmaUqWDsdARp8aLWvFpTCVjXt39aWLtSSYA+NSXbYJhZ1AFJLHBpWhXCOhmY4uWVZSNJ05fWvV1j6ivMl1aVaAZVZTroRoNZ00pesHlOSQNdYjnOlNWDezPELgAtNhlClR4jx8PTqAfOo7nQelT8Ubon490drXiBRPmVqEyXAAlRMwQckSI7VJa41KyoAkEHU9RsDvIggaj5Uy23sMT4SUvXvOV+C370csylH9Xwqa37J8KY3fuc35lKQT/y6k4Q9tHPHXYGs+L1IAXKgob5YII+NEsct2MYsXHEp/wClMplCoykgalJA3nX41Od9nWHKy/f3AHKFI1+OSimB4LYWqleE65qkpIWQd/gKmko7i0Kk0fOf2Y9Kyrs/q0w7/tD3+5/7aytHnQechCGGdq5u4X2osh0VISkGs/Jme2Jt3h8UKeYinq9shFLl/ZxNXhMpCYAKaszg32NLfR418pbDZEpQkAOEfmXmENiNp17deHsi4URdXqnHQFN26QvKRIUtRhvN1Agqj+6Kt7FsSSjcggEBKSREk7q5nU7bk6CjlzcFo03StgT+rDCA2ItiQN1qedTPqrNH0qJeeyTCl6ALZP8AceJ+joUOdT/tS3CQpxeYH3G05ymO/uJV2G3czRQKCNPKNAfMfMZ6mDHqKyPPO+xVMrjiX2DuISV2LvjAD+zcyhZM65ViEn0MetVbcWa21qQ4lSFpMKSoQUkciDX1NaPKEDKgdCCTI6TrPrQvjX2f2+JI1hu4SPK6ACf8LgHvp+o5cwdeLMp6KdrR80Za3FEMbwR21fWw8nKtBg9COSknmkjUGoQRV7Es8BFe/CqXbW01NOH6UjmTc6ApRWZalvsxXCKZMZMa/Z1xciydcbfBNvcpCHSnVSInKsDnGYyOh7RTTinBAuUh2zcRcNycim/MoAmcq0bpMzyqqwmujDykKCkKUlQ2UklJHoRrU5w5bOdMdX+An0HVpyY82gIPOIG3yrV1w234iZacQkR5ToSOZI26c9aAN8YXyYi7udNvvnD9Cante0jERvcFXZbbKx9UVN45/ROP8kx/hhotzIU5OggiO05RUBWA5gZaVoeahlPYaTRO39q9yI8Rizdga5mchPc5FAfSpSPaspRANjbKJMABT2snQASdTQ45F7O4v6Nfsy4HQE/a3vwKPgo/AnICkqUANYOwnSCd4jvxbxkpOZLao1IKtCoj/wAo9KYuJb4sWiWkJDalBKQEzCRAU4RzgEneqlxJ4IBVoddSd9OvU71Oe2o/7YZuv0o0rEipWZSFEHZQK0qPeARW2+JEsApKVR13NJmIcQLUowogdJIHwAqC3iKlBQ1M/wAg1Zf07a2csT7LOwrjRpcoKiNdM24PLWuj3EhaVooK5FJ/YRVfWlolZBmFbkjpUwLE+8SI1P7KlLFFPQjirHb/AEoH5R8zWUhfakflV/mNZXeFHcWT28RorZX00mIuKLYfcGapLHR0oUOE5hQfEraiFi5IrzfI0qK0yPQ5+yW2bbsLl0GXFu5V6bBKRkSDznOT+lRe/wAOWsozQgqiYElO6iRznLKQeUrNCfZBcBTVywT7q0uAaRChlJ67oT8xT1cWYJJM+YhJHIhOoP1V867Km9mtLlFMFs26WgE5QkHUjsesfAAcye1RnlKClEgEkwOauwSlIEeuajV02EAriVKUmIEqn8I7aftoYtsmfNl1hbifeV+YJJPlHcd/jnao6SrRjt4uQhJSmAM+UgEE8uo/jUq0dVodR6k/t0NRGrNTY+7QImZlJ+WmvrNabxCFQqSe4EfMUtsF12ReP+DUYlbEpSPtTSSWlDTNzLauoPLoYPWfnrwikkKBBBIIOhBGhBHIzX1Hb3MaifoRVS+2bhdLL6LtvRNySFjo6kAkjsoa+oPWvQw5Oap9oeW1YlWAE0XdjLS9bvRU032ldJbMsouyJejWp3D/AATd3p+4ZUUTBcV5Wx1lZ0MdBJ7U7ezngVm4bVd3gKmwopbbJKUry+8tRGqkyYAGkgz0pmv+OtmbdIbQPImMoEDQZRsBXPIo6LKoq5Cgv2F3I/8A2bWYmCXBrzHu7Dr9BQ/EfY1iLfuJaeET904J/wArmU0zXmOBA8plZnzQJ7wBXvD8dWd1xlEmfLPPflU/7h/Ac18KrxLBH7cxcMuNE7eIhSQfQnQ/CoYFXonjcrORaElv8qwHAvrIXtXFVjhVwSHLJpJP4mypqP8AJAp1nj7DafspGKJ8MXXhXls4QFBD7ZIPMZxO/wDMgVa73suwpYGV15szydQvTp5kmuF97HLOJZu3UkfmCHPiIyU/li12NTGnjhuAkqkwFAcs0x+761TfFGJA+QwhIVt1naavDF2GblpCFvAERmUUFMmIUYMASdd6TMT9kLdwgzeoIE6+HmjpqF1GMUp3evygSjc7RRr1ygkynrUdlwyI0q2v6iGyf+voI2MMLJ/4/wBdMuFeyjCbcS4Hn1ACfEWUSd/KhGWdjpJ+NbPLjiqsunFIpMeJnEbZY7a70Rawd4DN4bmXrlVER1ir5tMMw1s/c2tvPeCr/KuSPpRW54ibSn8ITtB29KzSzR+kXX0+aPsp6H/Kayvor/SZj8qPpWUnnQLX0+ZmkUYw9ozXu2wwmjllhUVWc0LOZMw9GldLwaVKZYgVEvl1nXZnPHC+Oqs7tDonL7roGuZskZhHUaEdwKvm2dQ6lLiCFJUApJGxBGlfOS109+y/jHw3haOq+7cnwZHuuEzlnkFa/petacbXTL4p06ZaV2zI+f10J+VBbhpsSpWsbk7QOQAo++QEkkwO9L17fZfdIyjfY/E8hWb+qjUzRkpIFXGI5ZBDh5yAkADlCeeneuKMRC9EuacwtIH8K01jCl7KbykmA2Ug/AK1n0qK7iLStHCtJmPMAZ+VZqMzYbtHCmDOZP8Acg5T1rfHWDC7w15IgqQkvNHopuVQPVOZMd6H4c0hKvu1JhW2sGeWlNWEc+h3HfZQ9KrhdTRbG70fLgFegTRHiCx8G6faAgNvOJSOiUrUEj/LFQUiDNbyR9BY6kMWjTCBlCWkp7AISB+uaqbGb1LYzg6DQAbn4+tWxxv97bhxGqVJCh3CvMCPgapjEmJQUnYGfiNKy6c3+Q5P3kReOLVqFFIA20gDlXI4+pRgKWo8joAO/rUdzDytuZ92THeNKFIdW2EiBJPqa0xhF9DRimMv9P8AhoGcrUe+5qWzxapSRByifdnMPrSTdOqV72utcEtnl1p/7eLWx1hVFiMY8sghBg9SZB7V3tOIH07LJ6gkR8qS7O7U2NZqY1jCTodTy5VB4vhFw+DojiN8xDih2ToPjAg1JsuKFBeYKKVEZSryg69REEeoNV4rFVpO8Rt2oha4mVkbGRvFI8NAcGtj2/xwWwQ6Frg6qbKULHeB5VD4Ch6+MmFkhFwUSJ++Qoie28H0pSxNydoBSMoPXtQ22BWoIVvOo7UY4YtWFRtbLFZuXEpCkqadSBMNmCOiuX6ulFGsaDrRkhKiROgKZA36ikZV8oKaLWxSoQRMgmNfgBRm5uQlsoEA8+g7VKUBGFftTvVn/MKykn7OfzitUfGvp1DXaYcKJBgAVFN0BUd/EqG2SO9y+BQG+uq3d380JffmqRiFI2p+jns+w5b+I24QB92sOrJ2CGyCT6zAHcillRq1vYxhvhs3N2rSYaRpyT5lkfpFI/RqypbZaEbY6cT48hoEalQA0HfvsKr/ABC/deIy+pCRoOmpMVD4uxxTtyLduYTK3Cecc1coAM0i3vEKnVrUpSvCEhtA0TE+UkDckak1mUJZG5MaVzdjbiF8hkysHOAClMoJUeWg1SO56V7t+Jio/eNjKrfqJ6VXCcThUpSlMjnJ+NFcHvHVHMVafMHsRVZYKVsDxtIse2PmBSo5VCRP7O4qxMAfzISdCRAV68j8RNVJY4nGm6dND+H/AA9OdWTwG5KTrPu/LXWs1U0HC/1FU+06zDeKXIGylJX8VoSo/UmlcU5+1dH/AOVe/wALX/LTSoGjW6XbFn2y4PZnjCbqx+zKUPGt9EpO5a/AddwJKe0J66r3E3DgQpaRoFjSdNRuJpIw+8dt3EusqKHEGUqHL94OxB0NW1Z8bWN+2lL6gy+QAoLEIKueVfuxP5iDtUZwv9UextTX8lY/0SpCigHsQeYoVeYOQ5AgRtVr43wypBnKSnkrtyn99K1/w6ryEEZTJknUdu9JHLTEtpiHc2SQDmHONKEv22UwJk7U74jwyoKzIWpJGp8spPy1AqDiFstWXM1lk7p1GnRQPX0rTDLRWOShduGlFI0rzZWZJ1phWyB5VkJPIn9oqMMNHmhYGmm3ximWXVB8mqIa20E/zrUqzIShagNRonsTzPSuDPD7h8ycxG+bQD16xRhvDMqUpcWAQcykjzKV0Ech6xvSya+gk19BgstUpcUStRGVCdNTtmUdAKIOKDWYMBsuJT51GdSPyhR5dTvROywR1xSlBORR1zr3iNAkRCRHT51xTgJLis0Ska7QYj4a1NzT7EcjxwsZVnXqsaJzbTymueI2rhkjcn5a1JRYFKxl169P40zrwzMQVbAAQPxGKnKVSsW92IH9FL7/ADrdWN/Qp/2P0rK7zM7kxTdv6iOXRNXMv2e4W+CpCFI5eVbiAD1hcifpS1fexRepYuUq3hLiFJ9AVJJ+cVRRXp2N4X6K1cerkaY8U9n1+xJVbrUB+JqHR8ckkfEUAcZKSQoFJG4UCCPgdaYWq7OMVdnCSCMBQAYKvFgkEwS8sjb+dapiKurhMpcwRsIMlsOBY5ghSioR6KB9DXSf6X+B8fv8FW8c37geWlHk8RASVAFKiEAApJiSIgxSnc20pQBoMn7ad+MrAutpcTqpmDG5UkaaR2MfAd6V8RRFulSddwI5gmRQxS0qDF9UBkJSox0ETRmwKEiOn1gUFbbII0Om3ejLFmSiatkGyBTBHStQSNcy466TIq4+C5SuP7oGnbSqlwdtLZH5okdUnlVvcMvpat1vr/1TSlqnTRIzRNYpbmkicP3lU8b3njYjcr5eKUj0bAaH/BUK3Ymorr6lrUtWqlKKleqiSfqTU61XVpMlJ3s4v29QlIo863IoY+zQTFTCOCcb3dqAlDmdsQPCdHiNwOQB1SP8JFM7HtDtXyBc26mZ0KmiHEa8y2QCB6Emq/KK1lpmlLspyZaDlpYuAeBdsGdkqV4atemeIOu1bVwW8n8JKTrIH7jr61V8UUwnE7wEN2ztxP4UNKcOnZCf3VPxr0G0/Qw3nCz4VogOd1JzyOmomo6uF1xPhNJWd/LsP8JJANOWBYZi+QLuLwND/ZuNofXGmp2j0zU0KxJkABxAJA1JSACeZgTFI1x1yKeP+aKkOAfiWk+X109ByrQ4UzDxPNCiSMwIKup6x+urQRjVqtSklpIjY6CfQiu17aNutyy22VgSEuFYTpyOXb1AIofiS/8AQLHfTKzGH3CwlvMtKEiDlTEjXc/T4VNY4VOWAjIkc1SJ/fW7r2gO27hbcsWW1J5Fbh9CDMEdxpWv6yrhfuoYQeoQVH5qUR9K7hIm1FdsKYVwISvOoEge6CmJ7x0os7YMMkG4fbRl1hSk5vlSLiXFt44CDcOQdwkhH/DBpVuCSSSST1OtHxp9nco+kXJ/pThv/aB8j+6sqlYrKbxx+B5sfUY8+4QpThCOSQP2DenLCsZhGdZLaY3VM/LalE3vhABpKMxBlTmoHwodfYwlUfaHS8QPdiET6dNtKz1fRyk1sstrjNo7FRjmQP1g1FvMWtLvyXDKFjYZwCoT+UnVJ9CKqq94hUvT3QNgNhUS14xuGVAEhxHQhJkeu49asvJ6ZTySZalx7OMOfbPhIU2rkpC1kpPdKyUkfzIrXBHDlxYKeYcAcaXDjbiNBI8i0qB1SSkpMdtCdYVsF9pKSoBKSlXrp8qszDcXS62haDE6KnkeU13N9SKQcW/jETiHh9xpwqQJQTO3I+mhpIxrCUAZVyEEgpKZ8pPWNxI+FXRiGINKe+zXICfE8zCzAQ6NJSlU6OAmIO4g84oTiPBCwIaIg7pVqPkdvhQqUGTljadxKZawhAMrmRpClQPUHvvXpxtUgJUgAbCZA7nrTrf8IrWrVASsaEKScpjod66YfwAon+zjuIj5naj5fpPbAHDGAKcdTBzqJEnlPU05e0jEE2toizQfvHoU8R+RJ2PTMqPgk0Tcct8HYCljM8sEoQNSop6nkNRJ76SaqnF8UcuXlvOmVrMmNhyAA5ADSninfJjP9K32yDFdmlRXMCtgU5IIIudK8Oa1FBorgeBv3SsrDal9TslP+JR0FCha+ERNnNdGMHccVlbQpap2Skq39NvjVnYJ7PWmkzdHxF/kQSEJ7FQgq+g9aNXWLIZRkbQEpGyUwkClckinja3J0JeB+ywDz3q4ESGmzK56LVED0TPqKaLVy2tElFuz4QVuUnzq9VKJUfSaXcT4lUqQQY5QTS29cl0+Q688wIiPjUnKUv4G5pftQ63/ABEGxPvJ5gypXz2ApfxC/VBcQ5y8oSSQPUct4pfucRKEZmlabEwCZ57ihQuQ7Ks2p0UD8aEcfsXbD68bWoDzSRuCQk+oIqfY8SuNZFyTzgnXToaSblgDKJ2PM9ehr3Y3unhuEkEkoPTkdelU8ao6i6XbK3xazGaEupByLjzNq7gHVJ5iqkfYWw4ttYhaFFKh3SYMdR+yKeuDHVNuIg5krISRz8xEE+kUM9q9uE4gSPxtNqPqAUfqSKaDtb9Dz/VHl7FhT8ioq9ayawCmII8RWV18KsrgkjGL5RJAOg/ZSy9emdqZLyCCRry9aDow1KyVOHIgaT1PSux0lsrFr2DVYgAqOXU1JacSNVLT/Gu7/DzSgC2okddKjt8MLUoZlJSn11j0q1wfspcGS2fCWQUq1nlO9PnCWJLbXlJKm1+VY3gHQkfrpBXgFshUeOQRvp/CmHBGFBYCHQsb6mDWfKk1pk5V2iw/aBalywWiJXbupdP/AHa8yVKHaVSRSRg3Ht7bICG3ZQNkuJDgHYE6gdpiriw1lNwwAr8bRbUdzBGVQ1361Q+I4epl1bSxCm1FKueo03FGDfFMbInGpIcj7YLsjVq3PwdH/qVyuva1eqRlQGWz+ZKFKP8AvqUPpSehua9qZpuTuyfll9Od3dLdWpxxRUtZKlKO5J1P/wBVxiuik0WwPhS5u/7BslIMFZhKB18x0PoJNd2KrfQGiiWC8OXF0VeA2VhIlSiUpQNtCtRAnXaZqxcG4ItbQZ3yi5dAnLu2jXkk++e6tOwqTj3FYZTlGVmNQkIGT4kJUB8qRzivyUUEv3MA4HwQwwPEuyX1gyG258L9Nwjz68hp60Vxfi98JyoZbbTHkAWRA5aJAA0pfb4lddlKF+MRMFDikrIn3cqgkAj0M9airfCSFLC/EIB8NaF6bznUPKYI+M1Nyk9M7lSpEp3i66PvoQoAalJWI9YOoqK9xKo5SltiTqknMpJ+JVHzoVeJCjmNypJnUJdIEztB2qObNCkqS84VJBzIKcpV0Mn9prlFCnu+4quUq+/QhaNZCQlBT/hUmNNO9cXL+3ELSp9tSwdHAFpEEflM1uxv0g5W0SY3d82nptXYoQsnxUZdwCnUdjH870+l6CR0hQTMhbSvxJ1gnqOVRE2GU5jGUmJH0NTLfAlNGWVyJ8w3Anqk0eZwUuNlKUgKzDQbGY11250HJIH4F/FsMIQdCop92NSQdfjXuxwnwWs6zJKQUII1SV7k9o5U/wBvgoygDzFIiT26Vwu+GypSVEEnyyO8/q0pPJqgW+j3wqvzt6ecpAA6ebn+uoHtYP8A0ppPNLABP6bhA/nrTjwvghbdUpQ0SIHcmq647xIP3rikmUpAbB65BBPzmjj+jvUPyLmWptlZlRrjbtSac+HMGmCRVJOiDYL/AKDPSsqwf6MFZU+QKZTl9OUBIoNjKikIRziVepJ/hUi7xI/hURQpRJM6kmtMI1tmmKB5uXEnRSh6E1i8QdO61fOiarMxrUK4tspjnWlST9F1JP0R22io6k9+ZphwJLjCg4hXKDO3Qj60Ct0keppjwKzWry6wrtU8r0DI9H0Vwc8DaNqSAAoTAMwTuPnNU/xyiMRudI+9OnqAZ+O/xq2ODQW7NAIEjMAB8/11VvtAuCvEbifwrCB6ISlI2+fxrPCVwoTL/jiAmlVIZaU4oIQkqWowlI1JJ5CuFrbLcWlDaSpajCUpEkntVmYZYM4Y0pSsrlxHmXA8qiILTXYayef0oNpK2Z4xvs94D7Pbe3Acu1Jdc3CP9Wg9/wDaH107c6nYnxAEkNtZUoA0SkAJ6wEil7EMTUUeI874aSCRm95XZKdKBf034glIPPLmOp71BylL8FXOlUVQXxLHnJjKkRqI8k/Khj+K5hmLRd6hCjKT6bkUsY3duq35dJn+FBsMxZSHPeVvqDv8D+2qRxWrFUW9jRjCVrEsCCIJKUlK08/NGvx2oTi7y/CSoLcjQEZjlVoD8CJI+FSnUFXl8TKspll2cp01yKg9f11wukZmXEKJztlJUZ5qTOaPjrTR1RyAzTwMKTrIhaFHf4/WaLWbSVe4VNrHLb1gjegtlaElRnUbR250ctUkaq3+WtVn/A8iewo65omIzAAE+sVISqY7UIfvDXNvEoqPFk6G2yKQSeoAonZ3QBpLZxXvU1rFu9TcGAsnDr1MRTBaqSqNqqa0xyDvTbg+MzGtTpxGTGLiDFS20pDI8xBGb8sjcdTVP3tgUmriS0HE0sY7gHMCqRmLkcntijglhmUNKsnDLQNopbwLDsqtqZ7x7KiulISKPX2usoB9trKlZQpq8s1JMLSflXfDUNnQ6HvT/i9jmM5RNAxaalK2wUn8ogj41qWW0Fy1RyFigp3B+NB7y0aKonWnrBfZ8p4SMyE9VafLrTJhvAtjaHOseO5yLhlI9E7fOuU0t2CKfZVuCcOLeVDVu45rEpSYnurYCrOwbgFxsDxHWWT0T51fSI+ZojdcRKQMqQEp5JQAAB6UBveLiVZGxMyFKV0jWI2qbycvQ9x97LAtLVhKUt+MFFMH3kgkgk6j1NJ3EXstU8468w8klxal5FApEqJJAWCefUUnqvySfDGvdIOn7aIYNxa7anQ5m587R033KfymnU0v+I3OMtSQzcDcLfZWFXLyCLglSUBWhbE+Ht1Jkz0iNzKtjeJEKLq/dSTkB9Tr85NWjhuJM37EoKhlI0UIUlQEiRzH0NVpxXh5lxCgElK4InluIJ5Rr8a7Ktp+jskUkq6F7HLg3GVwEnQATtpHKoLSkoMFWdfbQJ/fXu6XlaCUJypUYRzKiNJn41BYaSkBIMqBlZ6k7R6VyWiRmJ3ZS5M6EbbihTyEg+7rvXbGR5gZrmwkuOJTPKPrVoqlZRdBKwV4rRQdCkhaSeWXeD6V2Q8BcIc2TcN+dJ5KSnKqexGU1MscqVhHJIWpfMkNpkAfEj5VDsilxUrzFSFqUNoOYCQe2gFTvsSzVthqYSQSApWZMj8MnTtXd9VSrlInPzKQEjp1qBcLpbsHYNujQ9ThoqtuajPWtWi0UTIzd1Utq7oY62Qa9suU7ihmgw1dmaZMExaCKT2zU21eKTUZwsm0XVgWJhQAo69bhYqsOGcSMirPwx7MkVkqnQ0N6ZDawsJM0OxswKbFIEUu48xIrpKgzx8UJ+c1ld/s1ZQIjVecKJVqo5evetMt2rA8oBV1OtL+O8ap2zH4aUvHiFJE6xTU/SHbjekOOIY1mOp06ClnGOIEp0TM0FvcYUoeUxQRzGA3OchSvnTxxti7YTucdcRGsqVy5AUIxDiNQlOgnSQNaC3WOZlE1CTiEnWtUcPtorHG/YcGJKQjQkprLLF0uHX3xt3jrNCbt+UApqLaHWedUWNNWNwTRbvA3GCWnPCcRCVSlUTsoU2ca8NLuWkuIUJbSAudFONg+UjqQCfWqfwZzxFp6yKv/C/vbdI3OTL9P4VjkuMqQkd3EqDG20lYQndtOWBy/dQUkJ05j5fxpwxnBi246uDBnN2NIOKATCTrRx70TSs4XqCoEkwOZreA+Z+QNB+yuSreUhJlR5gU18KYCQfd1I0HarSkoxKN0iVYYYkoW5JKyCgHkAoyqOp5TWW+G6gR5UiVU2W2Fqy5EpiKIqwJDTRLpCRGvesnJskIF2jNqBpH05fWgd4uN6J8SY6nOUNRlGk9aUrm6JrRjgxoqzsu91rq3dA0DedrTN3FafHot49Bm4ZmoKmSKkMXk1KTBpLcRbaILThFEbZU14Vbiuls1BpW0wNjLga4Iq0cBuvKKq/BkairFwVEAVin2TTpjObioN+nMKgX1/lr1h+IBelF7QzyW6IH2Kt0b8IVlJQClsX96o73uisrK0LoCOGIbD0pXvferKytGErj7ITteU7VlZWxdGr0TGPdrbXKt1lSZNjHwl/bp/nlV+8Ef2B9aysrKv8AMiUP3i5xJ7z/AOlVU/60+tZWVDH7JG7TdfqafuE/f/QrKyuy9A9jlhXvUK9qH/VxWVlDF+1/9DS/aUldbmhr1ZWVtiPAiPVHrVZWmJpiTLaiTFZWVGZGZNbqUzvWVlZ2RYyYHuKsXC/drdZWOfYqB2OVzwTcVqsp10RfYy1lZWUCh//Z"/>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pic>
        <p:nvPicPr>
          <p:cNvPr id="22537" name="Picture 12" descr="http://sustainabledesignupdate.com/wp-content/uploads/2007/11/bacter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25" y="2709863"/>
            <a:ext cx="2160588"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4" descr="http://www.microscopesblog.com/uploaded_images/Protozoa-77526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5268913"/>
            <a:ext cx="1985962"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6" descr="http://www.independent.co.uk/multimedia/archive/00091/pg-20-fungi-alamy_91555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5188" y="74613"/>
            <a:ext cx="1931987"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9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fontAlgn="auto">
              <a:spcAft>
                <a:spcPts val="0"/>
              </a:spcAft>
              <a:defRPr/>
            </a:pPr>
            <a:r>
              <a:rPr lang="en-US" dirty="0">
                <a:effectLst/>
              </a:rPr>
              <a:t>I.  </a:t>
            </a:r>
            <a:r>
              <a:rPr lang="en-US" u="sng" dirty="0">
                <a:effectLst/>
              </a:rPr>
              <a:t>What is Disease?</a:t>
            </a:r>
            <a:r>
              <a:rPr lang="en-CA" dirty="0">
                <a:effectLst/>
              </a:rPr>
              <a:t/>
            </a:r>
            <a:br>
              <a:rPr lang="en-CA" dirty="0">
                <a:effectLst/>
              </a:rPr>
            </a:br>
            <a:endParaRPr lang="en-CA" dirty="0"/>
          </a:p>
        </p:txBody>
      </p:sp>
      <p:sp>
        <p:nvSpPr>
          <p:cNvPr id="3" name="Content Placeholder 2"/>
          <p:cNvSpPr>
            <a:spLocks noGrp="1"/>
          </p:cNvSpPr>
          <p:nvPr>
            <p:ph idx="1"/>
          </p:nvPr>
        </p:nvSpPr>
        <p:spPr/>
        <p:txBody>
          <a:bodyPr>
            <a:normAutofit fontScale="92500" lnSpcReduction="10000"/>
          </a:bodyPr>
          <a:lstStyle/>
          <a:p>
            <a:pPr marL="136525" indent="0">
              <a:buFont typeface="Wingdings 2" pitchFamily="18" charset="2"/>
              <a:buNone/>
            </a:pPr>
            <a:r>
              <a:rPr lang="en-US" smtClean="0"/>
              <a:t>A.  </a:t>
            </a:r>
            <a:r>
              <a:rPr lang="en-US" b="1" smtClean="0"/>
              <a:t>Infection:  </a:t>
            </a:r>
            <a:r>
              <a:rPr lang="en-US" i="1" smtClean="0"/>
              <a:t>when the body is successfully </a:t>
            </a:r>
            <a:endParaRPr lang="en-CA" smtClean="0"/>
          </a:p>
          <a:p>
            <a:pPr marL="136525" indent="0">
              <a:buFont typeface="Wingdings 2" pitchFamily="18" charset="2"/>
              <a:buNone/>
            </a:pPr>
            <a:r>
              <a:rPr lang="en-US" i="1" smtClean="0"/>
              <a:t>invaded by a pathogen</a:t>
            </a:r>
            <a:endParaRPr lang="en-CA" smtClean="0"/>
          </a:p>
          <a:p>
            <a:pPr marL="136525" indent="0">
              <a:buFont typeface="Wingdings 2" pitchFamily="18" charset="2"/>
              <a:buNone/>
            </a:pPr>
            <a:r>
              <a:rPr lang="en-US" smtClean="0"/>
              <a:t>1.  The numbers of micro-organisms </a:t>
            </a:r>
            <a:endParaRPr lang="en-CA" smtClean="0"/>
          </a:p>
          <a:p>
            <a:pPr marL="136525" indent="0">
              <a:buFont typeface="Wingdings 2" pitchFamily="18" charset="2"/>
              <a:buNone/>
            </a:pPr>
            <a:r>
              <a:rPr lang="en-US" smtClean="0"/>
              <a:t>around us is so </a:t>
            </a:r>
            <a:r>
              <a:rPr lang="en-US" b="1" i="1" u="sng" smtClean="0"/>
              <a:t>large</a:t>
            </a:r>
            <a:r>
              <a:rPr lang="en-US" smtClean="0"/>
              <a:t> that infection is a </a:t>
            </a:r>
            <a:r>
              <a:rPr lang="en-US" b="1" i="1" u="sng" smtClean="0"/>
              <a:t>daily</a:t>
            </a:r>
            <a:r>
              <a:rPr lang="en-US" b="1" smtClean="0"/>
              <a:t> </a:t>
            </a:r>
            <a:r>
              <a:rPr lang="en-US" b="1" i="1" u="sng" smtClean="0"/>
              <a:t>event</a:t>
            </a:r>
            <a:endParaRPr lang="en-CA" b="1" smtClean="0"/>
          </a:p>
          <a:p>
            <a:pPr marL="136525" indent="0">
              <a:buFont typeface="Wingdings 2" pitchFamily="18" charset="2"/>
              <a:buNone/>
            </a:pPr>
            <a:r>
              <a:rPr lang="en-US" smtClean="0"/>
              <a:t>2. </a:t>
            </a:r>
            <a:r>
              <a:rPr lang="en-US" b="1" smtClean="0"/>
              <a:t> Sickness </a:t>
            </a:r>
            <a:r>
              <a:rPr lang="en-US" smtClean="0"/>
              <a:t>is not a daily event because </a:t>
            </a:r>
            <a:endParaRPr lang="en-CA" smtClean="0"/>
          </a:p>
          <a:p>
            <a:pPr marL="136525" indent="0">
              <a:buFont typeface="Wingdings 2" pitchFamily="18" charset="2"/>
              <a:buNone/>
            </a:pPr>
            <a:r>
              <a:rPr lang="en-US" i="1" smtClean="0"/>
              <a:t>not all infections produce disease</a:t>
            </a:r>
            <a:endParaRPr lang="en-CA" smtClean="0"/>
          </a:p>
          <a:p>
            <a:pPr marL="136525" indent="0">
              <a:buFont typeface="Wingdings 2" pitchFamily="18" charset="2"/>
              <a:buNone/>
            </a:pPr>
            <a:r>
              <a:rPr lang="en-US" smtClean="0"/>
              <a:t>3.  </a:t>
            </a:r>
            <a:r>
              <a:rPr lang="en-US" b="1" smtClean="0"/>
              <a:t>Infectious disease results only when </a:t>
            </a:r>
            <a:r>
              <a:rPr lang="en-US" smtClean="0"/>
              <a:t>t</a:t>
            </a:r>
            <a:r>
              <a:rPr lang="en-US" i="1" smtClean="0"/>
              <a:t>he growth of a pathogen begins to </a:t>
            </a:r>
            <a:r>
              <a:rPr lang="en-CA" smtClean="0"/>
              <a:t> </a:t>
            </a:r>
            <a:r>
              <a:rPr lang="en-US" i="1" smtClean="0"/>
              <a:t>injure the cells and tissues of an infected person</a:t>
            </a:r>
            <a:endParaRPr lang="en-CA" smtClean="0"/>
          </a:p>
          <a:p>
            <a:pPr marL="136525" indent="0">
              <a:buFont typeface="Wingdings 2" pitchFamily="18" charset="2"/>
              <a:buNone/>
            </a:pPr>
            <a:endParaRPr lang="en-CA" smtClean="0"/>
          </a:p>
        </p:txBody>
      </p:sp>
    </p:spTree>
    <p:extLst>
      <p:ext uri="{BB962C8B-B14F-4D97-AF65-F5344CB8AC3E}">
        <p14:creationId xmlns:p14="http://schemas.microsoft.com/office/powerpoint/2010/main" val="2204355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1012974"/>
          </a:xfrm>
        </p:spPr>
        <p:txBody>
          <a:bodyPr>
            <a:normAutofit fontScale="90000"/>
          </a:bodyPr>
          <a:lstStyle/>
          <a:p>
            <a:pPr algn="l" fontAlgn="auto">
              <a:spcAft>
                <a:spcPts val="0"/>
              </a:spcAft>
              <a:defRPr/>
            </a:pPr>
            <a:r>
              <a:rPr lang="en-US" sz="4000" dirty="0">
                <a:effectLst/>
              </a:rPr>
              <a:t>II.  </a:t>
            </a:r>
            <a:r>
              <a:rPr lang="en-US" sz="4000" u="sng" dirty="0">
                <a:effectLst/>
              </a:rPr>
              <a:t>How is Infectious Disease Spread?</a:t>
            </a:r>
            <a:r>
              <a:rPr lang="en-CA" dirty="0">
                <a:effectLst/>
              </a:rPr>
              <a:t/>
            </a:r>
            <a:br>
              <a:rPr lang="en-CA" dirty="0">
                <a:effectLst/>
              </a:rPr>
            </a:br>
            <a:endParaRPr lang="en-CA" dirty="0"/>
          </a:p>
        </p:txBody>
      </p:sp>
      <p:sp>
        <p:nvSpPr>
          <p:cNvPr id="3" name="Content Placeholder 2"/>
          <p:cNvSpPr>
            <a:spLocks noGrp="1"/>
          </p:cNvSpPr>
          <p:nvPr>
            <p:ph idx="1"/>
          </p:nvPr>
        </p:nvSpPr>
        <p:spPr>
          <a:xfrm>
            <a:off x="0" y="1052513"/>
            <a:ext cx="9144000" cy="5805487"/>
          </a:xfrm>
        </p:spPr>
        <p:txBody>
          <a:bodyPr>
            <a:normAutofit fontScale="62500" lnSpcReduction="20000"/>
          </a:bodyPr>
          <a:lstStyle/>
          <a:p>
            <a:pPr marL="137160" indent="0" fontAlgn="auto">
              <a:spcAft>
                <a:spcPts val="0"/>
              </a:spcAft>
              <a:buClr>
                <a:schemeClr val="tx1">
                  <a:shade val="95000"/>
                </a:schemeClr>
              </a:buClr>
              <a:buFont typeface="Wingdings 2"/>
              <a:buNone/>
              <a:defRPr/>
            </a:pPr>
            <a:r>
              <a:rPr lang="en-US" sz="5100" b="1" dirty="0" smtClean="0"/>
              <a:t>Pathogens </a:t>
            </a:r>
            <a:r>
              <a:rPr lang="en-US" sz="5100" b="1" dirty="0"/>
              <a:t>require only </a:t>
            </a:r>
            <a:r>
              <a:rPr lang="en-US" sz="5100" b="1" i="1" u="sng" dirty="0"/>
              <a:t>opportunity</a:t>
            </a:r>
            <a:r>
              <a:rPr lang="en-US" sz="5100" b="1" dirty="0"/>
              <a:t> to </a:t>
            </a:r>
            <a:r>
              <a:rPr lang="en-US" sz="5100" b="1" dirty="0" smtClean="0"/>
              <a:t>enter </a:t>
            </a:r>
            <a:r>
              <a:rPr lang="en-US" sz="5100" b="1" dirty="0"/>
              <a:t>the body.  </a:t>
            </a:r>
            <a:endParaRPr lang="en-US" sz="5100" b="1" dirty="0" smtClean="0"/>
          </a:p>
          <a:p>
            <a:pPr marL="137160" indent="0" fontAlgn="auto">
              <a:spcAft>
                <a:spcPts val="0"/>
              </a:spcAft>
              <a:buClr>
                <a:schemeClr val="tx1">
                  <a:shade val="95000"/>
                </a:schemeClr>
              </a:buClr>
              <a:buFont typeface="Wingdings 2"/>
              <a:buNone/>
              <a:defRPr/>
            </a:pPr>
            <a:endParaRPr lang="en-US" b="1" dirty="0" smtClean="0"/>
          </a:p>
          <a:p>
            <a:pPr marL="137160" indent="0" fontAlgn="auto">
              <a:spcAft>
                <a:spcPts val="0"/>
              </a:spcAft>
              <a:buClr>
                <a:schemeClr val="tx1">
                  <a:shade val="95000"/>
                </a:schemeClr>
              </a:buClr>
              <a:buFont typeface="Wingdings 2"/>
              <a:buNone/>
              <a:defRPr/>
            </a:pPr>
            <a:r>
              <a:rPr lang="en-US" sz="3800" b="1" dirty="0" smtClean="0"/>
              <a:t>Examples</a:t>
            </a:r>
            <a:r>
              <a:rPr lang="en-US" sz="3800" b="1" dirty="0"/>
              <a:t>:</a:t>
            </a:r>
            <a:endParaRPr lang="en-CA" sz="3800" dirty="0"/>
          </a:p>
          <a:p>
            <a:pPr marL="548640" indent="-411480" fontAlgn="auto">
              <a:spcAft>
                <a:spcPts val="0"/>
              </a:spcAft>
              <a:buClr>
                <a:schemeClr val="tx1">
                  <a:shade val="95000"/>
                </a:schemeClr>
              </a:buClr>
              <a:buFontTx/>
              <a:buChar char="-"/>
              <a:defRPr/>
            </a:pPr>
            <a:r>
              <a:rPr lang="en-US" sz="3400" b="1" dirty="0" smtClean="0"/>
              <a:t>Bacterium </a:t>
            </a:r>
            <a:r>
              <a:rPr lang="en-US" sz="3400" b="1" i="1" dirty="0" smtClean="0"/>
              <a:t>Clostridium </a:t>
            </a:r>
            <a:r>
              <a:rPr lang="en-US" sz="3400" b="1" i="1" dirty="0" err="1"/>
              <a:t>tetani</a:t>
            </a:r>
            <a:r>
              <a:rPr lang="en-US" sz="3400" b="1" dirty="0"/>
              <a:t> lives in </a:t>
            </a:r>
            <a:r>
              <a:rPr lang="en-US" sz="3400" b="1" i="1" u="sng" dirty="0" smtClean="0"/>
              <a:t>soil</a:t>
            </a:r>
            <a:r>
              <a:rPr lang="en-US" sz="3400" b="1" dirty="0" smtClean="0"/>
              <a:t> </a:t>
            </a:r>
            <a:r>
              <a:rPr lang="en-US" sz="3400" b="1" dirty="0"/>
              <a:t>and enters thru </a:t>
            </a:r>
            <a:r>
              <a:rPr lang="en-US" sz="3400" b="1" i="1" u="sng" dirty="0"/>
              <a:t>a cut</a:t>
            </a:r>
            <a:r>
              <a:rPr lang="en-US" sz="3400" b="1" dirty="0"/>
              <a:t> or </a:t>
            </a:r>
            <a:r>
              <a:rPr lang="en-US" sz="3400" b="1" i="1" u="sng" dirty="0"/>
              <a:t>puncture </a:t>
            </a:r>
            <a:r>
              <a:rPr lang="en-US" sz="3400" b="1" dirty="0"/>
              <a:t>in the </a:t>
            </a:r>
            <a:r>
              <a:rPr lang="en-US" sz="3400" b="1" dirty="0" smtClean="0"/>
              <a:t>skin</a:t>
            </a:r>
          </a:p>
          <a:p>
            <a:pPr marL="548640" indent="-411480" fontAlgn="auto">
              <a:spcAft>
                <a:spcPts val="0"/>
              </a:spcAft>
              <a:buClr>
                <a:schemeClr val="tx1">
                  <a:shade val="95000"/>
                </a:schemeClr>
              </a:buClr>
              <a:buFontTx/>
              <a:buChar char="-"/>
              <a:defRPr/>
            </a:pPr>
            <a:endParaRPr lang="en-CA" sz="3400" dirty="0"/>
          </a:p>
          <a:p>
            <a:pPr marL="548640" indent="-411480" fontAlgn="auto">
              <a:spcAft>
                <a:spcPts val="0"/>
              </a:spcAft>
              <a:buClr>
                <a:schemeClr val="tx1">
                  <a:shade val="95000"/>
                </a:schemeClr>
              </a:buClr>
              <a:buFontTx/>
              <a:buChar char="-"/>
              <a:defRPr/>
            </a:pPr>
            <a:r>
              <a:rPr lang="en-US" sz="3400" b="1" dirty="0" smtClean="0"/>
              <a:t>Common </a:t>
            </a:r>
            <a:r>
              <a:rPr lang="en-US" sz="3400" b="1" dirty="0"/>
              <a:t>cold, </a:t>
            </a:r>
            <a:r>
              <a:rPr lang="en-US" sz="3400" b="1" i="1" u="sng" dirty="0"/>
              <a:t>measles</a:t>
            </a:r>
            <a:r>
              <a:rPr lang="en-US" sz="3400" b="1" dirty="0"/>
              <a:t>, </a:t>
            </a:r>
            <a:r>
              <a:rPr lang="en-US" sz="3400" b="1" i="1" u="sng" dirty="0"/>
              <a:t>mumps</a:t>
            </a:r>
            <a:r>
              <a:rPr lang="en-US" sz="3400" b="1" dirty="0"/>
              <a:t>, </a:t>
            </a:r>
            <a:r>
              <a:rPr lang="en-US" sz="3400" b="1" i="1" u="sng" dirty="0"/>
              <a:t>influenza</a:t>
            </a:r>
            <a:r>
              <a:rPr lang="en-US" sz="3400" b="1" dirty="0"/>
              <a:t> spread thru </a:t>
            </a:r>
            <a:r>
              <a:rPr lang="en-US" sz="3400" b="1" i="1" u="sng" dirty="0"/>
              <a:t>coughing</a:t>
            </a:r>
            <a:r>
              <a:rPr lang="en-US" sz="3400" b="1" dirty="0"/>
              <a:t> or </a:t>
            </a:r>
            <a:r>
              <a:rPr lang="en-US" sz="3400" b="1" i="1" u="sng" dirty="0" smtClean="0"/>
              <a:t>sneezing</a:t>
            </a:r>
          </a:p>
          <a:p>
            <a:pPr marL="548640" indent="-411480" fontAlgn="auto">
              <a:spcAft>
                <a:spcPts val="0"/>
              </a:spcAft>
              <a:buClr>
                <a:schemeClr val="tx1">
                  <a:shade val="95000"/>
                </a:schemeClr>
              </a:buClr>
              <a:buFontTx/>
              <a:buChar char="-"/>
              <a:defRPr/>
            </a:pPr>
            <a:endParaRPr lang="en-CA" sz="3400" dirty="0"/>
          </a:p>
          <a:p>
            <a:pPr marL="548640" indent="-411480" fontAlgn="auto">
              <a:spcAft>
                <a:spcPts val="0"/>
              </a:spcAft>
              <a:buClr>
                <a:schemeClr val="tx1">
                  <a:shade val="95000"/>
                </a:schemeClr>
              </a:buClr>
              <a:buFontTx/>
              <a:buChar char="-"/>
              <a:defRPr/>
            </a:pPr>
            <a:r>
              <a:rPr lang="en-US" sz="3400" b="1" dirty="0" smtClean="0"/>
              <a:t>Others </a:t>
            </a:r>
            <a:r>
              <a:rPr lang="en-US" sz="3400" b="1" dirty="0"/>
              <a:t>spread thru </a:t>
            </a:r>
            <a:r>
              <a:rPr lang="en-US" sz="3400" b="1" i="1" u="sng" dirty="0"/>
              <a:t>contaminated</a:t>
            </a:r>
            <a:r>
              <a:rPr lang="en-US" sz="3400" b="1" dirty="0"/>
              <a:t> water </a:t>
            </a:r>
            <a:r>
              <a:rPr lang="en-US" sz="3400" b="1" dirty="0" smtClean="0"/>
              <a:t>supplies</a:t>
            </a:r>
          </a:p>
          <a:p>
            <a:pPr marL="548640" indent="-411480" fontAlgn="auto">
              <a:spcAft>
                <a:spcPts val="0"/>
              </a:spcAft>
              <a:buClr>
                <a:schemeClr val="tx1">
                  <a:shade val="95000"/>
                </a:schemeClr>
              </a:buClr>
              <a:buFontTx/>
              <a:buChar char="-"/>
              <a:defRPr/>
            </a:pPr>
            <a:endParaRPr lang="en-CA" sz="3400" dirty="0"/>
          </a:p>
          <a:p>
            <a:pPr marL="548640" indent="-411480" fontAlgn="auto">
              <a:spcAft>
                <a:spcPts val="0"/>
              </a:spcAft>
              <a:buClr>
                <a:schemeClr val="tx1">
                  <a:shade val="95000"/>
                </a:schemeClr>
              </a:buClr>
              <a:buFontTx/>
              <a:buChar char="-"/>
              <a:defRPr/>
            </a:pPr>
            <a:r>
              <a:rPr lang="en-US" sz="3400" b="1" dirty="0" smtClean="0"/>
              <a:t>Through </a:t>
            </a:r>
            <a:r>
              <a:rPr lang="en-US" sz="3400" b="1" i="1" u="sng" dirty="0"/>
              <a:t>food</a:t>
            </a:r>
            <a:r>
              <a:rPr lang="en-US" sz="3400" b="1" dirty="0"/>
              <a:t> handled by an </a:t>
            </a:r>
            <a:r>
              <a:rPr lang="en-US" sz="3400" b="1" i="1" u="sng" dirty="0"/>
              <a:t>infected</a:t>
            </a:r>
            <a:r>
              <a:rPr lang="en-US" sz="3400" b="1" dirty="0"/>
              <a:t> </a:t>
            </a:r>
            <a:r>
              <a:rPr lang="en-US" sz="3400" b="1" dirty="0" smtClean="0"/>
              <a:t>person</a:t>
            </a:r>
          </a:p>
          <a:p>
            <a:pPr marL="548640" indent="-411480" fontAlgn="auto">
              <a:spcAft>
                <a:spcPts val="0"/>
              </a:spcAft>
              <a:buClr>
                <a:schemeClr val="tx1">
                  <a:shade val="95000"/>
                </a:schemeClr>
              </a:buClr>
              <a:buFontTx/>
              <a:buChar char="-"/>
              <a:defRPr/>
            </a:pPr>
            <a:endParaRPr lang="en-CA" sz="3400" dirty="0"/>
          </a:p>
          <a:p>
            <a:pPr marL="548640" indent="-411480" fontAlgn="auto">
              <a:spcAft>
                <a:spcPts val="0"/>
              </a:spcAft>
              <a:buClr>
                <a:schemeClr val="tx1">
                  <a:shade val="95000"/>
                </a:schemeClr>
              </a:buClr>
              <a:buFontTx/>
              <a:buChar char="-"/>
              <a:defRPr/>
            </a:pPr>
            <a:r>
              <a:rPr lang="en-US" sz="3400" b="1" dirty="0" smtClean="0"/>
              <a:t>Spread </a:t>
            </a:r>
            <a:r>
              <a:rPr lang="en-US" sz="3400" b="1" dirty="0"/>
              <a:t>by infected </a:t>
            </a:r>
            <a:r>
              <a:rPr lang="en-US" sz="3400" b="1" dirty="0" smtClean="0"/>
              <a:t>animals</a:t>
            </a:r>
            <a:r>
              <a:rPr lang="en-CA" sz="3400" dirty="0"/>
              <a:t> </a:t>
            </a:r>
            <a:r>
              <a:rPr lang="en-CA" sz="3400" dirty="0" smtClean="0"/>
              <a:t>       (</a:t>
            </a:r>
            <a:r>
              <a:rPr lang="en-US" sz="3400" b="1" dirty="0" smtClean="0"/>
              <a:t>e.g</a:t>
            </a:r>
            <a:r>
              <a:rPr lang="en-US" sz="3400" b="1" dirty="0"/>
              <a:t>. </a:t>
            </a:r>
            <a:r>
              <a:rPr lang="en-US" sz="3400" b="1" i="1" u="sng" dirty="0"/>
              <a:t>ticks</a:t>
            </a:r>
            <a:r>
              <a:rPr lang="en-US" sz="3400" b="1" dirty="0"/>
              <a:t> and </a:t>
            </a:r>
            <a:r>
              <a:rPr lang="en-US" sz="3400" b="1" i="1" u="sng" dirty="0" smtClean="0"/>
              <a:t>mosquitoes)</a:t>
            </a:r>
          </a:p>
          <a:p>
            <a:pPr marL="137160" indent="0" fontAlgn="auto">
              <a:spcAft>
                <a:spcPts val="0"/>
              </a:spcAft>
              <a:buClr>
                <a:schemeClr val="tx1">
                  <a:shade val="95000"/>
                </a:schemeClr>
              </a:buClr>
              <a:buFont typeface="Wingdings 2"/>
              <a:buNone/>
              <a:defRPr/>
            </a:pPr>
            <a:endParaRPr lang="en-CA" sz="3400" dirty="0"/>
          </a:p>
          <a:p>
            <a:pPr marL="137160" indent="0" fontAlgn="auto">
              <a:spcAft>
                <a:spcPts val="0"/>
              </a:spcAft>
              <a:buClr>
                <a:schemeClr val="tx1">
                  <a:shade val="95000"/>
                </a:schemeClr>
              </a:buClr>
              <a:buFont typeface="Wingdings 2"/>
              <a:buNone/>
              <a:defRPr/>
            </a:pPr>
            <a:r>
              <a:rPr lang="en-CA" sz="3400" b="1" i="1" dirty="0" smtClean="0"/>
              <a:t>-   </a:t>
            </a:r>
            <a:r>
              <a:rPr lang="en-US" sz="3400" b="1" i="1" u="sng" dirty="0" smtClean="0"/>
              <a:t>sexual</a:t>
            </a:r>
            <a:r>
              <a:rPr lang="en-US" sz="3400" b="1" dirty="0" smtClean="0"/>
              <a:t> </a:t>
            </a:r>
            <a:r>
              <a:rPr lang="en-US" sz="3400" b="1" dirty="0"/>
              <a:t>contact</a:t>
            </a:r>
            <a:endParaRPr lang="en-CA" sz="3400" dirty="0"/>
          </a:p>
          <a:p>
            <a:pPr marL="137160" indent="0" fontAlgn="auto">
              <a:spcAft>
                <a:spcPts val="0"/>
              </a:spcAft>
              <a:buClr>
                <a:schemeClr val="tx1">
                  <a:shade val="95000"/>
                </a:schemeClr>
              </a:buClr>
              <a:buFont typeface="Wingdings 2"/>
              <a:buNone/>
              <a:defRPr/>
            </a:pPr>
            <a:endParaRPr lang="en-CA" dirty="0"/>
          </a:p>
        </p:txBody>
      </p:sp>
    </p:spTree>
    <p:extLst>
      <p:ext uri="{BB962C8B-B14F-4D97-AF65-F5344CB8AC3E}">
        <p14:creationId xmlns:p14="http://schemas.microsoft.com/office/powerpoint/2010/main" val="2267447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 calcmode="lin" valueType="num">
                                      <p:cBhvr additive="base">
                                        <p:cTn id="4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fontAlgn="auto">
              <a:spcAft>
                <a:spcPts val="0"/>
              </a:spcAft>
              <a:defRPr/>
            </a:pPr>
            <a:r>
              <a:rPr lang="en-US" dirty="0">
                <a:effectLst/>
              </a:rPr>
              <a:t>III.  </a:t>
            </a:r>
            <a:r>
              <a:rPr lang="en-US" u="sng" dirty="0">
                <a:effectLst/>
              </a:rPr>
              <a:t>The Germ Theory of Infectious Disease</a:t>
            </a:r>
            <a:r>
              <a:rPr lang="en-CA" dirty="0">
                <a:effectLst/>
              </a:rPr>
              <a:t/>
            </a:r>
            <a:br>
              <a:rPr lang="en-CA" dirty="0">
                <a:effectLst/>
              </a:rPr>
            </a:br>
            <a:endParaRPr lang="en-CA" dirty="0"/>
          </a:p>
        </p:txBody>
      </p:sp>
      <p:sp>
        <p:nvSpPr>
          <p:cNvPr id="3" name="Content Placeholder 2"/>
          <p:cNvSpPr>
            <a:spLocks noGrp="1"/>
          </p:cNvSpPr>
          <p:nvPr>
            <p:ph idx="1"/>
          </p:nvPr>
        </p:nvSpPr>
        <p:spPr>
          <a:xfrm>
            <a:off x="457200" y="1600200"/>
            <a:ext cx="8229600" cy="5068888"/>
          </a:xfrm>
        </p:spPr>
        <p:txBody>
          <a:bodyPr>
            <a:normAutofit fontScale="92500" lnSpcReduction="20000"/>
          </a:bodyPr>
          <a:lstStyle/>
          <a:p>
            <a:pPr marL="137160" indent="0" fontAlgn="auto">
              <a:spcAft>
                <a:spcPts val="0"/>
              </a:spcAft>
              <a:buClr>
                <a:schemeClr val="tx1">
                  <a:shade val="95000"/>
                </a:schemeClr>
              </a:buClr>
              <a:buFont typeface="Wingdings 2"/>
              <a:buNone/>
              <a:defRPr/>
            </a:pPr>
            <a:r>
              <a:rPr lang="en-US" b="1" dirty="0" smtClean="0"/>
              <a:t>A.  In the past is was believed disease was </a:t>
            </a:r>
            <a:endParaRPr lang="en-CA" dirty="0" smtClean="0"/>
          </a:p>
          <a:p>
            <a:pPr marL="137160" indent="0" fontAlgn="auto">
              <a:spcAft>
                <a:spcPts val="0"/>
              </a:spcAft>
              <a:buClr>
                <a:schemeClr val="tx1">
                  <a:shade val="95000"/>
                </a:schemeClr>
              </a:buClr>
              <a:buFont typeface="Wingdings 2"/>
              <a:buNone/>
              <a:defRPr/>
            </a:pPr>
            <a:r>
              <a:rPr lang="en-US" b="1" dirty="0" smtClean="0"/>
              <a:t>caused by:  </a:t>
            </a:r>
            <a:r>
              <a:rPr lang="en-US" b="1" i="1" dirty="0" smtClean="0"/>
              <a:t>evil spirits, magic or miasmas (vapors rising from marshes or decaying plant or animal matter)</a:t>
            </a:r>
          </a:p>
          <a:p>
            <a:pPr marL="137160" indent="0" fontAlgn="auto">
              <a:spcAft>
                <a:spcPts val="0"/>
              </a:spcAft>
              <a:buClr>
                <a:schemeClr val="tx1">
                  <a:shade val="95000"/>
                </a:schemeClr>
              </a:buClr>
              <a:buFont typeface="Wingdings 2"/>
              <a:buNone/>
              <a:defRPr/>
            </a:pPr>
            <a:endParaRPr lang="en-US" b="1" i="1" dirty="0"/>
          </a:p>
          <a:p>
            <a:pPr marL="137160" indent="0" fontAlgn="auto">
              <a:spcAft>
                <a:spcPts val="0"/>
              </a:spcAft>
              <a:buClr>
                <a:schemeClr val="tx1">
                  <a:shade val="95000"/>
                </a:schemeClr>
              </a:buClr>
              <a:buFont typeface="Wingdings 2"/>
              <a:buNone/>
              <a:defRPr/>
            </a:pPr>
            <a:endParaRPr lang="en-US" b="1" i="1" dirty="0" smtClean="0"/>
          </a:p>
          <a:p>
            <a:pPr marL="137160" indent="0" fontAlgn="auto">
              <a:spcAft>
                <a:spcPts val="0"/>
              </a:spcAft>
              <a:buClr>
                <a:schemeClr val="tx1">
                  <a:shade val="95000"/>
                </a:schemeClr>
              </a:buClr>
              <a:buFont typeface="Wingdings 2"/>
              <a:buNone/>
              <a:defRPr/>
            </a:pPr>
            <a:endParaRPr lang="en-US" b="1" i="1" dirty="0" smtClean="0"/>
          </a:p>
          <a:p>
            <a:pPr marL="137160" indent="0" fontAlgn="auto">
              <a:spcAft>
                <a:spcPts val="0"/>
              </a:spcAft>
              <a:buClr>
                <a:schemeClr val="tx1">
                  <a:shade val="95000"/>
                </a:schemeClr>
              </a:buClr>
              <a:buFont typeface="Wingdings 2"/>
              <a:buNone/>
              <a:defRPr/>
            </a:pPr>
            <a:endParaRPr lang="en-US" b="1" i="1" dirty="0"/>
          </a:p>
          <a:p>
            <a:pPr marL="137160" indent="0" fontAlgn="auto">
              <a:spcAft>
                <a:spcPts val="0"/>
              </a:spcAft>
              <a:buClr>
                <a:schemeClr val="tx1">
                  <a:shade val="95000"/>
                </a:schemeClr>
              </a:buClr>
              <a:buFont typeface="Wingdings 2"/>
              <a:buNone/>
              <a:defRPr/>
            </a:pPr>
            <a:endParaRPr lang="en-US" b="1" i="1" dirty="0" smtClean="0"/>
          </a:p>
          <a:p>
            <a:pPr marL="137160" indent="0" fontAlgn="auto">
              <a:spcAft>
                <a:spcPts val="0"/>
              </a:spcAft>
              <a:buClr>
                <a:schemeClr val="tx1">
                  <a:shade val="95000"/>
                </a:schemeClr>
              </a:buClr>
              <a:buFont typeface="Wingdings 2"/>
              <a:buNone/>
              <a:defRPr/>
            </a:pPr>
            <a:r>
              <a:rPr lang="en-US" b="1" dirty="0"/>
              <a:t>B.  </a:t>
            </a:r>
            <a:r>
              <a:rPr lang="en-US" b="1" dirty="0" smtClean="0"/>
              <a:t>People </a:t>
            </a:r>
            <a:r>
              <a:rPr lang="en-US" b="1" dirty="0"/>
              <a:t>who became ill were thought to be </a:t>
            </a:r>
            <a:endParaRPr lang="en-CA" dirty="0"/>
          </a:p>
          <a:p>
            <a:pPr marL="137160" indent="0" fontAlgn="auto">
              <a:spcAft>
                <a:spcPts val="0"/>
              </a:spcAft>
              <a:buClr>
                <a:schemeClr val="tx1">
                  <a:shade val="95000"/>
                </a:schemeClr>
              </a:buClr>
              <a:buFont typeface="Wingdings 2"/>
              <a:buNone/>
              <a:defRPr/>
            </a:pPr>
            <a:r>
              <a:rPr lang="en-US" b="1" i="1" u="sng" dirty="0"/>
              <a:t>cursed</a:t>
            </a:r>
            <a:r>
              <a:rPr lang="en-US" b="1" dirty="0"/>
              <a:t> or had </a:t>
            </a:r>
            <a:r>
              <a:rPr lang="en-US" b="1" i="1" u="sng" dirty="0"/>
              <a:t>bad</a:t>
            </a:r>
            <a:r>
              <a:rPr lang="en-US" b="1" dirty="0"/>
              <a:t> </a:t>
            </a:r>
            <a:r>
              <a:rPr lang="en-US" b="1" i="1" u="sng" dirty="0"/>
              <a:t>luck</a:t>
            </a:r>
            <a:endParaRPr lang="en-CA" dirty="0"/>
          </a:p>
          <a:p>
            <a:pPr marL="137160" indent="0" fontAlgn="auto">
              <a:spcAft>
                <a:spcPts val="0"/>
              </a:spcAft>
              <a:buClr>
                <a:schemeClr val="tx1">
                  <a:shade val="95000"/>
                </a:schemeClr>
              </a:buClr>
              <a:buFont typeface="Wingdings 2"/>
              <a:buNone/>
              <a:defRPr/>
            </a:pPr>
            <a:endParaRPr lang="en-CA" dirty="0"/>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2997200"/>
            <a:ext cx="2493962"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04249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CA"/>
          </a:p>
        </p:txBody>
      </p:sp>
      <p:sp>
        <p:nvSpPr>
          <p:cNvPr id="26627" name="Content Placeholder 2"/>
          <p:cNvSpPr>
            <a:spLocks noGrp="1"/>
          </p:cNvSpPr>
          <p:nvPr>
            <p:ph idx="1"/>
          </p:nvPr>
        </p:nvSpPr>
        <p:spPr/>
        <p:txBody>
          <a:bodyPr/>
          <a:lstStyle/>
          <a:p>
            <a:pPr marL="136525" indent="0">
              <a:buFont typeface="Wingdings 2" pitchFamily="18" charset="2"/>
              <a:buNone/>
            </a:pPr>
            <a:r>
              <a:rPr lang="en-US" b="1" smtClean="0"/>
              <a:t>C.  Germ Theory of Infectious Disease:  </a:t>
            </a:r>
            <a:r>
              <a:rPr lang="en-US" b="1" i="1" smtClean="0"/>
              <a:t>idea </a:t>
            </a:r>
            <a:endParaRPr lang="en-CA" smtClean="0"/>
          </a:p>
          <a:p>
            <a:pPr marL="136525" indent="0">
              <a:buFont typeface="Wingdings 2" pitchFamily="18" charset="2"/>
              <a:buNone/>
            </a:pPr>
            <a:r>
              <a:rPr lang="en-US" b="1" i="1" smtClean="0"/>
              <a:t>that infectious diseases are caused by </a:t>
            </a:r>
            <a:endParaRPr lang="en-CA" smtClean="0"/>
          </a:p>
          <a:p>
            <a:pPr marL="136525" indent="0">
              <a:buFont typeface="Wingdings 2" pitchFamily="18" charset="2"/>
              <a:buNone/>
            </a:pPr>
            <a:r>
              <a:rPr lang="en-US" b="1" i="1" smtClean="0"/>
              <a:t>microorganisms</a:t>
            </a:r>
            <a:endParaRPr lang="en-CA" smtClean="0"/>
          </a:p>
          <a:p>
            <a:pPr marL="136525" indent="0">
              <a:buFont typeface="Wingdings 2" pitchFamily="18" charset="2"/>
              <a:buNone/>
            </a:pPr>
            <a:endParaRPr lang="en-CA" smtClean="0"/>
          </a:p>
          <a:p>
            <a:pPr marL="136525" indent="0">
              <a:buFont typeface="Wingdings 2" pitchFamily="18" charset="2"/>
              <a:buNone/>
            </a:pPr>
            <a:endParaRPr lang="en-CA" smtClean="0"/>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924175"/>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6969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fontAlgn="auto">
              <a:spcAft>
                <a:spcPts val="0"/>
              </a:spcAft>
              <a:defRPr/>
            </a:pPr>
            <a:r>
              <a:rPr lang="en-US" dirty="0"/>
              <a:t>Koch's postulates:</a:t>
            </a:r>
            <a:br>
              <a:rPr lang="en-US" dirty="0"/>
            </a:br>
            <a:endParaRPr lang="en-CA" dirty="0"/>
          </a:p>
        </p:txBody>
      </p:sp>
      <p:sp>
        <p:nvSpPr>
          <p:cNvPr id="27651" name="Content Placeholder 2"/>
          <p:cNvSpPr>
            <a:spLocks noGrp="1"/>
          </p:cNvSpPr>
          <p:nvPr>
            <p:ph idx="1"/>
          </p:nvPr>
        </p:nvSpPr>
        <p:spPr>
          <a:xfrm>
            <a:off x="457200" y="908050"/>
            <a:ext cx="8229600" cy="5400675"/>
          </a:xfrm>
        </p:spPr>
        <p:txBody>
          <a:bodyPr>
            <a:normAutofit lnSpcReduction="10000"/>
          </a:bodyPr>
          <a:lstStyle/>
          <a:p>
            <a:pPr marL="136525" indent="0">
              <a:buFont typeface="Wingdings 2" pitchFamily="18" charset="2"/>
              <a:buNone/>
            </a:pPr>
            <a:r>
              <a:rPr lang="en-CA" b="1" smtClean="0"/>
              <a:t>Microbiologist Robert Koch was born in 1843. Koch's postulates are a series of ground rules to determine whether a given organism can cause a given disease. Koch theorized that:</a:t>
            </a:r>
          </a:p>
          <a:p>
            <a:pPr marL="136525" indent="0">
              <a:buFont typeface="Wingdings 2" pitchFamily="18" charset="2"/>
              <a:buNone/>
            </a:pPr>
            <a:endParaRPr lang="en-CA" b="1" smtClean="0"/>
          </a:p>
          <a:p>
            <a:pPr marL="136525" indent="0">
              <a:buFont typeface="Wingdings 2" pitchFamily="18" charset="2"/>
              <a:buNone/>
            </a:pPr>
            <a:r>
              <a:rPr lang="en-US" sz="2400" b="1" smtClean="0"/>
              <a:t>1.  </a:t>
            </a:r>
            <a:r>
              <a:rPr lang="en-US" sz="2400" b="1" i="1" smtClean="0"/>
              <a:t>The microorganism should always be </a:t>
            </a:r>
            <a:endParaRPr lang="en-CA" sz="2400" smtClean="0"/>
          </a:p>
          <a:p>
            <a:pPr marL="136525" indent="0">
              <a:buFont typeface="Wingdings 2" pitchFamily="18" charset="2"/>
              <a:buNone/>
            </a:pPr>
            <a:r>
              <a:rPr lang="en-US" sz="2400" b="1" i="1" smtClean="0"/>
              <a:t>found in the body of the host organisms </a:t>
            </a:r>
          </a:p>
          <a:p>
            <a:pPr marL="136525" indent="0">
              <a:buFont typeface="Wingdings 2" pitchFamily="18" charset="2"/>
              <a:buNone/>
            </a:pPr>
            <a:r>
              <a:rPr lang="en-US" sz="2400" b="1" i="1" smtClean="0"/>
              <a:t>and not in a healthy organism</a:t>
            </a:r>
          </a:p>
          <a:p>
            <a:pPr marL="136525" indent="0">
              <a:buFont typeface="Wingdings 2" pitchFamily="18" charset="2"/>
              <a:buNone/>
            </a:pPr>
            <a:endParaRPr lang="en-CA" sz="2400" smtClean="0"/>
          </a:p>
          <a:p>
            <a:pPr marL="136525" indent="0">
              <a:buFont typeface="Wingdings 2" pitchFamily="18" charset="2"/>
              <a:buNone/>
            </a:pPr>
            <a:r>
              <a:rPr lang="en-US" sz="2400" b="1" smtClean="0"/>
              <a:t>2. </a:t>
            </a:r>
            <a:r>
              <a:rPr lang="en-US" sz="2400" b="1" i="1" smtClean="0"/>
              <a:t>The microorganisms must be isolated </a:t>
            </a:r>
          </a:p>
          <a:p>
            <a:pPr marL="136525" indent="0">
              <a:buFont typeface="Wingdings 2" pitchFamily="18" charset="2"/>
              <a:buNone/>
            </a:pPr>
            <a:r>
              <a:rPr lang="en-US" sz="2400" b="1" i="1" smtClean="0"/>
              <a:t>and grown in a pure culture away from</a:t>
            </a:r>
          </a:p>
          <a:p>
            <a:pPr marL="136525" indent="0">
              <a:buFont typeface="Wingdings 2" pitchFamily="18" charset="2"/>
              <a:buNone/>
            </a:pPr>
            <a:r>
              <a:rPr lang="en-US" sz="2400" b="1" i="1" smtClean="0"/>
              <a:t> the host.</a:t>
            </a:r>
            <a:endParaRPr lang="en-CA" sz="2400" smtClean="0"/>
          </a:p>
          <a:p>
            <a:pPr marL="136525" indent="0">
              <a:buFont typeface="Wingdings 2" pitchFamily="18" charset="2"/>
              <a:buNone/>
            </a:pPr>
            <a:endParaRPr lang="en-US" b="1" smtClean="0"/>
          </a:p>
          <a:p>
            <a:pPr marL="136525" indent="0">
              <a:buFont typeface="Wingdings 2" pitchFamily="18" charset="2"/>
              <a:buNone/>
            </a:pPr>
            <a:endParaRPr lang="en-CA" smtClean="0"/>
          </a:p>
        </p:txBody>
      </p:sp>
      <p:pic>
        <p:nvPicPr>
          <p:cNvPr id="2765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8450" y="5084763"/>
            <a:ext cx="2459038"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2600" y="3019425"/>
            <a:ext cx="209232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5670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CA"/>
          </a:p>
        </p:txBody>
      </p:sp>
      <p:sp>
        <p:nvSpPr>
          <p:cNvPr id="3" name="Content Placeholder 2"/>
          <p:cNvSpPr>
            <a:spLocks noGrp="1"/>
          </p:cNvSpPr>
          <p:nvPr>
            <p:ph idx="1"/>
          </p:nvPr>
        </p:nvSpPr>
        <p:spPr>
          <a:xfrm>
            <a:off x="457200" y="1600200"/>
            <a:ext cx="5627688" cy="4708525"/>
          </a:xfrm>
        </p:spPr>
        <p:txBody>
          <a:bodyPr>
            <a:normAutofit fontScale="85000" lnSpcReduction="20000"/>
          </a:bodyPr>
          <a:lstStyle/>
          <a:p>
            <a:pPr marL="137160" indent="0" fontAlgn="auto">
              <a:spcAft>
                <a:spcPts val="0"/>
              </a:spcAft>
              <a:buClr>
                <a:schemeClr val="tx1">
                  <a:shade val="95000"/>
                </a:schemeClr>
              </a:buClr>
              <a:buFont typeface="Wingdings 2"/>
              <a:buNone/>
              <a:defRPr/>
            </a:pPr>
            <a:r>
              <a:rPr lang="en-US" b="1" dirty="0" smtClean="0"/>
              <a:t>3</a:t>
            </a:r>
            <a:r>
              <a:rPr lang="en-US" b="1" dirty="0"/>
              <a:t>.	</a:t>
            </a:r>
            <a:r>
              <a:rPr lang="en-US" b="1" i="1" dirty="0"/>
              <a:t>When the microorganisms grown in </a:t>
            </a:r>
            <a:r>
              <a:rPr lang="en-US" b="1" i="1" dirty="0" smtClean="0"/>
              <a:t>pure </a:t>
            </a:r>
            <a:r>
              <a:rPr lang="en-US" b="1" i="1" dirty="0"/>
              <a:t>culture are injected into a new </a:t>
            </a:r>
            <a:r>
              <a:rPr lang="en-US" b="1" i="1" dirty="0" smtClean="0"/>
              <a:t>host </a:t>
            </a:r>
            <a:r>
              <a:rPr lang="en-US" b="1" i="1" dirty="0"/>
              <a:t>organism, they produce disease</a:t>
            </a:r>
            <a:r>
              <a:rPr lang="en-US" b="1" i="1" dirty="0" smtClean="0"/>
              <a:t>.</a:t>
            </a:r>
          </a:p>
          <a:p>
            <a:pPr marL="137160" indent="0" fontAlgn="auto">
              <a:spcAft>
                <a:spcPts val="0"/>
              </a:spcAft>
              <a:buClr>
                <a:schemeClr val="tx1">
                  <a:shade val="95000"/>
                </a:schemeClr>
              </a:buClr>
              <a:buFont typeface="Wingdings 2"/>
              <a:buNone/>
              <a:defRPr/>
            </a:pPr>
            <a:endParaRPr lang="en-CA" dirty="0" smtClean="0"/>
          </a:p>
          <a:p>
            <a:pPr marL="137160" indent="0" fontAlgn="auto">
              <a:spcAft>
                <a:spcPts val="0"/>
              </a:spcAft>
              <a:buClr>
                <a:schemeClr val="tx1">
                  <a:shade val="95000"/>
                </a:schemeClr>
              </a:buClr>
              <a:buFont typeface="Wingdings 2"/>
              <a:buNone/>
              <a:defRPr/>
            </a:pPr>
            <a:endParaRPr lang="en-CA" dirty="0"/>
          </a:p>
          <a:p>
            <a:pPr marL="137160" indent="0" fontAlgn="auto">
              <a:spcAft>
                <a:spcPts val="0"/>
              </a:spcAft>
              <a:buClr>
                <a:schemeClr val="tx1">
                  <a:shade val="95000"/>
                </a:schemeClr>
              </a:buClr>
              <a:buFont typeface="Wingdings 2"/>
              <a:buNone/>
              <a:defRPr/>
            </a:pPr>
            <a:r>
              <a:rPr lang="en-US" b="1" dirty="0" smtClean="0"/>
              <a:t>4</a:t>
            </a:r>
            <a:r>
              <a:rPr lang="en-US" b="1" dirty="0"/>
              <a:t>.	</a:t>
            </a:r>
            <a:r>
              <a:rPr lang="en-US" b="1" i="1" dirty="0"/>
              <a:t>The same microorganisms should be </a:t>
            </a:r>
            <a:r>
              <a:rPr lang="en-US" b="1" i="1" dirty="0" err="1" smtClean="0"/>
              <a:t>reisolated</a:t>
            </a:r>
            <a:r>
              <a:rPr lang="en-US" b="1" i="1" dirty="0" smtClean="0"/>
              <a:t> </a:t>
            </a:r>
            <a:r>
              <a:rPr lang="en-US" b="1" i="1" dirty="0"/>
              <a:t>from the second host and </a:t>
            </a:r>
            <a:r>
              <a:rPr lang="en-US" b="1" i="1" dirty="0" smtClean="0"/>
              <a:t>grown </a:t>
            </a:r>
            <a:r>
              <a:rPr lang="en-US" b="1" i="1" dirty="0"/>
              <a:t>in a pure culture, after which </a:t>
            </a:r>
            <a:r>
              <a:rPr lang="en-US" b="1" i="1" dirty="0" smtClean="0"/>
              <a:t>the </a:t>
            </a:r>
            <a:r>
              <a:rPr lang="en-US" b="1" i="1" dirty="0"/>
              <a:t>microorganisms should still be the </a:t>
            </a:r>
            <a:r>
              <a:rPr lang="en-US" b="1" i="1" dirty="0" smtClean="0"/>
              <a:t>same </a:t>
            </a:r>
            <a:r>
              <a:rPr lang="en-US" b="1" i="1" dirty="0"/>
              <a:t>as the original microorganisms.</a:t>
            </a:r>
            <a:endParaRPr lang="en-CA" dirty="0"/>
          </a:p>
          <a:p>
            <a:pPr marL="548640" indent="-411480" fontAlgn="auto">
              <a:spcAft>
                <a:spcPts val="0"/>
              </a:spcAft>
              <a:buClr>
                <a:schemeClr val="tx1">
                  <a:shade val="95000"/>
                </a:schemeClr>
              </a:buClr>
              <a:buFont typeface="Wingdings 2"/>
              <a:buChar char=""/>
              <a:defRPr/>
            </a:pPr>
            <a:endParaRPr lang="en-CA" dirty="0"/>
          </a:p>
        </p:txBody>
      </p:sp>
      <p:pic>
        <p:nvPicPr>
          <p:cNvPr id="286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355600"/>
            <a:ext cx="1755775"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4149725"/>
            <a:ext cx="2459037" cy="163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769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fontAlgn="auto">
              <a:spcAft>
                <a:spcPts val="0"/>
              </a:spcAft>
              <a:defRPr/>
            </a:pPr>
            <a:r>
              <a:rPr lang="en-US" dirty="0">
                <a:effectLst/>
              </a:rPr>
              <a:t>44-2	Agents of Disease</a:t>
            </a:r>
            <a:r>
              <a:rPr lang="en-CA" dirty="0">
                <a:effectLst/>
              </a:rPr>
              <a:t/>
            </a:r>
            <a:br>
              <a:rPr lang="en-CA" dirty="0">
                <a:effectLst/>
              </a:rPr>
            </a:br>
            <a:endParaRPr lang="en-CA" dirty="0"/>
          </a:p>
        </p:txBody>
      </p:sp>
      <p:sp>
        <p:nvSpPr>
          <p:cNvPr id="3" name="Content Placeholder 2"/>
          <p:cNvSpPr>
            <a:spLocks noGrp="1"/>
          </p:cNvSpPr>
          <p:nvPr>
            <p:ph idx="1"/>
          </p:nvPr>
        </p:nvSpPr>
        <p:spPr>
          <a:xfrm>
            <a:off x="250825" y="1052513"/>
            <a:ext cx="5400675" cy="5805487"/>
          </a:xfrm>
        </p:spPr>
        <p:txBody>
          <a:bodyPr>
            <a:normAutofit fontScale="92500" lnSpcReduction="20000"/>
          </a:bodyPr>
          <a:lstStyle/>
          <a:p>
            <a:pPr marL="137160" indent="0" fontAlgn="auto">
              <a:spcAft>
                <a:spcPts val="0"/>
              </a:spcAft>
              <a:buClr>
                <a:schemeClr val="tx1">
                  <a:shade val="95000"/>
                </a:schemeClr>
              </a:buClr>
              <a:buFont typeface="Wingdings 2"/>
              <a:buNone/>
              <a:defRPr/>
            </a:pPr>
            <a:r>
              <a:rPr lang="en-US" b="1" dirty="0"/>
              <a:t>I.  Introduction</a:t>
            </a:r>
            <a:endParaRPr lang="en-CA" b="1" dirty="0"/>
          </a:p>
          <a:p>
            <a:pPr marL="651510" indent="-514350" fontAlgn="auto">
              <a:spcAft>
                <a:spcPts val="0"/>
              </a:spcAft>
              <a:buClr>
                <a:schemeClr val="tx1">
                  <a:shade val="95000"/>
                </a:schemeClr>
              </a:buClr>
              <a:buFont typeface="Wingdings 2"/>
              <a:buAutoNum type="alphaUcPeriod"/>
              <a:defRPr/>
            </a:pPr>
            <a:r>
              <a:rPr lang="en-US" b="1" dirty="0" smtClean="0"/>
              <a:t>A </a:t>
            </a:r>
            <a:r>
              <a:rPr lang="en-US" b="1" dirty="0"/>
              <a:t>few micro-organisms find the human </a:t>
            </a:r>
            <a:r>
              <a:rPr lang="en-US" b="1" dirty="0" smtClean="0"/>
              <a:t>body </a:t>
            </a:r>
            <a:r>
              <a:rPr lang="en-US" b="1" dirty="0"/>
              <a:t>an </a:t>
            </a:r>
            <a:r>
              <a:rPr lang="en-US" b="1" i="1" u="sng" dirty="0"/>
              <a:t>inviting</a:t>
            </a:r>
            <a:r>
              <a:rPr lang="en-US" b="1" dirty="0"/>
              <a:t> </a:t>
            </a:r>
            <a:r>
              <a:rPr lang="en-US" b="1" dirty="0" smtClean="0"/>
              <a:t>home</a:t>
            </a:r>
          </a:p>
          <a:p>
            <a:pPr marL="137160" indent="0" fontAlgn="auto">
              <a:spcAft>
                <a:spcPts val="0"/>
              </a:spcAft>
              <a:buClr>
                <a:schemeClr val="tx1">
                  <a:shade val="95000"/>
                </a:schemeClr>
              </a:buClr>
              <a:buFont typeface="Wingdings 2"/>
              <a:buNone/>
              <a:defRPr/>
            </a:pPr>
            <a:endParaRPr lang="en-CA" dirty="0"/>
          </a:p>
          <a:p>
            <a:pPr marL="971550" lvl="1" indent="-514350" fontAlgn="auto">
              <a:spcAft>
                <a:spcPts val="0"/>
              </a:spcAft>
              <a:buFont typeface="Wingdings 2"/>
              <a:buAutoNum type="arabicPeriod"/>
              <a:defRPr/>
            </a:pPr>
            <a:r>
              <a:rPr lang="en-US" b="1" dirty="0" smtClean="0"/>
              <a:t>It </a:t>
            </a:r>
            <a:r>
              <a:rPr lang="en-US" b="1" dirty="0"/>
              <a:t>is </a:t>
            </a:r>
            <a:r>
              <a:rPr lang="en-US" b="1" i="1" u="sng" dirty="0"/>
              <a:t>warm</a:t>
            </a:r>
            <a:r>
              <a:rPr lang="en-US" b="1" dirty="0"/>
              <a:t>, </a:t>
            </a:r>
            <a:r>
              <a:rPr lang="en-US" b="1" i="1" u="sng" dirty="0"/>
              <a:t>protected</a:t>
            </a:r>
            <a:r>
              <a:rPr lang="en-US" b="1" dirty="0"/>
              <a:t>, and full of </a:t>
            </a:r>
            <a:r>
              <a:rPr lang="en-US" b="1" i="1" u="sng" dirty="0" smtClean="0"/>
              <a:t>nutrients</a:t>
            </a:r>
          </a:p>
          <a:p>
            <a:pPr marL="137160" indent="0" fontAlgn="auto">
              <a:spcAft>
                <a:spcPts val="0"/>
              </a:spcAft>
              <a:buClr>
                <a:schemeClr val="tx1">
                  <a:shade val="95000"/>
                </a:schemeClr>
              </a:buClr>
              <a:buFont typeface="Wingdings 2"/>
              <a:buNone/>
              <a:defRPr/>
            </a:pPr>
            <a:endParaRPr lang="en-CA" dirty="0"/>
          </a:p>
          <a:p>
            <a:pPr marL="971550" lvl="1" indent="-514350" fontAlgn="auto">
              <a:spcAft>
                <a:spcPts val="0"/>
              </a:spcAft>
              <a:buFont typeface="Wingdings 2"/>
              <a:buAutoNum type="arabicPeriod" startAt="2"/>
              <a:defRPr/>
            </a:pPr>
            <a:r>
              <a:rPr lang="en-US" b="1" dirty="0" smtClean="0"/>
              <a:t>Friendly </a:t>
            </a:r>
            <a:r>
              <a:rPr lang="en-US" b="1" dirty="0"/>
              <a:t>ones settle in and live in </a:t>
            </a:r>
            <a:r>
              <a:rPr lang="en-US" b="1" i="1" u="sng" dirty="0" smtClean="0"/>
              <a:t>certain </a:t>
            </a:r>
            <a:r>
              <a:rPr lang="en-US" b="1" i="1" u="sng" dirty="0"/>
              <a:t>parts of the </a:t>
            </a:r>
            <a:r>
              <a:rPr lang="en-US" b="1" i="1" u="sng" dirty="0" smtClean="0"/>
              <a:t>body</a:t>
            </a:r>
          </a:p>
          <a:p>
            <a:pPr marL="137160" indent="0" fontAlgn="auto">
              <a:spcAft>
                <a:spcPts val="0"/>
              </a:spcAft>
              <a:buClr>
                <a:schemeClr val="tx1">
                  <a:shade val="95000"/>
                </a:schemeClr>
              </a:buClr>
              <a:buFont typeface="Wingdings 2"/>
              <a:buNone/>
              <a:defRPr/>
            </a:pPr>
            <a:endParaRPr lang="en-CA" dirty="0"/>
          </a:p>
          <a:p>
            <a:pPr marL="137160" indent="0" fontAlgn="auto">
              <a:spcAft>
                <a:spcPts val="0"/>
              </a:spcAft>
              <a:buClr>
                <a:schemeClr val="tx1">
                  <a:shade val="95000"/>
                </a:schemeClr>
              </a:buClr>
              <a:buFont typeface="Wingdings 2"/>
              <a:buNone/>
              <a:defRPr/>
            </a:pPr>
            <a:r>
              <a:rPr lang="en-US" sz="1900" b="1" dirty="0"/>
              <a:t>Teacher note:  These are called </a:t>
            </a:r>
            <a:r>
              <a:rPr lang="en-US" sz="1900" b="1" u="sng" dirty="0"/>
              <a:t>normal flora</a:t>
            </a:r>
            <a:r>
              <a:rPr lang="en-US" sz="1900" b="1" dirty="0"/>
              <a:t>; our skin, mucus membranes, digestive system, etc. are host to billions; they actually help to keep us healthy by taking up niches that could otherwise be invaded by the pathogenic varieties!</a:t>
            </a:r>
            <a:endParaRPr lang="en-CA" sz="1900" dirty="0"/>
          </a:p>
          <a:p>
            <a:pPr marL="137160" indent="0" fontAlgn="auto">
              <a:spcAft>
                <a:spcPts val="0"/>
              </a:spcAft>
              <a:buClr>
                <a:schemeClr val="tx1">
                  <a:shade val="95000"/>
                </a:schemeClr>
              </a:buClr>
              <a:buFont typeface="Wingdings 2"/>
              <a:buNone/>
              <a:defRPr/>
            </a:pPr>
            <a:endParaRPr lang="en-CA" dirty="0"/>
          </a:p>
        </p:txBody>
      </p:sp>
      <p:pic>
        <p:nvPicPr>
          <p:cNvPr id="29700" name="Picture 2" descr="http://www.scq.ubc.ca/wp-content/uploads/2006/08/normalflorabod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1052513"/>
            <a:ext cx="287655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3"/>
          <p:cNvSpPr txBox="1">
            <a:spLocks noChangeArrowheads="1"/>
          </p:cNvSpPr>
          <p:nvPr/>
        </p:nvSpPr>
        <p:spPr bwMode="auto">
          <a:xfrm>
            <a:off x="5940425" y="5732463"/>
            <a:ext cx="2874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r>
              <a:rPr lang="en-CA"/>
              <a:t>Locations of Normal Flora</a:t>
            </a:r>
          </a:p>
        </p:txBody>
      </p:sp>
    </p:spTree>
    <p:extLst>
      <p:ext uri="{BB962C8B-B14F-4D97-AF65-F5344CB8AC3E}">
        <p14:creationId xmlns:p14="http://schemas.microsoft.com/office/powerpoint/2010/main" val="20120396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CA"/>
          </a:p>
        </p:txBody>
      </p:sp>
      <p:sp>
        <p:nvSpPr>
          <p:cNvPr id="30723" name="Content Placeholder 2"/>
          <p:cNvSpPr>
            <a:spLocks noGrp="1"/>
          </p:cNvSpPr>
          <p:nvPr>
            <p:ph idx="1"/>
          </p:nvPr>
        </p:nvSpPr>
        <p:spPr/>
        <p:txBody>
          <a:bodyPr/>
          <a:lstStyle/>
          <a:p>
            <a:pPr marL="136525" indent="0">
              <a:buFont typeface="Wingdings 2" pitchFamily="18" charset="2"/>
              <a:buNone/>
            </a:pPr>
            <a:r>
              <a:rPr lang="en-US" b="1" smtClean="0"/>
              <a:t>B.  Some may invade and </a:t>
            </a:r>
            <a:r>
              <a:rPr lang="en-US" b="1" i="1" u="sng" smtClean="0"/>
              <a:t>multiply</a:t>
            </a:r>
            <a:r>
              <a:rPr lang="en-US" b="1" smtClean="0"/>
              <a:t> in tissues, </a:t>
            </a:r>
            <a:endParaRPr lang="en-CA" smtClean="0"/>
          </a:p>
          <a:p>
            <a:pPr marL="136525" indent="0">
              <a:buFont typeface="Wingdings 2" pitchFamily="18" charset="2"/>
              <a:buNone/>
            </a:pPr>
            <a:r>
              <a:rPr lang="en-US" b="1" smtClean="0"/>
              <a:t>or </a:t>
            </a:r>
            <a:r>
              <a:rPr lang="en-US" b="1" i="1" u="sng" smtClean="0"/>
              <a:t>travel</a:t>
            </a:r>
            <a:r>
              <a:rPr lang="en-US" b="1" smtClean="0"/>
              <a:t> through the bloodstream</a:t>
            </a:r>
          </a:p>
          <a:p>
            <a:pPr marL="136525" indent="0">
              <a:buFont typeface="Wingdings 2" pitchFamily="18" charset="2"/>
              <a:buNone/>
            </a:pPr>
            <a:endParaRPr lang="en-CA" smtClean="0"/>
          </a:p>
          <a:p>
            <a:pPr marL="136525" indent="0">
              <a:buFont typeface="Wingdings 2" pitchFamily="18" charset="2"/>
              <a:buNone/>
            </a:pPr>
            <a:r>
              <a:rPr lang="en-US" b="1" smtClean="0"/>
              <a:t>	1.  Unchecked, they may cause </a:t>
            </a:r>
            <a:r>
              <a:rPr lang="en-US" b="1" i="1" u="sng" smtClean="0"/>
              <a:t>serious</a:t>
            </a:r>
            <a:r>
              <a:rPr lang="en-US" b="1" smtClean="0"/>
              <a:t> </a:t>
            </a:r>
            <a:r>
              <a:rPr lang="en-CA" smtClean="0"/>
              <a:t> 	i</a:t>
            </a:r>
            <a:r>
              <a:rPr lang="en-US" b="1" smtClean="0"/>
              <a:t>llness</a:t>
            </a:r>
          </a:p>
          <a:p>
            <a:pPr marL="136525" indent="0">
              <a:buFont typeface="Wingdings 2" pitchFamily="18" charset="2"/>
              <a:buNone/>
            </a:pPr>
            <a:endParaRPr lang="en-US" b="1" smtClean="0"/>
          </a:p>
          <a:p>
            <a:pPr marL="136525" indent="0">
              <a:buFont typeface="Wingdings 2" pitchFamily="18" charset="2"/>
              <a:buNone/>
            </a:pPr>
            <a:r>
              <a:rPr lang="en-US" b="1" smtClean="0"/>
              <a:t>C.  Diseases are grouped according to the </a:t>
            </a:r>
            <a:r>
              <a:rPr lang="en-US" b="1" i="1" u="sng" smtClean="0"/>
              <a:t>kind</a:t>
            </a:r>
            <a:r>
              <a:rPr lang="en-US" b="1" smtClean="0"/>
              <a:t> of </a:t>
            </a:r>
            <a:r>
              <a:rPr lang="en-US" b="1" i="1" u="sng" smtClean="0"/>
              <a:t>pathogen</a:t>
            </a:r>
            <a:r>
              <a:rPr lang="en-US" b="1" smtClean="0"/>
              <a:t> that causes them</a:t>
            </a:r>
            <a:endParaRPr lang="en-CA" smtClean="0"/>
          </a:p>
          <a:p>
            <a:pPr marL="136525" indent="0">
              <a:buFont typeface="Wingdings 2" pitchFamily="18" charset="2"/>
              <a:buNone/>
            </a:pPr>
            <a:endParaRPr lang="en-CA" smtClean="0"/>
          </a:p>
        </p:txBody>
      </p:sp>
    </p:spTree>
    <p:extLst>
      <p:ext uri="{BB962C8B-B14F-4D97-AF65-F5344CB8AC3E}">
        <p14:creationId xmlns:p14="http://schemas.microsoft.com/office/powerpoint/2010/main" val="1425890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fontAlgn="auto">
              <a:spcAft>
                <a:spcPts val="0"/>
              </a:spcAft>
              <a:defRPr/>
            </a:pPr>
            <a:r>
              <a:rPr lang="en-US" dirty="0">
                <a:effectLst/>
              </a:rPr>
              <a:t>I.	</a:t>
            </a:r>
            <a:r>
              <a:rPr lang="en-US" u="sng" dirty="0">
                <a:effectLst/>
              </a:rPr>
              <a:t>What is a Virus?</a:t>
            </a:r>
            <a:r>
              <a:rPr lang="en-CA" dirty="0">
                <a:effectLst/>
              </a:rPr>
              <a:t/>
            </a:r>
            <a:br>
              <a:rPr lang="en-CA" dirty="0">
                <a:effectLst/>
              </a:rPr>
            </a:br>
            <a:endParaRPr lang="en-CA" dirty="0"/>
          </a:p>
        </p:txBody>
      </p:sp>
      <p:sp>
        <p:nvSpPr>
          <p:cNvPr id="4099" name="Content Placeholder 2"/>
          <p:cNvSpPr>
            <a:spLocks noGrp="1"/>
          </p:cNvSpPr>
          <p:nvPr>
            <p:ph idx="1"/>
          </p:nvPr>
        </p:nvSpPr>
        <p:spPr>
          <a:xfrm>
            <a:off x="0" y="1600200"/>
            <a:ext cx="5580063" cy="4708525"/>
          </a:xfrm>
        </p:spPr>
        <p:txBody>
          <a:bodyPr/>
          <a:lstStyle/>
          <a:p>
            <a:r>
              <a:rPr lang="en-US" sz="3200" b="1" smtClean="0"/>
              <a:t>A.Virus:  </a:t>
            </a:r>
            <a:r>
              <a:rPr lang="en-US" sz="3200" b="1" i="1" smtClean="0"/>
              <a:t>is a noncellular particle made up of genetic material and protein that can invade living cells</a:t>
            </a:r>
            <a:endParaRPr lang="en-CA" sz="3200" smtClean="0"/>
          </a:p>
          <a:p>
            <a:endParaRPr lang="en-CA" smtClean="0"/>
          </a:p>
          <a:p>
            <a:endParaRPr lang="en-CA" smtClean="0"/>
          </a:p>
        </p:txBody>
      </p:sp>
      <p:pic>
        <p:nvPicPr>
          <p:cNvPr id="41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2325" y="2133600"/>
            <a:ext cx="2600325"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229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fontAlgn="auto">
              <a:spcAft>
                <a:spcPts val="0"/>
              </a:spcAft>
              <a:defRPr/>
            </a:pPr>
            <a:r>
              <a:rPr lang="en-US" dirty="0">
                <a:effectLst/>
              </a:rPr>
              <a:t>II.  </a:t>
            </a:r>
            <a:r>
              <a:rPr lang="en-US" u="sng" dirty="0">
                <a:effectLst/>
              </a:rPr>
              <a:t>Viruses</a:t>
            </a:r>
            <a:r>
              <a:rPr lang="en-CA" dirty="0">
                <a:effectLst/>
              </a:rPr>
              <a:t/>
            </a:r>
            <a:br>
              <a:rPr lang="en-CA" dirty="0">
                <a:effectLst/>
              </a:rPr>
            </a:br>
            <a:r>
              <a:rPr lang="en-US" dirty="0">
                <a:effectLst/>
              </a:rPr>
              <a:t>	</a:t>
            </a:r>
            <a:r>
              <a:rPr lang="en-US" sz="3600" dirty="0" err="1" smtClean="0">
                <a:effectLst/>
              </a:rPr>
              <a:t>A.Complete</a:t>
            </a:r>
            <a:r>
              <a:rPr lang="en-US" sz="3600" dirty="0" smtClean="0">
                <a:effectLst/>
              </a:rPr>
              <a:t> </a:t>
            </a:r>
            <a:r>
              <a:rPr lang="en-US" sz="3600" dirty="0">
                <a:effectLst/>
              </a:rPr>
              <a:t>the following chart </a:t>
            </a:r>
            <a:r>
              <a:rPr lang="en-US" dirty="0">
                <a:effectLst/>
              </a:rPr>
              <a:t>:</a:t>
            </a:r>
            <a:r>
              <a:rPr lang="en-CA" dirty="0">
                <a:effectLst/>
              </a:rPr>
              <a:t/>
            </a:r>
            <a:br>
              <a:rPr lang="en-CA" dirty="0">
                <a:effectLst/>
              </a:rPr>
            </a:br>
            <a:endParaRPr lang="en-CA" dirty="0"/>
          </a:p>
        </p:txBody>
      </p:sp>
      <p:graphicFrame>
        <p:nvGraphicFramePr>
          <p:cNvPr id="4" name="Content Placeholder 3"/>
          <p:cNvGraphicFramePr>
            <a:graphicFrameLocks noGrp="1"/>
          </p:cNvGraphicFramePr>
          <p:nvPr>
            <p:ph idx="1"/>
          </p:nvPr>
        </p:nvGraphicFramePr>
        <p:xfrm>
          <a:off x="250825" y="1554163"/>
          <a:ext cx="8642351" cy="4708523"/>
        </p:xfrm>
        <a:graphic>
          <a:graphicData uri="http://schemas.openxmlformats.org/drawingml/2006/table">
            <a:tbl>
              <a:tblPr>
                <a:tableStyleId>{5C22544A-7EE6-4342-B048-85BDC9FD1C3A}</a:tableStyleId>
              </a:tblPr>
              <a:tblGrid>
                <a:gridCol w="2106402"/>
                <a:gridCol w="3267520"/>
                <a:gridCol w="3268429"/>
              </a:tblGrid>
              <a:tr h="672646">
                <a:tc>
                  <a:txBody>
                    <a:bodyPr/>
                    <a:lstStyle/>
                    <a:p>
                      <a:pPr>
                        <a:spcAft>
                          <a:spcPts val="0"/>
                        </a:spcAft>
                      </a:pPr>
                      <a:r>
                        <a:rPr lang="en-US" sz="2000" b="1" dirty="0" smtClean="0">
                          <a:effectLst/>
                        </a:rPr>
                        <a:t>Disease</a:t>
                      </a:r>
                      <a:endParaRPr lang="en-CA" sz="2000" b="1" dirty="0">
                        <a:effectLst/>
                        <a:latin typeface="Garamond"/>
                        <a:ea typeface="Times New Roman"/>
                        <a:cs typeface="Times New Roman"/>
                      </a:endParaRPr>
                    </a:p>
                  </a:txBody>
                  <a:tcPr marL="56063" marR="56063" marT="0" marB="0"/>
                </a:tc>
                <a:tc>
                  <a:txBody>
                    <a:bodyPr/>
                    <a:lstStyle/>
                    <a:p>
                      <a:pPr>
                        <a:spcAft>
                          <a:spcPts val="0"/>
                        </a:spcAft>
                      </a:pPr>
                      <a:r>
                        <a:rPr lang="en-US" sz="2000" b="1">
                          <a:effectLst/>
                        </a:rPr>
                        <a:t>Organism that Causes the Disease</a:t>
                      </a:r>
                      <a:endParaRPr lang="en-CA" sz="2000" b="1">
                        <a:effectLst/>
                        <a:latin typeface="Garamond"/>
                        <a:ea typeface="Times New Roman"/>
                        <a:cs typeface="Times New Roman"/>
                      </a:endParaRPr>
                    </a:p>
                  </a:txBody>
                  <a:tcPr marL="56063" marR="56063" marT="0" marB="0"/>
                </a:tc>
                <a:tc>
                  <a:txBody>
                    <a:bodyPr/>
                    <a:lstStyle/>
                    <a:p>
                      <a:pPr>
                        <a:spcAft>
                          <a:spcPts val="0"/>
                        </a:spcAft>
                      </a:pPr>
                      <a:r>
                        <a:rPr lang="en-US" sz="2000" b="1" dirty="0">
                          <a:effectLst/>
                        </a:rPr>
                        <a:t>Methods of Spreading the Disease</a:t>
                      </a:r>
                      <a:endParaRPr lang="en-CA" sz="2000" b="1" dirty="0">
                        <a:effectLst/>
                        <a:latin typeface="Garamond"/>
                        <a:ea typeface="Times New Roman"/>
                        <a:cs typeface="Times New Roman"/>
                      </a:endParaRPr>
                    </a:p>
                  </a:txBody>
                  <a:tcPr marL="56063" marR="56063" marT="0" marB="0"/>
                </a:tc>
              </a:tr>
              <a:tr h="672646">
                <a:tc>
                  <a:txBody>
                    <a:bodyPr/>
                    <a:lstStyle/>
                    <a:p>
                      <a:pPr>
                        <a:spcAft>
                          <a:spcPts val="0"/>
                        </a:spcAft>
                      </a:pPr>
                      <a:r>
                        <a:rPr lang="en-US" sz="1800" b="1" dirty="0">
                          <a:effectLst/>
                        </a:rPr>
                        <a:t>Chicken Pox</a:t>
                      </a:r>
                      <a:endParaRPr lang="en-CA" sz="1800" b="1" dirty="0">
                        <a:effectLst/>
                        <a:latin typeface="Garamond"/>
                        <a:ea typeface="Times New Roman"/>
                        <a:cs typeface="Times New Roman"/>
                      </a:endParaRPr>
                    </a:p>
                  </a:txBody>
                  <a:tcPr marL="56063" marR="56063" marT="0" marB="0"/>
                </a:tc>
                <a:tc>
                  <a:txBody>
                    <a:bodyPr/>
                    <a:lstStyle/>
                    <a:p>
                      <a:pPr>
                        <a:spcAft>
                          <a:spcPts val="0"/>
                        </a:spcAft>
                      </a:pPr>
                      <a:r>
                        <a:rPr lang="en-US" sz="1500">
                          <a:effectLst/>
                        </a:rPr>
                        <a:t>one virus</a:t>
                      </a:r>
                      <a:endParaRPr lang="en-CA" sz="1100">
                        <a:effectLst/>
                        <a:latin typeface="Garamond"/>
                        <a:ea typeface="Times New Roman"/>
                        <a:cs typeface="Times New Roman"/>
                      </a:endParaRPr>
                    </a:p>
                  </a:txBody>
                  <a:tcPr marL="56063" marR="56063" marT="0" marB="0"/>
                </a:tc>
                <a:tc>
                  <a:txBody>
                    <a:bodyPr/>
                    <a:lstStyle/>
                    <a:p>
                      <a:pPr>
                        <a:spcAft>
                          <a:spcPts val="0"/>
                        </a:spcAft>
                      </a:pPr>
                      <a:r>
                        <a:rPr lang="en-US" sz="1500" dirty="0" smtClean="0">
                          <a:effectLst/>
                        </a:rPr>
                        <a:t>droplets in air; direct contact with infected person</a:t>
                      </a:r>
                      <a:endParaRPr lang="en-CA" sz="1100" dirty="0">
                        <a:effectLst/>
                        <a:latin typeface="Garamond"/>
                        <a:ea typeface="Times New Roman"/>
                        <a:cs typeface="Times New Roman"/>
                      </a:endParaRPr>
                    </a:p>
                  </a:txBody>
                  <a:tcPr marL="56063" marR="56063" marT="0" marB="0"/>
                </a:tc>
              </a:tr>
              <a:tr h="672646">
                <a:tc>
                  <a:txBody>
                    <a:bodyPr/>
                    <a:lstStyle/>
                    <a:p>
                      <a:pPr>
                        <a:spcAft>
                          <a:spcPts val="0"/>
                        </a:spcAft>
                      </a:pPr>
                      <a:r>
                        <a:rPr lang="en-US" sz="1800" b="1">
                          <a:effectLst/>
                        </a:rPr>
                        <a:t>Common Cold</a:t>
                      </a:r>
                      <a:endParaRPr lang="en-CA" sz="1800" b="1">
                        <a:effectLst/>
                        <a:latin typeface="Garamond"/>
                        <a:ea typeface="Times New Roman"/>
                        <a:cs typeface="Times New Roman"/>
                      </a:endParaRPr>
                    </a:p>
                  </a:txBody>
                  <a:tcPr marL="56063" marR="56063" marT="0" marB="0"/>
                </a:tc>
                <a:tc>
                  <a:txBody>
                    <a:bodyPr/>
                    <a:lstStyle/>
                    <a:p>
                      <a:pPr>
                        <a:spcAft>
                          <a:spcPts val="0"/>
                        </a:spcAft>
                      </a:pPr>
                      <a:r>
                        <a:rPr lang="en-US" sz="1500">
                          <a:effectLst/>
                        </a:rPr>
                        <a:t>many viruses</a:t>
                      </a:r>
                      <a:endParaRPr lang="en-CA" sz="1100">
                        <a:effectLst/>
                        <a:latin typeface="Garamond"/>
                        <a:ea typeface="Times New Roman"/>
                        <a:cs typeface="Times New Roman"/>
                      </a:endParaRPr>
                    </a:p>
                  </a:txBody>
                  <a:tcPr marL="56063" marR="56063" marT="0" marB="0"/>
                </a:tc>
                <a:tc>
                  <a:txBody>
                    <a:bodyPr/>
                    <a:lstStyle/>
                    <a:p>
                      <a:pPr>
                        <a:spcAft>
                          <a:spcPts val="0"/>
                        </a:spcAft>
                      </a:pPr>
                      <a:r>
                        <a:rPr lang="en-US" sz="1500">
                          <a:effectLst/>
                        </a:rPr>
                        <a:t>droplets in air; direct contact with infected person</a:t>
                      </a:r>
                      <a:endParaRPr lang="en-CA" sz="1100">
                        <a:effectLst/>
                        <a:latin typeface="Garamond"/>
                        <a:ea typeface="Times New Roman"/>
                        <a:cs typeface="Times New Roman"/>
                      </a:endParaRPr>
                    </a:p>
                  </a:txBody>
                  <a:tcPr marL="56063" marR="56063" marT="0" marB="0"/>
                </a:tc>
              </a:tr>
              <a:tr h="672646">
                <a:tc>
                  <a:txBody>
                    <a:bodyPr/>
                    <a:lstStyle/>
                    <a:p>
                      <a:pPr>
                        <a:spcAft>
                          <a:spcPts val="0"/>
                        </a:spcAft>
                      </a:pPr>
                      <a:r>
                        <a:rPr lang="en-US" sz="1800" b="1">
                          <a:effectLst/>
                        </a:rPr>
                        <a:t>German Measles</a:t>
                      </a:r>
                      <a:endParaRPr lang="en-CA" sz="1800" b="1">
                        <a:effectLst/>
                        <a:latin typeface="Garamond"/>
                        <a:ea typeface="Times New Roman"/>
                        <a:cs typeface="Times New Roman"/>
                      </a:endParaRPr>
                    </a:p>
                  </a:txBody>
                  <a:tcPr marL="56063" marR="56063" marT="0" marB="0"/>
                </a:tc>
                <a:tc>
                  <a:txBody>
                    <a:bodyPr/>
                    <a:lstStyle/>
                    <a:p>
                      <a:pPr>
                        <a:spcAft>
                          <a:spcPts val="0"/>
                        </a:spcAft>
                      </a:pPr>
                      <a:r>
                        <a:rPr lang="en-US" sz="1500">
                          <a:effectLst/>
                        </a:rPr>
                        <a:t>one virus</a:t>
                      </a:r>
                      <a:endParaRPr lang="en-CA" sz="1100">
                        <a:effectLst/>
                        <a:latin typeface="Garamond"/>
                        <a:ea typeface="Times New Roman"/>
                        <a:cs typeface="Times New Roman"/>
                      </a:endParaRPr>
                    </a:p>
                  </a:txBody>
                  <a:tcPr marL="56063" marR="56063" marT="0" marB="0"/>
                </a:tc>
                <a:tc>
                  <a:txBody>
                    <a:bodyPr/>
                    <a:lstStyle/>
                    <a:p>
                      <a:pPr>
                        <a:spcAft>
                          <a:spcPts val="0"/>
                        </a:spcAft>
                      </a:pPr>
                      <a:r>
                        <a:rPr lang="en-US" sz="1500">
                          <a:effectLst/>
                        </a:rPr>
                        <a:t>droplets spread; direct contact with infected person</a:t>
                      </a:r>
                      <a:endParaRPr lang="en-CA" sz="1100">
                        <a:effectLst/>
                        <a:latin typeface="Garamond"/>
                        <a:ea typeface="Times New Roman"/>
                        <a:cs typeface="Times New Roman"/>
                      </a:endParaRPr>
                    </a:p>
                  </a:txBody>
                  <a:tcPr marL="56063" marR="56063" marT="0" marB="0"/>
                </a:tc>
              </a:tr>
              <a:tr h="896862">
                <a:tc>
                  <a:txBody>
                    <a:bodyPr/>
                    <a:lstStyle/>
                    <a:p>
                      <a:pPr>
                        <a:spcAft>
                          <a:spcPts val="0"/>
                        </a:spcAft>
                      </a:pPr>
                      <a:r>
                        <a:rPr lang="en-US" sz="1800" b="1">
                          <a:effectLst/>
                        </a:rPr>
                        <a:t>Influenza</a:t>
                      </a:r>
                      <a:endParaRPr lang="en-CA" sz="1800" b="1">
                        <a:effectLst/>
                        <a:latin typeface="Garamond"/>
                        <a:ea typeface="Times New Roman"/>
                        <a:cs typeface="Times New Roman"/>
                      </a:endParaRPr>
                    </a:p>
                  </a:txBody>
                  <a:tcPr marL="56063" marR="56063" marT="0" marB="0"/>
                </a:tc>
                <a:tc>
                  <a:txBody>
                    <a:bodyPr/>
                    <a:lstStyle/>
                    <a:p>
                      <a:pPr>
                        <a:spcAft>
                          <a:spcPts val="0"/>
                        </a:spcAft>
                      </a:pPr>
                      <a:r>
                        <a:rPr lang="en-US" sz="1500">
                          <a:effectLst/>
                        </a:rPr>
                        <a:t>two important types (A, B) of virus and many subtypes</a:t>
                      </a:r>
                      <a:endParaRPr lang="en-CA" sz="1100">
                        <a:effectLst/>
                        <a:latin typeface="Garamond"/>
                        <a:ea typeface="Times New Roman"/>
                        <a:cs typeface="Times New Roman"/>
                      </a:endParaRPr>
                    </a:p>
                  </a:txBody>
                  <a:tcPr marL="56063" marR="56063" marT="0" marB="0"/>
                </a:tc>
                <a:tc>
                  <a:txBody>
                    <a:bodyPr/>
                    <a:lstStyle/>
                    <a:p>
                      <a:pPr>
                        <a:spcAft>
                          <a:spcPts val="0"/>
                        </a:spcAft>
                      </a:pPr>
                      <a:r>
                        <a:rPr lang="en-US" sz="1500">
                          <a:effectLst/>
                        </a:rPr>
                        <a:t>direct contact with infected person; droplet infection; also may be airborne</a:t>
                      </a:r>
                      <a:endParaRPr lang="en-CA" sz="1100">
                        <a:effectLst/>
                        <a:latin typeface="Garamond"/>
                        <a:ea typeface="Times New Roman"/>
                        <a:cs typeface="Times New Roman"/>
                      </a:endParaRPr>
                    </a:p>
                  </a:txBody>
                  <a:tcPr marL="56063" marR="56063" marT="0" marB="0"/>
                </a:tc>
              </a:tr>
              <a:tr h="672646">
                <a:tc>
                  <a:txBody>
                    <a:bodyPr/>
                    <a:lstStyle/>
                    <a:p>
                      <a:pPr>
                        <a:spcAft>
                          <a:spcPts val="0"/>
                        </a:spcAft>
                      </a:pPr>
                      <a:r>
                        <a:rPr lang="en-US" sz="1800" b="1">
                          <a:effectLst/>
                        </a:rPr>
                        <a:t>Mumps</a:t>
                      </a:r>
                      <a:endParaRPr lang="en-CA" sz="1800" b="1">
                        <a:effectLst/>
                        <a:latin typeface="Garamond"/>
                        <a:ea typeface="Times New Roman"/>
                        <a:cs typeface="Times New Roman"/>
                      </a:endParaRPr>
                    </a:p>
                  </a:txBody>
                  <a:tcPr marL="56063" marR="56063" marT="0" marB="0"/>
                </a:tc>
                <a:tc>
                  <a:txBody>
                    <a:bodyPr/>
                    <a:lstStyle/>
                    <a:p>
                      <a:pPr>
                        <a:spcAft>
                          <a:spcPts val="0"/>
                        </a:spcAft>
                      </a:pPr>
                      <a:r>
                        <a:rPr lang="en-US" sz="1500">
                          <a:effectLst/>
                        </a:rPr>
                        <a:t>one virus</a:t>
                      </a:r>
                      <a:endParaRPr lang="en-CA" sz="1100">
                        <a:effectLst/>
                        <a:latin typeface="Garamond"/>
                        <a:ea typeface="Times New Roman"/>
                        <a:cs typeface="Times New Roman"/>
                      </a:endParaRPr>
                    </a:p>
                  </a:txBody>
                  <a:tcPr marL="56063" marR="56063" marT="0" marB="0"/>
                </a:tc>
                <a:tc>
                  <a:txBody>
                    <a:bodyPr/>
                    <a:lstStyle/>
                    <a:p>
                      <a:pPr>
                        <a:spcAft>
                          <a:spcPts val="0"/>
                        </a:spcAft>
                      </a:pPr>
                      <a:r>
                        <a:rPr lang="en-US" sz="1500">
                          <a:effectLst/>
                        </a:rPr>
                        <a:t>droplets spread; direct contact with infected person</a:t>
                      </a:r>
                      <a:endParaRPr lang="en-CA" sz="1100">
                        <a:effectLst/>
                        <a:latin typeface="Garamond"/>
                        <a:ea typeface="Times New Roman"/>
                        <a:cs typeface="Times New Roman"/>
                      </a:endParaRPr>
                    </a:p>
                  </a:txBody>
                  <a:tcPr marL="56063" marR="56063" marT="0" marB="0"/>
                </a:tc>
              </a:tr>
              <a:tr h="448431">
                <a:tc>
                  <a:txBody>
                    <a:bodyPr/>
                    <a:lstStyle/>
                    <a:p>
                      <a:pPr>
                        <a:spcAft>
                          <a:spcPts val="0"/>
                        </a:spcAft>
                      </a:pPr>
                      <a:r>
                        <a:rPr lang="en-US" sz="1800" b="1" dirty="0">
                          <a:effectLst/>
                        </a:rPr>
                        <a:t>Polio</a:t>
                      </a:r>
                      <a:endParaRPr lang="en-CA" sz="1800" b="1" dirty="0">
                        <a:effectLst/>
                        <a:latin typeface="Garamond"/>
                        <a:ea typeface="Times New Roman"/>
                        <a:cs typeface="Times New Roman"/>
                      </a:endParaRPr>
                    </a:p>
                  </a:txBody>
                  <a:tcPr marL="56063" marR="56063" marT="0" marB="0"/>
                </a:tc>
                <a:tc>
                  <a:txBody>
                    <a:bodyPr/>
                    <a:lstStyle/>
                    <a:p>
                      <a:pPr>
                        <a:spcAft>
                          <a:spcPts val="0"/>
                        </a:spcAft>
                      </a:pPr>
                      <a:r>
                        <a:rPr lang="en-US" sz="1500">
                          <a:effectLst/>
                        </a:rPr>
                        <a:t>three types of virus</a:t>
                      </a:r>
                      <a:endParaRPr lang="en-CA" sz="1100">
                        <a:effectLst/>
                        <a:latin typeface="Garamond"/>
                        <a:ea typeface="Times New Roman"/>
                        <a:cs typeface="Times New Roman"/>
                      </a:endParaRPr>
                    </a:p>
                  </a:txBody>
                  <a:tcPr marL="56063" marR="56063" marT="0" marB="0"/>
                </a:tc>
                <a:tc>
                  <a:txBody>
                    <a:bodyPr/>
                    <a:lstStyle/>
                    <a:p>
                      <a:pPr>
                        <a:spcAft>
                          <a:spcPts val="0"/>
                        </a:spcAft>
                      </a:pPr>
                      <a:r>
                        <a:rPr lang="en-US" sz="1500" dirty="0">
                          <a:effectLst/>
                        </a:rPr>
                        <a:t>direct contact with infected person</a:t>
                      </a:r>
                      <a:endParaRPr lang="en-CA" sz="1100" dirty="0">
                        <a:effectLst/>
                        <a:latin typeface="Garamond"/>
                        <a:ea typeface="Times New Roman"/>
                        <a:cs typeface="Times New Roman"/>
                      </a:endParaRPr>
                    </a:p>
                  </a:txBody>
                  <a:tcPr marL="56063" marR="56063" marT="0" marB="0"/>
                </a:tc>
              </a:tr>
            </a:tbl>
          </a:graphicData>
        </a:graphic>
      </p:graphicFrame>
    </p:spTree>
    <p:extLst>
      <p:ext uri="{BB962C8B-B14F-4D97-AF65-F5344CB8AC3E}">
        <p14:creationId xmlns:p14="http://schemas.microsoft.com/office/powerpoint/2010/main" val="27964926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0" y="1557338"/>
            <a:ext cx="4462463" cy="334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pPr algn="l" fontAlgn="auto">
              <a:spcAft>
                <a:spcPts val="0"/>
              </a:spcAft>
              <a:defRPr/>
            </a:pPr>
            <a:r>
              <a:rPr lang="en-US" dirty="0" smtClean="0">
                <a:effectLst/>
              </a:rPr>
              <a:t>17-2: </a:t>
            </a:r>
            <a:r>
              <a:rPr lang="en-US" dirty="0" err="1" smtClean="0">
                <a:effectLst/>
              </a:rPr>
              <a:t>Monerans</a:t>
            </a:r>
            <a:r>
              <a:rPr lang="en-US" dirty="0" smtClean="0">
                <a:effectLst/>
              </a:rPr>
              <a:t> </a:t>
            </a:r>
            <a:r>
              <a:rPr lang="en-US" dirty="0">
                <a:effectLst/>
              </a:rPr>
              <a:t>- Prokaryotic Cells</a:t>
            </a:r>
            <a:r>
              <a:rPr lang="en-CA" dirty="0">
                <a:effectLst/>
              </a:rPr>
              <a:t/>
            </a:r>
            <a:br>
              <a:rPr lang="en-CA" dirty="0">
                <a:effectLst/>
              </a:rPr>
            </a:br>
            <a:endParaRPr lang="en-CA" dirty="0"/>
          </a:p>
        </p:txBody>
      </p:sp>
      <p:sp>
        <p:nvSpPr>
          <p:cNvPr id="3" name="Content Placeholder 2"/>
          <p:cNvSpPr>
            <a:spLocks noGrp="1"/>
          </p:cNvSpPr>
          <p:nvPr>
            <p:ph sz="half" idx="1"/>
          </p:nvPr>
        </p:nvSpPr>
        <p:spPr>
          <a:xfrm>
            <a:off x="179388" y="1600200"/>
            <a:ext cx="4316412" cy="4781550"/>
          </a:xfrm>
        </p:spPr>
        <p:txBody>
          <a:bodyPr>
            <a:normAutofit/>
          </a:bodyPr>
          <a:lstStyle/>
          <a:p>
            <a:pPr marL="137160" indent="0" fontAlgn="auto">
              <a:spcAft>
                <a:spcPts val="0"/>
              </a:spcAft>
              <a:buClr>
                <a:schemeClr val="tx1">
                  <a:shade val="95000"/>
                </a:schemeClr>
              </a:buClr>
              <a:buFont typeface="Wingdings 2"/>
              <a:buNone/>
              <a:defRPr/>
            </a:pPr>
            <a:r>
              <a:rPr lang="en-US" b="1" u="sng" dirty="0" err="1" smtClean="0"/>
              <a:t>Monerans</a:t>
            </a:r>
            <a:r>
              <a:rPr lang="en-US" b="1" u="sng" dirty="0" smtClean="0"/>
              <a:t> </a:t>
            </a:r>
            <a:r>
              <a:rPr lang="en-US" b="1" u="sng" dirty="0"/>
              <a:t>- Prokaryotic </a:t>
            </a:r>
            <a:r>
              <a:rPr lang="en-US" b="1" u="sng" dirty="0" smtClean="0"/>
              <a:t>Cells</a:t>
            </a:r>
          </a:p>
          <a:p>
            <a:pPr marL="708660" indent="-571500" fontAlgn="auto">
              <a:spcAft>
                <a:spcPts val="0"/>
              </a:spcAft>
              <a:buClr>
                <a:schemeClr val="tx1">
                  <a:shade val="95000"/>
                </a:schemeClr>
              </a:buClr>
              <a:buFont typeface="Wingdings 2"/>
              <a:buAutoNum type="romanUcPeriod"/>
              <a:defRPr/>
            </a:pPr>
            <a:endParaRPr lang="en-CA" dirty="0"/>
          </a:p>
          <a:p>
            <a:pPr marL="137160" indent="0" fontAlgn="auto">
              <a:spcAft>
                <a:spcPts val="0"/>
              </a:spcAft>
              <a:buClr>
                <a:schemeClr val="tx1">
                  <a:shade val="95000"/>
                </a:schemeClr>
              </a:buClr>
              <a:buFont typeface="Wingdings 2"/>
              <a:buNone/>
              <a:defRPr/>
            </a:pPr>
            <a:r>
              <a:rPr lang="en-US" b="1" dirty="0"/>
              <a:t>A. </a:t>
            </a:r>
            <a:r>
              <a:rPr lang="en-US" b="1" dirty="0" smtClean="0"/>
              <a:t> Prokaryotes</a:t>
            </a:r>
            <a:r>
              <a:rPr lang="en-US" b="1" dirty="0"/>
              <a:t>:  </a:t>
            </a:r>
            <a:r>
              <a:rPr lang="en-US" b="1" i="1" dirty="0"/>
              <a:t>single-celled organism </a:t>
            </a:r>
            <a:r>
              <a:rPr lang="en-US" b="1" i="1" dirty="0" smtClean="0"/>
              <a:t>whose </a:t>
            </a:r>
            <a:r>
              <a:rPr lang="en-US" b="1" i="1" dirty="0"/>
              <a:t>cells do not have a nucleus</a:t>
            </a:r>
            <a:endParaRPr lang="en-CA" dirty="0"/>
          </a:p>
          <a:p>
            <a:pPr marL="137160" indent="0" fontAlgn="auto">
              <a:spcAft>
                <a:spcPts val="0"/>
              </a:spcAft>
              <a:buClr>
                <a:schemeClr val="tx1">
                  <a:shade val="95000"/>
                </a:schemeClr>
              </a:buClr>
              <a:buFont typeface="Wingdings 2"/>
              <a:buNone/>
              <a:defRPr/>
            </a:pPr>
            <a:endParaRPr lang="en-US" b="1" dirty="0"/>
          </a:p>
          <a:p>
            <a:pPr marL="137160" indent="0" fontAlgn="auto">
              <a:spcAft>
                <a:spcPts val="0"/>
              </a:spcAft>
              <a:buClr>
                <a:schemeClr val="tx1">
                  <a:shade val="95000"/>
                </a:schemeClr>
              </a:buClr>
              <a:buFont typeface="Wingdings 2"/>
              <a:buNone/>
              <a:defRPr/>
            </a:pPr>
            <a:r>
              <a:rPr lang="en-US" sz="2400" b="1" dirty="0" smtClean="0"/>
              <a:t>They </a:t>
            </a:r>
            <a:r>
              <a:rPr lang="en-US" sz="2400" b="1" dirty="0"/>
              <a:t>are found </a:t>
            </a:r>
            <a:r>
              <a:rPr lang="en-US" sz="2400" b="1" i="1" u="sng" dirty="0"/>
              <a:t>everywhere</a:t>
            </a:r>
            <a:endParaRPr lang="en-CA" sz="2400" dirty="0"/>
          </a:p>
          <a:p>
            <a:pPr marL="137160" indent="0" fontAlgn="auto">
              <a:spcAft>
                <a:spcPts val="0"/>
              </a:spcAft>
              <a:buClr>
                <a:schemeClr val="tx1">
                  <a:shade val="95000"/>
                </a:schemeClr>
              </a:buClr>
              <a:buFont typeface="Wingdings 2"/>
              <a:buNone/>
              <a:defRPr/>
            </a:pPr>
            <a:endParaRPr lang="en-CA" dirty="0"/>
          </a:p>
        </p:txBody>
      </p:sp>
      <p:sp>
        <p:nvSpPr>
          <p:cNvPr id="32773" name="Content Placeholder 3"/>
          <p:cNvSpPr>
            <a:spLocks noGrp="1"/>
          </p:cNvSpPr>
          <p:nvPr>
            <p:ph sz="half" idx="2"/>
          </p:nvPr>
        </p:nvSpPr>
        <p:spPr/>
        <p:txBody>
          <a:bodyPr/>
          <a:lstStyle/>
          <a:p>
            <a:endParaRPr lang="en-CA" smtClean="0"/>
          </a:p>
        </p:txBody>
      </p:sp>
    </p:spTree>
    <p:extLst>
      <p:ext uri="{BB962C8B-B14F-4D97-AF65-F5344CB8AC3E}">
        <p14:creationId xmlns:p14="http://schemas.microsoft.com/office/powerpoint/2010/main" val="3946618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effectLst/>
              </a:rPr>
              <a:t>II.	</a:t>
            </a:r>
            <a:r>
              <a:rPr lang="en-US" u="sng" dirty="0">
                <a:effectLst/>
              </a:rPr>
              <a:t>Classification of </a:t>
            </a:r>
            <a:r>
              <a:rPr lang="en-US" u="sng" dirty="0" err="1">
                <a:effectLst/>
              </a:rPr>
              <a:t>Monerans</a:t>
            </a:r>
            <a:r>
              <a:rPr lang="en-CA" dirty="0">
                <a:effectLst/>
              </a:rPr>
              <a:t/>
            </a:r>
            <a:br>
              <a:rPr lang="en-CA" dirty="0">
                <a:effectLst/>
              </a:rPr>
            </a:br>
            <a:endParaRPr lang="en-CA" dirty="0"/>
          </a:p>
        </p:txBody>
      </p:sp>
      <p:sp>
        <p:nvSpPr>
          <p:cNvPr id="3" name="Content Placeholder 2"/>
          <p:cNvSpPr>
            <a:spLocks noGrp="1"/>
          </p:cNvSpPr>
          <p:nvPr>
            <p:ph sz="half" idx="1"/>
          </p:nvPr>
        </p:nvSpPr>
        <p:spPr/>
        <p:txBody>
          <a:bodyPr>
            <a:normAutofit/>
          </a:bodyPr>
          <a:lstStyle/>
          <a:p>
            <a:pPr marL="137160" indent="0" fontAlgn="auto">
              <a:spcAft>
                <a:spcPts val="0"/>
              </a:spcAft>
              <a:buClr>
                <a:schemeClr val="tx1">
                  <a:shade val="95000"/>
                </a:schemeClr>
              </a:buClr>
              <a:buFont typeface="Wingdings 2"/>
              <a:buNone/>
              <a:defRPr/>
            </a:pPr>
            <a:r>
              <a:rPr lang="en-US" b="1" dirty="0"/>
              <a:t>A. </a:t>
            </a:r>
            <a:r>
              <a:rPr lang="en-US" b="1" dirty="0" smtClean="0"/>
              <a:t>All </a:t>
            </a:r>
            <a:r>
              <a:rPr lang="en-US" b="1" dirty="0"/>
              <a:t>prokaryotes belong to the </a:t>
            </a:r>
            <a:r>
              <a:rPr lang="en-US" b="1" dirty="0" smtClean="0"/>
              <a:t>kingdom </a:t>
            </a:r>
            <a:r>
              <a:rPr lang="en-US" b="1" i="1" u="sng" dirty="0" err="1"/>
              <a:t>Monera</a:t>
            </a:r>
            <a:endParaRPr lang="en-CA" b="1" dirty="0"/>
          </a:p>
          <a:p>
            <a:pPr marL="137160" indent="0" fontAlgn="auto">
              <a:spcAft>
                <a:spcPts val="0"/>
              </a:spcAft>
              <a:buClr>
                <a:schemeClr val="tx1">
                  <a:shade val="95000"/>
                </a:schemeClr>
              </a:buClr>
              <a:buFont typeface="Wingdings 2"/>
              <a:buNone/>
              <a:defRPr/>
            </a:pPr>
            <a:r>
              <a:rPr lang="en-US" b="1" dirty="0" smtClean="0"/>
              <a:t>B</a:t>
            </a:r>
            <a:r>
              <a:rPr lang="en-US" b="1" dirty="0"/>
              <a:t>. </a:t>
            </a:r>
            <a:r>
              <a:rPr lang="en-US" b="1" dirty="0" smtClean="0"/>
              <a:t>Divided </a:t>
            </a:r>
            <a:r>
              <a:rPr lang="en-US" b="1" dirty="0"/>
              <a:t>into 4 Phyla</a:t>
            </a:r>
            <a:r>
              <a:rPr lang="en-US" b="1" dirty="0" smtClean="0"/>
              <a:t>:</a:t>
            </a:r>
          </a:p>
          <a:p>
            <a:pPr marL="137160" indent="0" fontAlgn="auto">
              <a:spcAft>
                <a:spcPts val="0"/>
              </a:spcAft>
              <a:buClr>
                <a:schemeClr val="tx1">
                  <a:shade val="95000"/>
                </a:schemeClr>
              </a:buClr>
              <a:buFont typeface="Wingdings 2"/>
              <a:buNone/>
              <a:defRPr/>
            </a:pPr>
            <a:endParaRPr lang="en-CA" dirty="0"/>
          </a:p>
          <a:p>
            <a:pPr marL="137160" indent="0" fontAlgn="auto">
              <a:spcAft>
                <a:spcPts val="0"/>
              </a:spcAft>
              <a:buClr>
                <a:schemeClr val="tx1">
                  <a:shade val="95000"/>
                </a:schemeClr>
              </a:buClr>
              <a:buFont typeface="Wingdings 2"/>
              <a:buNone/>
              <a:defRPr/>
            </a:pPr>
            <a:r>
              <a:rPr lang="en-US" b="1" dirty="0" smtClean="0"/>
              <a:t>1</a:t>
            </a:r>
            <a:r>
              <a:rPr lang="en-US" b="1" dirty="0"/>
              <a:t>.	</a:t>
            </a:r>
            <a:r>
              <a:rPr lang="en-US" b="1" i="1" dirty="0"/>
              <a:t>Eubacteria</a:t>
            </a:r>
            <a:endParaRPr lang="en-CA" dirty="0"/>
          </a:p>
          <a:p>
            <a:pPr marL="137160" indent="0" fontAlgn="auto">
              <a:spcAft>
                <a:spcPts val="0"/>
              </a:spcAft>
              <a:buClr>
                <a:schemeClr val="tx1">
                  <a:shade val="95000"/>
                </a:schemeClr>
              </a:buClr>
              <a:buFont typeface="Wingdings 2"/>
              <a:buNone/>
              <a:defRPr/>
            </a:pPr>
            <a:r>
              <a:rPr lang="en-US" b="1" dirty="0" smtClean="0"/>
              <a:t>2</a:t>
            </a:r>
            <a:r>
              <a:rPr lang="en-US" b="1" dirty="0"/>
              <a:t>.	</a:t>
            </a:r>
            <a:r>
              <a:rPr lang="en-US" b="1" i="1" dirty="0"/>
              <a:t>Cyanobacteria</a:t>
            </a:r>
            <a:endParaRPr lang="en-CA" dirty="0"/>
          </a:p>
          <a:p>
            <a:pPr marL="137160" indent="0" fontAlgn="auto">
              <a:spcAft>
                <a:spcPts val="0"/>
              </a:spcAft>
              <a:buClr>
                <a:schemeClr val="tx1">
                  <a:shade val="95000"/>
                </a:schemeClr>
              </a:buClr>
              <a:buFont typeface="Wingdings 2"/>
              <a:buNone/>
              <a:defRPr/>
            </a:pPr>
            <a:r>
              <a:rPr lang="en-US" b="1" dirty="0" smtClean="0"/>
              <a:t>3</a:t>
            </a:r>
            <a:r>
              <a:rPr lang="en-US" b="1" dirty="0"/>
              <a:t>.	</a:t>
            </a:r>
            <a:r>
              <a:rPr lang="en-US" b="1" i="1" dirty="0" err="1"/>
              <a:t>Archaebacteria</a:t>
            </a:r>
            <a:endParaRPr lang="en-CA" dirty="0"/>
          </a:p>
          <a:p>
            <a:pPr marL="137160" indent="0" fontAlgn="auto">
              <a:spcAft>
                <a:spcPts val="0"/>
              </a:spcAft>
              <a:buClr>
                <a:schemeClr val="tx1">
                  <a:shade val="95000"/>
                </a:schemeClr>
              </a:buClr>
              <a:buFont typeface="Wingdings 2"/>
              <a:buNone/>
              <a:defRPr/>
            </a:pPr>
            <a:r>
              <a:rPr lang="en-US" b="1" dirty="0" smtClean="0"/>
              <a:t>4</a:t>
            </a:r>
            <a:r>
              <a:rPr lang="en-US" b="1" dirty="0"/>
              <a:t>.	</a:t>
            </a:r>
            <a:r>
              <a:rPr lang="en-US" b="1" i="1" dirty="0" err="1"/>
              <a:t>Prochlorobacteria</a:t>
            </a:r>
            <a:endParaRPr lang="en-CA" dirty="0"/>
          </a:p>
          <a:p>
            <a:pPr marL="548640" indent="-411480" fontAlgn="auto">
              <a:spcAft>
                <a:spcPts val="0"/>
              </a:spcAft>
              <a:buClr>
                <a:schemeClr val="tx1">
                  <a:shade val="95000"/>
                </a:schemeClr>
              </a:buClr>
              <a:buFont typeface="Wingdings 2"/>
              <a:buChar char=""/>
              <a:defRPr/>
            </a:pPr>
            <a:endParaRPr lang="en-CA" dirty="0"/>
          </a:p>
        </p:txBody>
      </p:sp>
      <p:sp>
        <p:nvSpPr>
          <p:cNvPr id="33796" name="Content Placeholder 3"/>
          <p:cNvSpPr>
            <a:spLocks noGrp="1"/>
          </p:cNvSpPr>
          <p:nvPr>
            <p:ph sz="half" idx="2"/>
          </p:nvPr>
        </p:nvSpPr>
        <p:spPr/>
        <p:txBody>
          <a:bodyPr/>
          <a:lstStyle/>
          <a:p>
            <a:pPr marL="136525" indent="0">
              <a:buFont typeface="Wingdings 2" pitchFamily="18" charset="2"/>
              <a:buNone/>
            </a:pPr>
            <a:endParaRPr lang="en-CA" smtClean="0"/>
          </a:p>
        </p:txBody>
      </p:sp>
      <p:pic>
        <p:nvPicPr>
          <p:cNvPr id="337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052513"/>
            <a:ext cx="21431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8" name="TextBox 5"/>
          <p:cNvSpPr txBox="1">
            <a:spLocks noChangeArrowheads="1"/>
          </p:cNvSpPr>
          <p:nvPr/>
        </p:nvSpPr>
        <p:spPr bwMode="auto">
          <a:xfrm>
            <a:off x="4656138" y="2816225"/>
            <a:ext cx="2203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r>
              <a:rPr lang="en-CA"/>
              <a:t>E. C oli - Eubacteria</a:t>
            </a:r>
          </a:p>
        </p:txBody>
      </p:sp>
      <p:pic>
        <p:nvPicPr>
          <p:cNvPr id="337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2775" y="1778000"/>
            <a:ext cx="220027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975" y="3854450"/>
            <a:ext cx="1906588"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1" name="TextBox 6"/>
          <p:cNvSpPr txBox="1">
            <a:spLocks noChangeArrowheads="1"/>
          </p:cNvSpPr>
          <p:nvPr/>
        </p:nvSpPr>
        <p:spPr bwMode="auto">
          <a:xfrm>
            <a:off x="4741863" y="5207000"/>
            <a:ext cx="1725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r>
              <a:rPr lang="en-CA"/>
              <a:t>Archaebacteria</a:t>
            </a:r>
          </a:p>
        </p:txBody>
      </p:sp>
      <p:pic>
        <p:nvPicPr>
          <p:cNvPr id="33802" name="Picture 6" descr="http://t3.gstatic.com/images?q=tbn:ANd9GcTZpeLRVt1HJywUvZtDtw4Q9l9UJlX6oBOLZtKDxuH1LdzeG1d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9588" y="4362450"/>
            <a:ext cx="22193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TextBox 8"/>
          <p:cNvSpPr txBox="1">
            <a:spLocks noChangeArrowheads="1"/>
          </p:cNvSpPr>
          <p:nvPr/>
        </p:nvSpPr>
        <p:spPr bwMode="auto">
          <a:xfrm>
            <a:off x="6950075" y="6384925"/>
            <a:ext cx="1997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r>
              <a:rPr lang="en-CA"/>
              <a:t>Prochlorobacteria</a:t>
            </a:r>
          </a:p>
        </p:txBody>
      </p:sp>
    </p:spTree>
    <p:extLst>
      <p:ext uri="{BB962C8B-B14F-4D97-AF65-F5344CB8AC3E}">
        <p14:creationId xmlns:p14="http://schemas.microsoft.com/office/powerpoint/2010/main" val="196081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fontAlgn="auto">
              <a:spcAft>
                <a:spcPts val="0"/>
              </a:spcAft>
              <a:defRPr/>
            </a:pPr>
            <a:endParaRPr lang="en-CA"/>
          </a:p>
        </p:txBody>
      </p:sp>
      <p:sp>
        <p:nvSpPr>
          <p:cNvPr id="6" name="Content Placeholder 5"/>
          <p:cNvSpPr>
            <a:spLocks noGrp="1"/>
          </p:cNvSpPr>
          <p:nvPr>
            <p:ph idx="1"/>
          </p:nvPr>
        </p:nvSpPr>
        <p:spPr/>
        <p:txBody>
          <a:bodyPr>
            <a:normAutofit fontScale="92500" lnSpcReduction="20000"/>
          </a:bodyPr>
          <a:lstStyle/>
          <a:p>
            <a:pPr marL="137160" indent="0" fontAlgn="auto">
              <a:spcAft>
                <a:spcPts val="0"/>
              </a:spcAft>
              <a:buClr>
                <a:schemeClr val="tx1">
                  <a:shade val="95000"/>
                </a:schemeClr>
              </a:buClr>
              <a:buFont typeface="Wingdings 2"/>
              <a:buNone/>
              <a:defRPr/>
            </a:pPr>
            <a:r>
              <a:rPr lang="en-US" b="1" dirty="0" smtClean="0"/>
              <a:t>C</a:t>
            </a:r>
            <a:r>
              <a:rPr lang="en-US" b="1" dirty="0"/>
              <a:t>.  	Bacteria:  </a:t>
            </a:r>
            <a:r>
              <a:rPr lang="en-US" b="1" i="1" dirty="0"/>
              <a:t>one-celled prokaryote; chiefly </a:t>
            </a:r>
            <a:endParaRPr lang="en-CA" dirty="0"/>
          </a:p>
          <a:p>
            <a:pPr marL="137160" indent="0" fontAlgn="auto">
              <a:spcAft>
                <a:spcPts val="0"/>
              </a:spcAft>
              <a:buClr>
                <a:schemeClr val="tx1">
                  <a:shade val="95000"/>
                </a:schemeClr>
              </a:buClr>
              <a:buFont typeface="Wingdings 2"/>
              <a:buNone/>
              <a:defRPr/>
            </a:pPr>
            <a:r>
              <a:rPr lang="en-US" b="1" i="1" dirty="0"/>
              <a:t>parasitic or </a:t>
            </a:r>
            <a:r>
              <a:rPr lang="en-US" b="1" i="1" dirty="0" smtClean="0"/>
              <a:t>saprophytic </a:t>
            </a:r>
          </a:p>
          <a:p>
            <a:pPr marL="137160" indent="0" fontAlgn="auto">
              <a:spcAft>
                <a:spcPts val="0"/>
              </a:spcAft>
              <a:buClr>
                <a:schemeClr val="tx1">
                  <a:shade val="95000"/>
                </a:schemeClr>
              </a:buClr>
              <a:buFont typeface="Wingdings 2"/>
              <a:buNone/>
              <a:defRPr/>
            </a:pPr>
            <a:r>
              <a:rPr lang="en-US" b="1" i="1" dirty="0" smtClean="0"/>
              <a:t>(</a:t>
            </a:r>
            <a:r>
              <a:rPr lang="en-US" sz="1600" b="1" i="1" dirty="0" smtClean="0"/>
              <a:t>saprophytic = lives on dead organic material)</a:t>
            </a:r>
            <a:endParaRPr lang="en-US" b="1" i="1" dirty="0" smtClean="0"/>
          </a:p>
          <a:p>
            <a:pPr marL="137160" indent="0" fontAlgn="auto">
              <a:spcAft>
                <a:spcPts val="0"/>
              </a:spcAft>
              <a:buClr>
                <a:schemeClr val="tx1">
                  <a:shade val="95000"/>
                </a:schemeClr>
              </a:buClr>
              <a:buFont typeface="Wingdings 2"/>
              <a:buNone/>
              <a:defRPr/>
            </a:pPr>
            <a:endParaRPr lang="en-CA" dirty="0"/>
          </a:p>
          <a:p>
            <a:pPr marL="137160" indent="0" fontAlgn="auto">
              <a:spcAft>
                <a:spcPts val="0"/>
              </a:spcAft>
              <a:buClr>
                <a:schemeClr val="tx1">
                  <a:shade val="95000"/>
                </a:schemeClr>
              </a:buClr>
              <a:buFont typeface="Wingdings 2"/>
              <a:buNone/>
              <a:defRPr/>
            </a:pPr>
            <a:r>
              <a:rPr lang="en-US" b="1" dirty="0"/>
              <a:t>	</a:t>
            </a:r>
            <a:r>
              <a:rPr lang="en-US" b="1" dirty="0" smtClean="0"/>
              <a:t>1</a:t>
            </a:r>
            <a:r>
              <a:rPr lang="en-US" b="1" dirty="0"/>
              <a:t>. 	Size:  </a:t>
            </a:r>
            <a:r>
              <a:rPr lang="en-US" b="1" i="1" dirty="0"/>
              <a:t>1 to 10 </a:t>
            </a:r>
            <a:r>
              <a:rPr lang="en-US" b="1" i="1" dirty="0" smtClean="0"/>
              <a:t>micrometers</a:t>
            </a:r>
          </a:p>
          <a:p>
            <a:pPr marL="137160" indent="0" fontAlgn="auto">
              <a:spcAft>
                <a:spcPts val="0"/>
              </a:spcAft>
              <a:buClr>
                <a:schemeClr val="tx1">
                  <a:shade val="95000"/>
                </a:schemeClr>
              </a:buClr>
              <a:buFont typeface="Wingdings 2"/>
              <a:buNone/>
              <a:defRPr/>
            </a:pPr>
            <a:endParaRPr lang="en-CA" dirty="0"/>
          </a:p>
          <a:p>
            <a:pPr marL="137160" indent="0" fontAlgn="auto">
              <a:spcAft>
                <a:spcPts val="0"/>
              </a:spcAft>
              <a:buClr>
                <a:schemeClr val="tx1">
                  <a:shade val="95000"/>
                </a:schemeClr>
              </a:buClr>
              <a:buFont typeface="Wingdings 2"/>
              <a:buNone/>
              <a:defRPr/>
            </a:pPr>
            <a:r>
              <a:rPr lang="en-US" b="1" dirty="0"/>
              <a:t>	</a:t>
            </a:r>
            <a:r>
              <a:rPr lang="en-US" b="1" dirty="0" smtClean="0"/>
              <a:t>2</a:t>
            </a:r>
            <a:r>
              <a:rPr lang="en-US" b="1" dirty="0"/>
              <a:t>.  	Smaller than eukaryotic cells because:</a:t>
            </a:r>
            <a:endParaRPr lang="en-CA" dirty="0"/>
          </a:p>
          <a:p>
            <a:pPr marL="137160" indent="0" fontAlgn="auto">
              <a:spcAft>
                <a:spcPts val="0"/>
              </a:spcAft>
              <a:buClr>
                <a:schemeClr val="tx1">
                  <a:shade val="95000"/>
                </a:schemeClr>
              </a:buClr>
              <a:buFont typeface="Wingdings 2"/>
              <a:buNone/>
              <a:defRPr/>
            </a:pPr>
            <a:r>
              <a:rPr lang="en-US" b="1" i="1" dirty="0" smtClean="0"/>
              <a:t>	bacteria </a:t>
            </a:r>
            <a:r>
              <a:rPr lang="en-US" b="1" i="1" dirty="0"/>
              <a:t>do not contain the complex range of </a:t>
            </a:r>
            <a:r>
              <a:rPr lang="en-US" b="1" i="1" dirty="0" smtClean="0"/>
              <a:t>	membrane-enclosed </a:t>
            </a:r>
            <a:r>
              <a:rPr lang="en-US" b="1" i="1" dirty="0"/>
              <a:t>organelles that are </a:t>
            </a:r>
            <a:r>
              <a:rPr lang="en-US" b="1" i="1" dirty="0" smtClean="0"/>
              <a:t>	found </a:t>
            </a:r>
            <a:r>
              <a:rPr lang="en-US" b="1" i="1" dirty="0"/>
              <a:t>in most eukaryotic cells</a:t>
            </a:r>
            <a:endParaRPr lang="en-CA" dirty="0"/>
          </a:p>
          <a:p>
            <a:pPr marL="137160" indent="0" fontAlgn="auto">
              <a:spcAft>
                <a:spcPts val="0"/>
              </a:spcAft>
              <a:buClr>
                <a:schemeClr val="tx1">
                  <a:shade val="95000"/>
                </a:schemeClr>
              </a:buClr>
              <a:buFont typeface="Wingdings 2"/>
              <a:buNone/>
              <a:defRPr/>
            </a:pPr>
            <a:endParaRPr lang="en-CA" dirty="0"/>
          </a:p>
        </p:txBody>
      </p:sp>
    </p:spTree>
    <p:extLst>
      <p:ext uri="{BB962C8B-B14F-4D97-AF65-F5344CB8AC3E}">
        <p14:creationId xmlns:p14="http://schemas.microsoft.com/office/powerpoint/2010/main" val="41504167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lstStyle/>
          <a:p>
            <a:pPr algn="l" fontAlgn="auto">
              <a:spcAft>
                <a:spcPts val="0"/>
              </a:spcAft>
              <a:defRPr/>
            </a:pPr>
            <a:r>
              <a:rPr lang="en-US" dirty="0">
                <a:effectLst/>
              </a:rPr>
              <a:t>D.	Eubacteria</a:t>
            </a:r>
            <a:endParaRPr lang="en-CA" dirty="0"/>
          </a:p>
        </p:txBody>
      </p:sp>
      <p:sp>
        <p:nvSpPr>
          <p:cNvPr id="3" name="Content Placeholder 2"/>
          <p:cNvSpPr>
            <a:spLocks noGrp="1"/>
          </p:cNvSpPr>
          <p:nvPr>
            <p:ph sz="half" idx="1"/>
          </p:nvPr>
        </p:nvSpPr>
        <p:spPr>
          <a:xfrm>
            <a:off x="0" y="981075"/>
            <a:ext cx="4716463" cy="5616575"/>
          </a:xfrm>
        </p:spPr>
        <p:txBody>
          <a:bodyPr>
            <a:normAutofit fontScale="85000" lnSpcReduction="20000"/>
          </a:bodyPr>
          <a:lstStyle/>
          <a:p>
            <a:pPr marL="137160" indent="0" fontAlgn="auto">
              <a:spcAft>
                <a:spcPts val="0"/>
              </a:spcAft>
              <a:buClr>
                <a:schemeClr val="tx1">
                  <a:shade val="95000"/>
                </a:schemeClr>
              </a:buClr>
              <a:buFont typeface="Wingdings 2"/>
              <a:buNone/>
              <a:defRPr/>
            </a:pPr>
            <a:r>
              <a:rPr lang="en-US" b="1" dirty="0"/>
              <a:t>1.  </a:t>
            </a:r>
            <a:r>
              <a:rPr lang="en-US" b="1" dirty="0" smtClean="0"/>
              <a:t>Commonly </a:t>
            </a:r>
            <a:r>
              <a:rPr lang="en-US" b="1" dirty="0"/>
              <a:t>called:  </a:t>
            </a:r>
            <a:r>
              <a:rPr lang="en-US" b="1" i="1" dirty="0"/>
              <a:t>bacteria</a:t>
            </a:r>
            <a:endParaRPr lang="en-CA" dirty="0"/>
          </a:p>
          <a:p>
            <a:pPr marL="137160" indent="0" fontAlgn="auto">
              <a:spcAft>
                <a:spcPts val="0"/>
              </a:spcAft>
              <a:buClr>
                <a:schemeClr val="tx1">
                  <a:shade val="95000"/>
                </a:schemeClr>
              </a:buClr>
              <a:buFont typeface="Wingdings 2"/>
              <a:buNone/>
              <a:defRPr/>
            </a:pPr>
            <a:endParaRPr lang="en-US" b="1" dirty="0" smtClean="0"/>
          </a:p>
          <a:p>
            <a:pPr marL="137160" indent="0" fontAlgn="auto">
              <a:spcAft>
                <a:spcPts val="0"/>
              </a:spcAft>
              <a:buClr>
                <a:schemeClr val="tx1">
                  <a:shade val="95000"/>
                </a:schemeClr>
              </a:buClr>
              <a:buFont typeface="Wingdings 2"/>
              <a:buNone/>
              <a:defRPr/>
            </a:pPr>
            <a:r>
              <a:rPr lang="en-US" b="1" dirty="0" smtClean="0"/>
              <a:t>2</a:t>
            </a:r>
            <a:r>
              <a:rPr lang="en-US" b="1" dirty="0"/>
              <a:t>.  </a:t>
            </a:r>
            <a:r>
              <a:rPr lang="en-US" b="1" dirty="0" smtClean="0"/>
              <a:t>General </a:t>
            </a:r>
            <a:r>
              <a:rPr lang="en-US" b="1" dirty="0"/>
              <a:t>appearance:</a:t>
            </a:r>
            <a:endParaRPr lang="en-CA" dirty="0"/>
          </a:p>
          <a:p>
            <a:pPr marL="137160" indent="0" fontAlgn="auto">
              <a:spcAft>
                <a:spcPts val="0"/>
              </a:spcAft>
              <a:buClr>
                <a:schemeClr val="tx1">
                  <a:shade val="95000"/>
                </a:schemeClr>
              </a:buClr>
              <a:buFont typeface="Wingdings 2"/>
              <a:buNone/>
              <a:defRPr/>
            </a:pPr>
            <a:r>
              <a:rPr lang="en-US" b="1" dirty="0"/>
              <a:t>	</a:t>
            </a:r>
            <a:r>
              <a:rPr lang="en-US" b="1" dirty="0" smtClean="0"/>
              <a:t>a</a:t>
            </a:r>
            <a:r>
              <a:rPr lang="en-US" b="1" dirty="0"/>
              <a:t>.  </a:t>
            </a:r>
            <a:r>
              <a:rPr lang="en-US" b="1" dirty="0" smtClean="0"/>
              <a:t>Cell </a:t>
            </a:r>
            <a:r>
              <a:rPr lang="en-US" b="1" dirty="0"/>
              <a:t>wall composed of:  </a:t>
            </a:r>
            <a:r>
              <a:rPr lang="en-US" b="1" dirty="0" smtClean="0"/>
              <a:t>	</a:t>
            </a:r>
            <a:r>
              <a:rPr lang="en-US" b="1" i="1" dirty="0" smtClean="0"/>
              <a:t>complex carbohydrates</a:t>
            </a:r>
          </a:p>
          <a:p>
            <a:pPr marL="137160" indent="0" fontAlgn="auto">
              <a:spcAft>
                <a:spcPts val="0"/>
              </a:spcAft>
              <a:buClr>
                <a:schemeClr val="tx1">
                  <a:shade val="95000"/>
                </a:schemeClr>
              </a:buClr>
              <a:buFont typeface="Wingdings 2"/>
              <a:buNone/>
              <a:defRPr/>
            </a:pPr>
            <a:endParaRPr lang="en-CA" dirty="0"/>
          </a:p>
          <a:p>
            <a:pPr marL="137160" indent="0" fontAlgn="auto">
              <a:spcAft>
                <a:spcPts val="0"/>
              </a:spcAft>
              <a:buClr>
                <a:schemeClr val="tx1">
                  <a:shade val="95000"/>
                </a:schemeClr>
              </a:buClr>
              <a:buFont typeface="Wingdings 2"/>
              <a:buNone/>
              <a:defRPr/>
            </a:pPr>
            <a:r>
              <a:rPr lang="en-US" b="1" dirty="0" smtClean="0"/>
              <a:t>	b</a:t>
            </a:r>
            <a:r>
              <a:rPr lang="en-US" b="1" dirty="0"/>
              <a:t>.  </a:t>
            </a:r>
            <a:r>
              <a:rPr lang="en-US" b="1" dirty="0" smtClean="0"/>
              <a:t>Within </a:t>
            </a:r>
            <a:r>
              <a:rPr lang="en-US" b="1" dirty="0"/>
              <a:t>the cell wall is </a:t>
            </a:r>
            <a:r>
              <a:rPr lang="en-US" b="1" dirty="0" smtClean="0"/>
              <a:t>	a </a:t>
            </a:r>
            <a:r>
              <a:rPr lang="en-US" b="1" i="1" dirty="0" smtClean="0"/>
              <a:t>cell </a:t>
            </a:r>
            <a:r>
              <a:rPr lang="en-US" b="1" i="1" dirty="0"/>
              <a:t>membrane that </a:t>
            </a:r>
            <a:r>
              <a:rPr lang="en-US" b="1" i="1" dirty="0" smtClean="0"/>
              <a:t>	surrounds </a:t>
            </a:r>
            <a:r>
              <a:rPr lang="en-US" b="1" i="1" dirty="0"/>
              <a:t>the </a:t>
            </a:r>
            <a:r>
              <a:rPr lang="en-US" b="1" i="1" dirty="0" smtClean="0"/>
              <a:t>cytoplasm</a:t>
            </a:r>
          </a:p>
          <a:p>
            <a:pPr marL="137160" indent="0" fontAlgn="auto">
              <a:spcAft>
                <a:spcPts val="0"/>
              </a:spcAft>
              <a:buClr>
                <a:schemeClr val="tx1">
                  <a:shade val="95000"/>
                </a:schemeClr>
              </a:buClr>
              <a:buFont typeface="Wingdings 2"/>
              <a:buNone/>
              <a:defRPr/>
            </a:pPr>
            <a:endParaRPr lang="en-CA" dirty="0"/>
          </a:p>
          <a:p>
            <a:pPr marL="137160" indent="0" fontAlgn="auto">
              <a:spcAft>
                <a:spcPts val="0"/>
              </a:spcAft>
              <a:buClr>
                <a:schemeClr val="tx1">
                  <a:shade val="95000"/>
                </a:schemeClr>
              </a:buClr>
              <a:buFont typeface="Wingdings 2"/>
              <a:buNone/>
              <a:defRPr/>
            </a:pPr>
            <a:r>
              <a:rPr lang="en-US" b="1" dirty="0"/>
              <a:t>	</a:t>
            </a:r>
            <a:r>
              <a:rPr lang="en-US" b="1" dirty="0" smtClean="0"/>
              <a:t>c</a:t>
            </a:r>
            <a:r>
              <a:rPr lang="en-US" b="1" dirty="0"/>
              <a:t>.  </a:t>
            </a:r>
            <a:r>
              <a:rPr lang="en-US" b="1" dirty="0" smtClean="0"/>
              <a:t>Some </a:t>
            </a:r>
            <a:r>
              <a:rPr lang="en-US" b="1" dirty="0"/>
              <a:t>have </a:t>
            </a:r>
            <a:r>
              <a:rPr lang="en-US" b="1" i="1" u="sng" dirty="0"/>
              <a:t>long </a:t>
            </a:r>
            <a:r>
              <a:rPr lang="en-US" b="1" i="1" dirty="0"/>
              <a:t>	</a:t>
            </a:r>
            <a:r>
              <a:rPr lang="en-US" b="1" i="1" u="sng" dirty="0" smtClean="0"/>
              <a:t>whip-</a:t>
            </a:r>
            <a:r>
              <a:rPr lang="en-US" b="1" i="1" dirty="0" smtClean="0"/>
              <a:t>	</a:t>
            </a:r>
            <a:r>
              <a:rPr lang="en-US" b="1" i="1" u="sng" dirty="0" smtClean="0"/>
              <a:t>like </a:t>
            </a:r>
            <a:r>
              <a:rPr lang="en-US" b="1" i="1" u="sng" dirty="0"/>
              <a:t>flagella</a:t>
            </a:r>
            <a:r>
              <a:rPr lang="en-US" b="1" dirty="0"/>
              <a:t> </a:t>
            </a:r>
            <a:r>
              <a:rPr lang="en-US" b="1" dirty="0" smtClean="0"/>
              <a:t>that </a:t>
            </a:r>
            <a:r>
              <a:rPr lang="en-US" b="1" dirty="0"/>
              <a:t>protrude </a:t>
            </a:r>
            <a:r>
              <a:rPr lang="en-US" b="1" dirty="0" smtClean="0"/>
              <a:t>	from </a:t>
            </a:r>
            <a:r>
              <a:rPr lang="en-US" b="1" dirty="0"/>
              <a:t>cell </a:t>
            </a:r>
            <a:r>
              <a:rPr lang="en-US" b="1" i="1" u="sng" dirty="0" smtClean="0"/>
              <a:t>membrane</a:t>
            </a:r>
            <a:r>
              <a:rPr lang="en-US" b="1" dirty="0" smtClean="0"/>
              <a:t> 	through </a:t>
            </a:r>
            <a:r>
              <a:rPr lang="en-US" b="1" dirty="0"/>
              <a:t>the </a:t>
            </a:r>
            <a:r>
              <a:rPr lang="en-US" b="1" dirty="0" smtClean="0"/>
              <a:t>	cell </a:t>
            </a:r>
            <a:r>
              <a:rPr lang="en-US" b="1" i="1" u="sng" dirty="0"/>
              <a:t>wall</a:t>
            </a:r>
            <a:r>
              <a:rPr lang="en-US" b="1" dirty="0"/>
              <a:t>; </a:t>
            </a:r>
            <a:r>
              <a:rPr lang="en-US" b="1" dirty="0" smtClean="0"/>
              <a:t>	these </a:t>
            </a:r>
            <a:r>
              <a:rPr lang="en-US" b="1" dirty="0"/>
              <a:t>are used </a:t>
            </a:r>
            <a:r>
              <a:rPr lang="en-US" b="1" dirty="0" smtClean="0"/>
              <a:t>for 	</a:t>
            </a:r>
            <a:r>
              <a:rPr lang="en-US" b="1" i="1" u="sng" dirty="0" smtClean="0"/>
              <a:t>movement</a:t>
            </a:r>
            <a:r>
              <a:rPr lang="en-US" b="1" i="1" u="sng" dirty="0"/>
              <a:t>.</a:t>
            </a:r>
            <a:endParaRPr lang="en-CA" dirty="0"/>
          </a:p>
          <a:p>
            <a:pPr marL="137160" indent="0" fontAlgn="auto">
              <a:spcAft>
                <a:spcPts val="0"/>
              </a:spcAft>
              <a:buClr>
                <a:schemeClr val="tx1">
                  <a:shade val="95000"/>
                </a:schemeClr>
              </a:buClr>
              <a:buFont typeface="Wingdings 2"/>
              <a:buNone/>
              <a:defRPr/>
            </a:pPr>
            <a:endParaRPr lang="en-CA" dirty="0"/>
          </a:p>
        </p:txBody>
      </p:sp>
      <p:sp>
        <p:nvSpPr>
          <p:cNvPr id="4" name="Content Placeholder 3"/>
          <p:cNvSpPr>
            <a:spLocks noGrp="1"/>
          </p:cNvSpPr>
          <p:nvPr>
            <p:ph sz="half" idx="2"/>
          </p:nvPr>
        </p:nvSpPr>
        <p:spPr/>
        <p:txBody>
          <a:bodyPr>
            <a:normAutofit fontScale="85000" lnSpcReduction="20000"/>
          </a:bodyPr>
          <a:lstStyle/>
          <a:p>
            <a:pPr marL="548640" indent="-411480" fontAlgn="auto">
              <a:spcAft>
                <a:spcPts val="0"/>
              </a:spcAft>
              <a:buClr>
                <a:schemeClr val="tx1">
                  <a:shade val="95000"/>
                </a:schemeClr>
              </a:buClr>
              <a:buFont typeface="Wingdings 2"/>
              <a:buChar char=""/>
              <a:defRPr/>
            </a:pPr>
            <a:endParaRPr lang="en-CA" dirty="0"/>
          </a:p>
        </p:txBody>
      </p:sp>
      <p:pic>
        <p:nvPicPr>
          <p:cNvPr id="358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75" y="4113213"/>
            <a:ext cx="2160588" cy="274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650" y="1052513"/>
            <a:ext cx="3960813" cy="239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90138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3.  	</a:t>
            </a:r>
            <a:r>
              <a:rPr lang="en-US" dirty="0" smtClean="0"/>
              <a:t>Lifestyles of bacteria include:</a:t>
            </a:r>
            <a:r>
              <a:rPr lang="en-CA" dirty="0"/>
              <a:t/>
            </a:r>
            <a:br>
              <a:rPr lang="en-CA" dirty="0"/>
            </a:br>
            <a:endParaRPr lang="en-CA" dirty="0"/>
          </a:p>
        </p:txBody>
      </p:sp>
      <p:sp>
        <p:nvSpPr>
          <p:cNvPr id="3" name="Content Placeholder 2"/>
          <p:cNvSpPr>
            <a:spLocks noGrp="1"/>
          </p:cNvSpPr>
          <p:nvPr>
            <p:ph sz="half" idx="1"/>
          </p:nvPr>
        </p:nvSpPr>
        <p:spPr/>
        <p:txBody>
          <a:bodyPr>
            <a:normAutofit lnSpcReduction="10000"/>
          </a:bodyPr>
          <a:lstStyle/>
          <a:p>
            <a:pPr marL="137160" indent="0" fontAlgn="auto">
              <a:spcAft>
                <a:spcPts val="0"/>
              </a:spcAft>
              <a:buClr>
                <a:schemeClr val="tx1">
                  <a:shade val="95000"/>
                </a:schemeClr>
              </a:buClr>
              <a:buFont typeface="Wingdings 2"/>
              <a:buNone/>
              <a:defRPr/>
            </a:pPr>
            <a:r>
              <a:rPr lang="en-US" b="1" i="1" dirty="0" smtClean="0"/>
              <a:t>a.  Live </a:t>
            </a:r>
            <a:r>
              <a:rPr lang="en-US" b="1" i="1" dirty="0"/>
              <a:t>in the </a:t>
            </a:r>
            <a:r>
              <a:rPr lang="en-US" b="1" i="1" dirty="0" smtClean="0"/>
              <a:t>soil</a:t>
            </a:r>
          </a:p>
          <a:p>
            <a:pPr marL="137160" indent="0" fontAlgn="auto">
              <a:spcAft>
                <a:spcPts val="0"/>
              </a:spcAft>
              <a:buClr>
                <a:schemeClr val="tx1">
                  <a:shade val="95000"/>
                </a:schemeClr>
              </a:buClr>
              <a:buFont typeface="Wingdings 2"/>
              <a:buNone/>
              <a:defRPr/>
            </a:pPr>
            <a:r>
              <a:rPr lang="en-US" b="1" i="1" dirty="0" smtClean="0"/>
              <a:t>	</a:t>
            </a:r>
            <a:r>
              <a:rPr lang="en-US" sz="1800" b="1" i="1" dirty="0" err="1" smtClean="0"/>
              <a:t>eg</a:t>
            </a:r>
            <a:r>
              <a:rPr lang="en-US" sz="1800" b="1" i="1" dirty="0" smtClean="0"/>
              <a:t>: Rhizobia</a:t>
            </a:r>
            <a:endParaRPr lang="en-CA" sz="1800" dirty="0" smtClean="0"/>
          </a:p>
          <a:p>
            <a:pPr marL="137160" indent="0" fontAlgn="auto">
              <a:spcAft>
                <a:spcPts val="0"/>
              </a:spcAft>
              <a:buClr>
                <a:schemeClr val="tx1">
                  <a:shade val="95000"/>
                </a:schemeClr>
              </a:buClr>
              <a:buFont typeface="Wingdings 2"/>
              <a:buNone/>
              <a:defRPr/>
            </a:pPr>
            <a:endParaRPr lang="en-US" b="1" dirty="0" smtClean="0"/>
          </a:p>
          <a:p>
            <a:pPr marL="137160" indent="0" fontAlgn="auto">
              <a:spcAft>
                <a:spcPts val="0"/>
              </a:spcAft>
              <a:buClr>
                <a:schemeClr val="tx1">
                  <a:shade val="95000"/>
                </a:schemeClr>
              </a:buClr>
              <a:buFont typeface="Wingdings 2"/>
              <a:buNone/>
              <a:defRPr/>
            </a:pPr>
            <a:r>
              <a:rPr lang="en-US" b="1" dirty="0" smtClean="0"/>
              <a:t>b. </a:t>
            </a:r>
            <a:r>
              <a:rPr lang="en-US" b="1" i="1" dirty="0" smtClean="0"/>
              <a:t>Infect larger organisms and produce disease</a:t>
            </a:r>
          </a:p>
          <a:p>
            <a:pPr marL="137160" indent="0" fontAlgn="auto">
              <a:spcAft>
                <a:spcPts val="0"/>
              </a:spcAft>
              <a:buClr>
                <a:schemeClr val="tx1">
                  <a:shade val="95000"/>
                </a:schemeClr>
              </a:buClr>
              <a:buFont typeface="Wingdings 2"/>
              <a:buNone/>
              <a:defRPr/>
            </a:pPr>
            <a:r>
              <a:rPr lang="en-US" b="1" i="1" dirty="0"/>
              <a:t>	</a:t>
            </a:r>
            <a:r>
              <a:rPr lang="en-US" sz="1800" b="1" i="1" dirty="0" err="1" smtClean="0"/>
              <a:t>eg</a:t>
            </a:r>
            <a:r>
              <a:rPr lang="en-US" sz="1800" b="1" i="1" dirty="0" smtClean="0"/>
              <a:t>: Streptococcus </a:t>
            </a:r>
            <a:r>
              <a:rPr lang="en-US" sz="1800" b="1" i="1" dirty="0" err="1" smtClean="0"/>
              <a:t>pyogenes</a:t>
            </a:r>
            <a:endParaRPr lang="en-US" sz="1800" b="1" i="1" dirty="0" smtClean="0"/>
          </a:p>
          <a:p>
            <a:pPr marL="137160" indent="0" fontAlgn="auto">
              <a:spcAft>
                <a:spcPts val="0"/>
              </a:spcAft>
              <a:buClr>
                <a:schemeClr val="tx1">
                  <a:shade val="95000"/>
                </a:schemeClr>
              </a:buClr>
              <a:buFont typeface="Wingdings 2"/>
              <a:buNone/>
              <a:defRPr/>
            </a:pPr>
            <a:r>
              <a:rPr lang="en-US" sz="1800" b="1" i="1" dirty="0"/>
              <a:t>	</a:t>
            </a:r>
            <a:r>
              <a:rPr lang="en-US" sz="1800" b="1" i="1" dirty="0" smtClean="0"/>
              <a:t>(causes Strep throat)</a:t>
            </a:r>
          </a:p>
          <a:p>
            <a:pPr marL="137160" indent="0" fontAlgn="auto">
              <a:spcAft>
                <a:spcPts val="0"/>
              </a:spcAft>
              <a:buClr>
                <a:schemeClr val="tx1">
                  <a:shade val="95000"/>
                </a:schemeClr>
              </a:buClr>
              <a:buFont typeface="Wingdings 2"/>
              <a:buNone/>
              <a:defRPr/>
            </a:pPr>
            <a:endParaRPr lang="en-CA" sz="1800" dirty="0" smtClean="0"/>
          </a:p>
          <a:p>
            <a:pPr marL="137160" indent="0" fontAlgn="auto">
              <a:spcAft>
                <a:spcPts val="0"/>
              </a:spcAft>
              <a:buClr>
                <a:schemeClr val="tx1">
                  <a:shade val="95000"/>
                </a:schemeClr>
              </a:buClr>
              <a:buFont typeface="Wingdings 2"/>
              <a:buNone/>
              <a:defRPr/>
            </a:pPr>
            <a:r>
              <a:rPr lang="en-US" b="1" dirty="0" smtClean="0"/>
              <a:t>c</a:t>
            </a:r>
            <a:r>
              <a:rPr lang="en-US" b="1" dirty="0"/>
              <a:t>.	</a:t>
            </a:r>
            <a:r>
              <a:rPr lang="en-US" b="1" i="1" dirty="0"/>
              <a:t>Photosynthetic</a:t>
            </a:r>
            <a:endParaRPr lang="en-CA" dirty="0"/>
          </a:p>
          <a:p>
            <a:pPr marL="548640" indent="-411480" fontAlgn="auto">
              <a:spcAft>
                <a:spcPts val="0"/>
              </a:spcAft>
              <a:buClr>
                <a:schemeClr val="tx1">
                  <a:shade val="95000"/>
                </a:schemeClr>
              </a:buClr>
              <a:buFont typeface="Wingdings 2"/>
              <a:buChar char=""/>
              <a:defRPr/>
            </a:pPr>
            <a:endParaRPr lang="en-CA" dirty="0"/>
          </a:p>
        </p:txBody>
      </p:sp>
      <p:sp>
        <p:nvSpPr>
          <p:cNvPr id="36868" name="Content Placeholder 3"/>
          <p:cNvSpPr>
            <a:spLocks noGrp="1"/>
          </p:cNvSpPr>
          <p:nvPr>
            <p:ph sz="half" idx="2"/>
          </p:nvPr>
        </p:nvSpPr>
        <p:spPr/>
        <p:txBody>
          <a:bodyPr>
            <a:normAutofit lnSpcReduction="10000"/>
          </a:bodyPr>
          <a:lstStyle/>
          <a:p>
            <a:endParaRPr lang="en-CA" smtClean="0"/>
          </a:p>
        </p:txBody>
      </p:sp>
      <p:pic>
        <p:nvPicPr>
          <p:cNvPr id="368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192213"/>
            <a:ext cx="305752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898775"/>
            <a:ext cx="2208212"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3738" y="2924175"/>
            <a:ext cx="2265362" cy="181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17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fontAlgn="auto">
              <a:spcAft>
                <a:spcPts val="0"/>
              </a:spcAft>
              <a:defRPr/>
            </a:pPr>
            <a:r>
              <a:rPr lang="en-US" dirty="0">
                <a:effectLst/>
              </a:rPr>
              <a:t>E.  	Cyanobacteria</a:t>
            </a:r>
            <a:r>
              <a:rPr lang="en-CA" dirty="0">
                <a:effectLst/>
              </a:rPr>
              <a:t/>
            </a:r>
            <a:br>
              <a:rPr lang="en-CA" dirty="0">
                <a:effectLst/>
              </a:rPr>
            </a:br>
            <a:endParaRPr lang="en-CA" dirty="0"/>
          </a:p>
        </p:txBody>
      </p:sp>
      <p:sp>
        <p:nvSpPr>
          <p:cNvPr id="3" name="Content Placeholder 2"/>
          <p:cNvSpPr>
            <a:spLocks noGrp="1"/>
          </p:cNvSpPr>
          <p:nvPr>
            <p:ph sz="half" idx="1"/>
          </p:nvPr>
        </p:nvSpPr>
        <p:spPr/>
        <p:txBody>
          <a:bodyPr>
            <a:normAutofit fontScale="92500"/>
          </a:bodyPr>
          <a:lstStyle/>
          <a:p>
            <a:pPr marL="651510" indent="-514350" fontAlgn="auto">
              <a:spcAft>
                <a:spcPts val="0"/>
              </a:spcAft>
              <a:buClr>
                <a:schemeClr val="tx1">
                  <a:shade val="95000"/>
                </a:schemeClr>
              </a:buClr>
              <a:buFont typeface="Wingdings 2"/>
              <a:buAutoNum type="arabicPeriod"/>
              <a:defRPr/>
            </a:pPr>
            <a:r>
              <a:rPr lang="en-US" b="1" dirty="0" smtClean="0"/>
              <a:t>Commonly </a:t>
            </a:r>
            <a:r>
              <a:rPr lang="en-US" b="1" dirty="0"/>
              <a:t>called:  </a:t>
            </a:r>
            <a:r>
              <a:rPr lang="en-US" b="1" i="1" dirty="0"/>
              <a:t>blue-green bacteria </a:t>
            </a:r>
            <a:endParaRPr lang="en-US" b="1" i="1" dirty="0" smtClean="0"/>
          </a:p>
          <a:p>
            <a:pPr marL="137160" indent="0" fontAlgn="auto">
              <a:spcAft>
                <a:spcPts val="0"/>
              </a:spcAft>
              <a:buClr>
                <a:schemeClr val="tx1">
                  <a:shade val="95000"/>
                </a:schemeClr>
              </a:buClr>
              <a:buFont typeface="Wingdings 2"/>
              <a:buNone/>
              <a:defRPr/>
            </a:pPr>
            <a:endParaRPr lang="en-CA" dirty="0"/>
          </a:p>
          <a:p>
            <a:pPr marL="651510" indent="-514350" fontAlgn="auto">
              <a:spcAft>
                <a:spcPts val="0"/>
              </a:spcAft>
              <a:buClr>
                <a:schemeClr val="tx1">
                  <a:shade val="95000"/>
                </a:schemeClr>
              </a:buClr>
              <a:buFont typeface="Wingdings 2"/>
              <a:buAutoNum type="arabicPeriod" startAt="2"/>
              <a:defRPr/>
            </a:pPr>
            <a:r>
              <a:rPr lang="en-US" b="1" dirty="0" smtClean="0"/>
              <a:t>Origin </a:t>
            </a:r>
            <a:r>
              <a:rPr lang="en-US" b="1" dirty="0"/>
              <a:t>of the name:  </a:t>
            </a:r>
            <a:r>
              <a:rPr lang="en-US" b="1" i="1" dirty="0"/>
              <a:t>are blue-green in </a:t>
            </a:r>
            <a:r>
              <a:rPr lang="en-US" b="1" i="1" dirty="0" err="1" smtClean="0"/>
              <a:t>colour</a:t>
            </a:r>
            <a:endParaRPr lang="en-US" b="1" i="1" dirty="0" smtClean="0"/>
          </a:p>
          <a:p>
            <a:pPr marL="651510" indent="-514350" fontAlgn="auto">
              <a:spcAft>
                <a:spcPts val="0"/>
              </a:spcAft>
              <a:buClr>
                <a:schemeClr val="tx1">
                  <a:shade val="95000"/>
                </a:schemeClr>
              </a:buClr>
              <a:buFont typeface="Wingdings 2"/>
              <a:buAutoNum type="arabicPeriod" startAt="2"/>
              <a:defRPr/>
            </a:pPr>
            <a:endParaRPr lang="en-CA" dirty="0"/>
          </a:p>
          <a:p>
            <a:pPr marL="651510" indent="-514350" fontAlgn="auto">
              <a:spcAft>
                <a:spcPts val="0"/>
              </a:spcAft>
              <a:buClr>
                <a:schemeClr val="tx1">
                  <a:shade val="95000"/>
                </a:schemeClr>
              </a:buClr>
              <a:buFont typeface="Wingdings 2"/>
              <a:buAutoNum type="arabicPeriod" startAt="3"/>
              <a:defRPr/>
            </a:pPr>
            <a:r>
              <a:rPr lang="en-US" b="1" dirty="0" smtClean="0"/>
              <a:t>All </a:t>
            </a:r>
            <a:r>
              <a:rPr lang="en-US" b="1" dirty="0"/>
              <a:t>cyanobacteria can carry out the </a:t>
            </a:r>
            <a:r>
              <a:rPr lang="en-US" b="1" dirty="0" smtClean="0"/>
              <a:t>reactions </a:t>
            </a:r>
            <a:r>
              <a:rPr lang="en-US" b="1" dirty="0"/>
              <a:t>of </a:t>
            </a:r>
            <a:r>
              <a:rPr lang="en-US" b="1" i="1" u="sng" dirty="0" smtClean="0"/>
              <a:t>photosynthesis</a:t>
            </a:r>
          </a:p>
          <a:p>
            <a:pPr marL="651510" indent="-514350" fontAlgn="auto">
              <a:spcAft>
                <a:spcPts val="0"/>
              </a:spcAft>
              <a:buClr>
                <a:schemeClr val="tx1">
                  <a:shade val="95000"/>
                </a:schemeClr>
              </a:buClr>
              <a:buFont typeface="Wingdings 2"/>
              <a:buAutoNum type="arabicPeriod" startAt="3"/>
              <a:defRPr/>
            </a:pPr>
            <a:endParaRPr lang="en-US" b="1" i="1" u="sng" dirty="0" smtClean="0"/>
          </a:p>
          <a:p>
            <a:pPr marL="137160" indent="0" fontAlgn="auto">
              <a:spcAft>
                <a:spcPts val="0"/>
              </a:spcAft>
              <a:buClr>
                <a:schemeClr val="tx1">
                  <a:shade val="95000"/>
                </a:schemeClr>
              </a:buClr>
              <a:buFont typeface="Wingdings 2"/>
              <a:buNone/>
              <a:defRPr/>
            </a:pPr>
            <a:endParaRPr lang="en-CA" dirty="0"/>
          </a:p>
          <a:p>
            <a:pPr marL="137160" indent="0" fontAlgn="auto">
              <a:spcAft>
                <a:spcPts val="0"/>
              </a:spcAft>
              <a:buClr>
                <a:schemeClr val="tx1">
                  <a:shade val="95000"/>
                </a:schemeClr>
              </a:buClr>
              <a:buFont typeface="Wingdings 2"/>
              <a:buNone/>
              <a:defRPr/>
            </a:pPr>
            <a:endParaRPr lang="en-CA" dirty="0"/>
          </a:p>
        </p:txBody>
      </p:sp>
      <p:sp>
        <p:nvSpPr>
          <p:cNvPr id="4" name="Content Placeholder 3"/>
          <p:cNvSpPr>
            <a:spLocks noGrp="1"/>
          </p:cNvSpPr>
          <p:nvPr>
            <p:ph sz="half" idx="2"/>
          </p:nvPr>
        </p:nvSpPr>
        <p:spPr/>
        <p:txBody>
          <a:bodyPr>
            <a:normAutofit fontScale="92500"/>
          </a:bodyPr>
          <a:lstStyle/>
          <a:p>
            <a:pPr marL="548640" indent="-411480" fontAlgn="auto">
              <a:spcAft>
                <a:spcPts val="0"/>
              </a:spcAft>
              <a:buClr>
                <a:schemeClr val="tx1">
                  <a:shade val="95000"/>
                </a:schemeClr>
              </a:buClr>
              <a:buFont typeface="Wingdings 2"/>
              <a:buChar char=""/>
              <a:defRPr/>
            </a:pPr>
            <a:endParaRPr lang="en-CA"/>
          </a:p>
        </p:txBody>
      </p:sp>
      <p:pic>
        <p:nvPicPr>
          <p:cNvPr id="37893" name="Picture 2" descr="http://www.astro.wisc.edu/~townsend/resource/teaching/diploma/cyanobacter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1773238"/>
            <a:ext cx="46101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2741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fontAlgn="auto">
              <a:spcAft>
                <a:spcPts val="0"/>
              </a:spcAft>
              <a:defRPr/>
            </a:pPr>
            <a:endParaRPr lang="en-CA"/>
          </a:p>
        </p:txBody>
      </p:sp>
      <p:sp>
        <p:nvSpPr>
          <p:cNvPr id="6" name="Content Placeholder 5"/>
          <p:cNvSpPr>
            <a:spLocks noGrp="1"/>
          </p:cNvSpPr>
          <p:nvPr>
            <p:ph idx="1"/>
          </p:nvPr>
        </p:nvSpPr>
        <p:spPr>
          <a:xfrm>
            <a:off x="457200" y="549275"/>
            <a:ext cx="8229600" cy="5759450"/>
          </a:xfrm>
        </p:spPr>
        <p:txBody>
          <a:bodyPr>
            <a:normAutofit fontScale="92500" lnSpcReduction="10000"/>
          </a:bodyPr>
          <a:lstStyle/>
          <a:p>
            <a:pPr marL="137160" indent="0" fontAlgn="auto">
              <a:spcAft>
                <a:spcPts val="0"/>
              </a:spcAft>
              <a:buClr>
                <a:schemeClr val="tx1">
                  <a:shade val="95000"/>
                </a:schemeClr>
              </a:buClr>
              <a:buFont typeface="Wingdings 2"/>
              <a:buNone/>
              <a:defRPr/>
            </a:pPr>
            <a:r>
              <a:rPr lang="en-US" b="1" dirty="0" smtClean="0"/>
              <a:t>4.  Habitat:</a:t>
            </a:r>
          </a:p>
          <a:p>
            <a:pPr marL="651510" indent="-514350" fontAlgn="auto">
              <a:spcAft>
                <a:spcPts val="0"/>
              </a:spcAft>
              <a:buClr>
                <a:schemeClr val="tx1">
                  <a:shade val="95000"/>
                </a:schemeClr>
              </a:buClr>
              <a:buFont typeface="Wingdings 2"/>
              <a:buAutoNum type="arabicPeriod" startAt="4"/>
              <a:defRPr/>
            </a:pPr>
            <a:endParaRPr lang="en-CA" dirty="0"/>
          </a:p>
          <a:p>
            <a:pPr marL="651510" indent="-514350" fontAlgn="auto">
              <a:spcAft>
                <a:spcPts val="0"/>
              </a:spcAft>
              <a:buClr>
                <a:schemeClr val="tx1">
                  <a:shade val="95000"/>
                </a:schemeClr>
              </a:buClr>
              <a:buFont typeface="Wingdings 2"/>
              <a:buAutoNum type="alphaLcPeriod"/>
              <a:defRPr/>
            </a:pPr>
            <a:r>
              <a:rPr lang="en-US" b="1" i="1" dirty="0" smtClean="0"/>
              <a:t>Fresh </a:t>
            </a:r>
            <a:r>
              <a:rPr lang="en-US" b="1" i="1" dirty="0"/>
              <a:t>water</a:t>
            </a:r>
            <a:r>
              <a:rPr lang="en-CA" dirty="0"/>
              <a:t>  </a:t>
            </a:r>
            <a:r>
              <a:rPr lang="en-CA" dirty="0" smtClean="0"/>
              <a:t>	</a:t>
            </a:r>
          </a:p>
          <a:p>
            <a:pPr marL="651510" indent="-514350" fontAlgn="auto">
              <a:spcAft>
                <a:spcPts val="0"/>
              </a:spcAft>
              <a:buClr>
                <a:schemeClr val="tx1">
                  <a:shade val="95000"/>
                </a:schemeClr>
              </a:buClr>
              <a:buFont typeface="Wingdings 2"/>
              <a:buAutoNum type="alphaLcPeriod"/>
              <a:defRPr/>
            </a:pPr>
            <a:endParaRPr lang="en-CA" dirty="0"/>
          </a:p>
          <a:p>
            <a:pPr marL="137160" indent="0" fontAlgn="auto">
              <a:spcAft>
                <a:spcPts val="0"/>
              </a:spcAft>
              <a:buClr>
                <a:schemeClr val="tx1">
                  <a:shade val="95000"/>
                </a:schemeClr>
              </a:buClr>
              <a:buFont typeface="Wingdings 2"/>
              <a:buNone/>
              <a:defRPr/>
            </a:pPr>
            <a:r>
              <a:rPr lang="en-CA" dirty="0" smtClean="0"/>
              <a:t>  </a:t>
            </a:r>
          </a:p>
          <a:p>
            <a:pPr marL="651510" indent="-514350" fontAlgn="auto">
              <a:spcAft>
                <a:spcPts val="0"/>
              </a:spcAft>
              <a:buClr>
                <a:schemeClr val="tx1">
                  <a:shade val="95000"/>
                </a:schemeClr>
              </a:buClr>
              <a:buFont typeface="Wingdings 2"/>
              <a:buAutoNum type="alphaLcPeriod" startAt="2"/>
              <a:defRPr/>
            </a:pPr>
            <a:r>
              <a:rPr lang="en-US" b="1" i="1" dirty="0" smtClean="0"/>
              <a:t>Salt </a:t>
            </a:r>
            <a:r>
              <a:rPr lang="en-US" b="1" i="1" dirty="0"/>
              <a:t>water</a:t>
            </a:r>
            <a:r>
              <a:rPr lang="en-CA" dirty="0"/>
              <a:t>      </a:t>
            </a:r>
            <a:endParaRPr lang="en-CA" dirty="0" smtClean="0"/>
          </a:p>
          <a:p>
            <a:pPr marL="651510" indent="-514350" fontAlgn="auto">
              <a:spcAft>
                <a:spcPts val="0"/>
              </a:spcAft>
              <a:buClr>
                <a:schemeClr val="tx1">
                  <a:shade val="95000"/>
                </a:schemeClr>
              </a:buClr>
              <a:buFont typeface="Wingdings 2"/>
              <a:buAutoNum type="alphaLcPeriod" startAt="2"/>
              <a:defRPr/>
            </a:pPr>
            <a:endParaRPr lang="en-CA" dirty="0"/>
          </a:p>
          <a:p>
            <a:pPr marL="137160" indent="0" fontAlgn="auto">
              <a:spcAft>
                <a:spcPts val="0"/>
              </a:spcAft>
              <a:buClr>
                <a:schemeClr val="tx1">
                  <a:shade val="95000"/>
                </a:schemeClr>
              </a:buClr>
              <a:buFont typeface="Wingdings 2"/>
              <a:buNone/>
              <a:defRPr/>
            </a:pPr>
            <a:endParaRPr lang="en-CA" dirty="0" smtClean="0"/>
          </a:p>
          <a:p>
            <a:pPr marL="651510" indent="-514350" fontAlgn="auto">
              <a:spcAft>
                <a:spcPts val="0"/>
              </a:spcAft>
              <a:buClr>
                <a:schemeClr val="tx1">
                  <a:shade val="95000"/>
                </a:schemeClr>
              </a:buClr>
              <a:buFont typeface="Wingdings 2"/>
              <a:buAutoNum type="alphaLcPeriod" startAt="2"/>
              <a:defRPr/>
            </a:pPr>
            <a:endParaRPr lang="en-CA" dirty="0" smtClean="0"/>
          </a:p>
          <a:p>
            <a:pPr marL="651510" indent="-514350" fontAlgn="auto">
              <a:spcAft>
                <a:spcPts val="0"/>
              </a:spcAft>
              <a:buClr>
                <a:schemeClr val="tx1">
                  <a:shade val="95000"/>
                </a:schemeClr>
              </a:buClr>
              <a:buFont typeface="Wingdings 2"/>
              <a:buAutoNum type="alphaLcPeriod" startAt="2"/>
              <a:defRPr/>
            </a:pPr>
            <a:r>
              <a:rPr lang="en-CA" dirty="0" smtClean="0"/>
              <a:t> </a:t>
            </a:r>
            <a:r>
              <a:rPr lang="en-US" b="1" i="1" dirty="0" smtClean="0"/>
              <a:t>Land</a:t>
            </a:r>
          </a:p>
          <a:p>
            <a:pPr marL="137160" indent="0" fontAlgn="auto">
              <a:spcAft>
                <a:spcPts val="0"/>
              </a:spcAft>
              <a:buClr>
                <a:schemeClr val="tx1">
                  <a:shade val="95000"/>
                </a:schemeClr>
              </a:buClr>
              <a:buFont typeface="Wingdings 2"/>
              <a:buNone/>
              <a:defRPr/>
            </a:pPr>
            <a:r>
              <a:rPr lang="en-US" b="1" i="1" dirty="0"/>
              <a:t>	</a:t>
            </a:r>
            <a:endParaRPr lang="en-CA" sz="1800" dirty="0"/>
          </a:p>
        </p:txBody>
      </p:sp>
      <p:pic>
        <p:nvPicPr>
          <p:cNvPr id="38916" name="Picture 2" descr="http://green.kingcounty.gov/lakes/img/blue-green-alga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6100" y="765175"/>
            <a:ext cx="2400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138" y="2924175"/>
            <a:ext cx="2212975" cy="164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4438" y="5013325"/>
            <a:ext cx="1604962"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8278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fontAlgn="auto">
              <a:spcAft>
                <a:spcPts val="0"/>
              </a:spcAft>
              <a:defRPr/>
            </a:pPr>
            <a:endParaRPr lang="en-CA"/>
          </a:p>
        </p:txBody>
      </p:sp>
      <p:sp>
        <p:nvSpPr>
          <p:cNvPr id="3" name="Content Placeholder 2"/>
          <p:cNvSpPr>
            <a:spLocks noGrp="1"/>
          </p:cNvSpPr>
          <p:nvPr>
            <p:ph idx="1"/>
          </p:nvPr>
        </p:nvSpPr>
        <p:spPr>
          <a:xfrm>
            <a:off x="457200" y="549275"/>
            <a:ext cx="8229600" cy="5759450"/>
          </a:xfrm>
        </p:spPr>
        <p:txBody>
          <a:bodyPr>
            <a:normAutofit/>
          </a:bodyPr>
          <a:lstStyle/>
          <a:p>
            <a:pPr marL="137160" indent="0" fontAlgn="auto">
              <a:spcAft>
                <a:spcPts val="0"/>
              </a:spcAft>
              <a:buClr>
                <a:schemeClr val="tx1">
                  <a:shade val="95000"/>
                </a:schemeClr>
              </a:buClr>
              <a:buFont typeface="Wingdings 2"/>
              <a:buNone/>
              <a:defRPr/>
            </a:pPr>
            <a:r>
              <a:rPr lang="en-US" b="1" dirty="0"/>
              <a:t>	</a:t>
            </a:r>
            <a:endParaRPr lang="en-CA" dirty="0"/>
          </a:p>
          <a:p>
            <a:pPr marL="137160" indent="0" fontAlgn="auto">
              <a:spcAft>
                <a:spcPts val="0"/>
              </a:spcAft>
              <a:buClr>
                <a:schemeClr val="tx1">
                  <a:shade val="95000"/>
                </a:schemeClr>
              </a:buClr>
              <a:buFont typeface="Wingdings 2"/>
              <a:buNone/>
              <a:defRPr/>
            </a:pPr>
            <a:r>
              <a:rPr lang="en-US" b="1" dirty="0"/>
              <a:t>		</a:t>
            </a:r>
          </a:p>
          <a:p>
            <a:pPr marL="137160" indent="0" fontAlgn="auto">
              <a:spcAft>
                <a:spcPts val="0"/>
              </a:spcAft>
              <a:buClr>
                <a:schemeClr val="tx1">
                  <a:shade val="95000"/>
                </a:schemeClr>
              </a:buClr>
              <a:buFont typeface="Wingdings 2"/>
              <a:buNone/>
              <a:defRPr/>
            </a:pPr>
            <a:r>
              <a:rPr lang="en-US" b="1" dirty="0" smtClean="0"/>
              <a:t>5</a:t>
            </a:r>
            <a:r>
              <a:rPr lang="en-US" b="1" dirty="0"/>
              <a:t>.  </a:t>
            </a:r>
            <a:r>
              <a:rPr lang="en-US" b="1" dirty="0" smtClean="0"/>
              <a:t>Some </a:t>
            </a:r>
            <a:r>
              <a:rPr lang="en-US" b="1" dirty="0"/>
              <a:t>“extreme” habitats:</a:t>
            </a:r>
            <a:endParaRPr lang="en-CA" dirty="0"/>
          </a:p>
          <a:p>
            <a:pPr marL="137160" indent="0" fontAlgn="auto">
              <a:spcAft>
                <a:spcPts val="0"/>
              </a:spcAft>
              <a:buClr>
                <a:schemeClr val="tx1">
                  <a:shade val="95000"/>
                </a:schemeClr>
              </a:buClr>
              <a:buFont typeface="Wingdings 2"/>
              <a:buNone/>
              <a:defRPr/>
            </a:pPr>
            <a:r>
              <a:rPr lang="en-US" b="1" dirty="0"/>
              <a:t>	</a:t>
            </a:r>
            <a:r>
              <a:rPr lang="en-US" b="1" dirty="0" smtClean="0"/>
              <a:t>a</a:t>
            </a:r>
            <a:r>
              <a:rPr lang="en-US" b="1" dirty="0"/>
              <a:t>.	</a:t>
            </a:r>
            <a:r>
              <a:rPr lang="en-US" b="1" i="1" dirty="0"/>
              <a:t>Hot </a:t>
            </a:r>
            <a:r>
              <a:rPr lang="en-US" b="1" i="1" dirty="0" smtClean="0"/>
              <a:t>springs</a:t>
            </a:r>
            <a:r>
              <a:rPr lang="en-CA" dirty="0"/>
              <a:t>	</a:t>
            </a:r>
            <a:r>
              <a:rPr lang="en-US" b="1" dirty="0" smtClean="0"/>
              <a:t>b</a:t>
            </a:r>
            <a:r>
              <a:rPr lang="en-US" b="1" dirty="0"/>
              <a:t>.	</a:t>
            </a:r>
            <a:r>
              <a:rPr lang="en-US" b="1" i="1" dirty="0"/>
              <a:t>Arctic</a:t>
            </a:r>
            <a:endParaRPr lang="en-CA" dirty="0"/>
          </a:p>
          <a:p>
            <a:pPr marL="548640" indent="-411480" fontAlgn="auto">
              <a:spcAft>
                <a:spcPts val="0"/>
              </a:spcAft>
              <a:buClr>
                <a:schemeClr val="tx1">
                  <a:shade val="95000"/>
                </a:schemeClr>
              </a:buClr>
              <a:buFont typeface="Wingdings 2"/>
              <a:buChar char=""/>
              <a:defRPr/>
            </a:pPr>
            <a:endParaRPr lang="en-CA" dirty="0"/>
          </a:p>
        </p:txBody>
      </p:sp>
      <p:pic>
        <p:nvPicPr>
          <p:cNvPr id="39940" name="Picture 2" descr="Cyanobact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7575" y="2997200"/>
            <a:ext cx="2117725"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Box 5"/>
          <p:cNvSpPr txBox="1">
            <a:spLocks noChangeArrowheads="1"/>
          </p:cNvSpPr>
          <p:nvPr/>
        </p:nvSpPr>
        <p:spPr bwMode="auto">
          <a:xfrm>
            <a:off x="5556250" y="4895850"/>
            <a:ext cx="51165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r>
              <a:rPr lang="en-CA"/>
              <a:t>Tapered cyanobacteria filments</a:t>
            </a:r>
          </a:p>
          <a:p>
            <a:r>
              <a:rPr lang="en-CA"/>
              <a:t> from Nunavut</a:t>
            </a:r>
          </a:p>
          <a:p>
            <a:endParaRPr lang="en-CA"/>
          </a:p>
        </p:txBody>
      </p:sp>
      <p:pic>
        <p:nvPicPr>
          <p:cNvPr id="399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755900"/>
            <a:ext cx="3455988" cy="260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3" name="TextBox 6"/>
          <p:cNvSpPr txBox="1">
            <a:spLocks noChangeArrowheads="1"/>
          </p:cNvSpPr>
          <p:nvPr/>
        </p:nvSpPr>
        <p:spPr bwMode="auto">
          <a:xfrm>
            <a:off x="395288" y="5938838"/>
            <a:ext cx="4435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r>
              <a:rPr lang="en-CA" b="1"/>
              <a:t>The Grand Prismatic Hot Spring and its </a:t>
            </a:r>
          </a:p>
          <a:p>
            <a:r>
              <a:rPr lang="en-CA" b="1"/>
              <a:t>famous thermophilic cyanobacteria</a:t>
            </a:r>
            <a:endParaRPr lang="en-CA"/>
          </a:p>
        </p:txBody>
      </p:sp>
    </p:spTree>
    <p:extLst>
      <p:ext uri="{BB962C8B-B14F-4D97-AF65-F5344CB8AC3E}">
        <p14:creationId xmlns:p14="http://schemas.microsoft.com/office/powerpoint/2010/main" val="4537826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pPr algn="l" fontAlgn="auto">
              <a:spcAft>
                <a:spcPts val="0"/>
              </a:spcAft>
              <a:defRPr/>
            </a:pPr>
            <a:r>
              <a:rPr lang="en-US" dirty="0">
                <a:effectLst/>
              </a:rPr>
              <a:t>F.  	</a:t>
            </a:r>
            <a:r>
              <a:rPr lang="en-US" dirty="0" err="1">
                <a:effectLst/>
              </a:rPr>
              <a:t>Archaebacteria</a:t>
            </a:r>
            <a:endParaRPr lang="en-CA" dirty="0"/>
          </a:p>
        </p:txBody>
      </p:sp>
      <p:sp>
        <p:nvSpPr>
          <p:cNvPr id="3" name="Content Placeholder 2"/>
          <p:cNvSpPr>
            <a:spLocks noGrp="1"/>
          </p:cNvSpPr>
          <p:nvPr>
            <p:ph idx="1"/>
          </p:nvPr>
        </p:nvSpPr>
        <p:spPr>
          <a:xfrm>
            <a:off x="457200" y="1341438"/>
            <a:ext cx="8229600" cy="4967287"/>
          </a:xfrm>
        </p:spPr>
        <p:txBody>
          <a:bodyPr>
            <a:normAutofit/>
          </a:bodyPr>
          <a:lstStyle/>
          <a:p>
            <a:pPr marL="651510" indent="-514350" fontAlgn="auto">
              <a:spcAft>
                <a:spcPts val="0"/>
              </a:spcAft>
              <a:buClr>
                <a:schemeClr val="tx1">
                  <a:shade val="95000"/>
                </a:schemeClr>
              </a:buClr>
              <a:buFont typeface="Wingdings 2"/>
              <a:buAutoNum type="arabicPeriod"/>
              <a:defRPr/>
            </a:pPr>
            <a:r>
              <a:rPr lang="en-US" b="1" dirty="0" smtClean="0"/>
              <a:t>Habitat</a:t>
            </a:r>
            <a:r>
              <a:rPr lang="en-US" b="1" dirty="0"/>
              <a:t>:  </a:t>
            </a:r>
            <a:r>
              <a:rPr lang="en-US" b="1" i="1" dirty="0"/>
              <a:t>extremely harsh </a:t>
            </a:r>
            <a:r>
              <a:rPr lang="en-US" b="1" i="1" dirty="0" smtClean="0"/>
              <a:t>environments</a:t>
            </a:r>
          </a:p>
          <a:p>
            <a:pPr marL="137160" indent="0" fontAlgn="auto">
              <a:spcAft>
                <a:spcPts val="0"/>
              </a:spcAft>
              <a:buClr>
                <a:schemeClr val="tx1">
                  <a:shade val="95000"/>
                </a:schemeClr>
              </a:buClr>
              <a:buFont typeface="Wingdings 2"/>
              <a:buNone/>
              <a:defRPr/>
            </a:pPr>
            <a:r>
              <a:rPr lang="en-US" b="1" i="1" dirty="0" smtClean="0"/>
              <a:t> </a:t>
            </a:r>
            <a:endParaRPr lang="en-CA" dirty="0"/>
          </a:p>
          <a:p>
            <a:pPr marL="137160" indent="0" fontAlgn="auto">
              <a:spcAft>
                <a:spcPts val="0"/>
              </a:spcAft>
              <a:buClr>
                <a:schemeClr val="tx1">
                  <a:shade val="95000"/>
                </a:schemeClr>
              </a:buClr>
              <a:buFont typeface="Wingdings 2"/>
              <a:buNone/>
              <a:defRPr/>
            </a:pPr>
            <a:r>
              <a:rPr lang="en-US" b="1" dirty="0" smtClean="0"/>
              <a:t>2</a:t>
            </a:r>
            <a:r>
              <a:rPr lang="en-US" b="1" dirty="0"/>
              <a:t>. 	Methanogens:</a:t>
            </a:r>
            <a:endParaRPr lang="en-CA" dirty="0"/>
          </a:p>
          <a:p>
            <a:pPr marL="137160" indent="0" fontAlgn="auto">
              <a:spcAft>
                <a:spcPts val="0"/>
              </a:spcAft>
              <a:buClr>
                <a:schemeClr val="tx1">
                  <a:shade val="95000"/>
                </a:schemeClr>
              </a:buClr>
              <a:buFont typeface="Wingdings 2"/>
              <a:buNone/>
              <a:defRPr/>
            </a:pPr>
            <a:r>
              <a:rPr lang="en-US" b="1" dirty="0"/>
              <a:t>a.  </a:t>
            </a:r>
            <a:r>
              <a:rPr lang="en-US" b="1" dirty="0" smtClean="0"/>
              <a:t>Habitat</a:t>
            </a:r>
            <a:r>
              <a:rPr lang="en-US" b="1" dirty="0"/>
              <a:t>:  </a:t>
            </a:r>
            <a:r>
              <a:rPr lang="en-US" b="1" i="1" dirty="0"/>
              <a:t>oxygen-free environments </a:t>
            </a:r>
            <a:endParaRPr lang="en-CA" dirty="0"/>
          </a:p>
          <a:p>
            <a:pPr marL="971550" lvl="1" indent="-514350" fontAlgn="auto">
              <a:spcAft>
                <a:spcPts val="0"/>
              </a:spcAft>
              <a:buFont typeface="Wingdings 2"/>
              <a:buAutoNum type="romanLcPeriod"/>
              <a:defRPr/>
            </a:pPr>
            <a:r>
              <a:rPr lang="en-US" b="1" dirty="0" smtClean="0"/>
              <a:t>Examples</a:t>
            </a:r>
            <a:r>
              <a:rPr lang="en-US" b="1" dirty="0"/>
              <a:t>:  thick </a:t>
            </a:r>
            <a:r>
              <a:rPr lang="en-US" b="1" i="1" u="sng" dirty="0"/>
              <a:t>mud</a:t>
            </a:r>
            <a:r>
              <a:rPr lang="en-US" b="1" dirty="0"/>
              <a:t> &amp; animal </a:t>
            </a:r>
            <a:r>
              <a:rPr lang="en-US" b="1" i="1" u="sng" dirty="0"/>
              <a:t>digestive</a:t>
            </a:r>
            <a:r>
              <a:rPr lang="en-US" b="1" dirty="0"/>
              <a:t> </a:t>
            </a:r>
            <a:r>
              <a:rPr lang="en-US" b="1" dirty="0" smtClean="0"/>
              <a:t>tracks</a:t>
            </a:r>
          </a:p>
          <a:p>
            <a:pPr marL="971550" lvl="1" indent="-514350" fontAlgn="auto">
              <a:spcAft>
                <a:spcPts val="0"/>
              </a:spcAft>
              <a:buFont typeface="Wingdings 2"/>
              <a:buAutoNum type="romanLcPeriod"/>
              <a:defRPr/>
            </a:pPr>
            <a:endParaRPr lang="en-CA" dirty="0" smtClean="0"/>
          </a:p>
          <a:p>
            <a:pPr marL="971550" lvl="1" indent="-514350" fontAlgn="auto">
              <a:spcAft>
                <a:spcPts val="0"/>
              </a:spcAft>
              <a:buFont typeface="Wingdings 2"/>
              <a:buAutoNum type="romanLcPeriod"/>
              <a:defRPr/>
            </a:pPr>
            <a:endParaRPr lang="en-CA" dirty="0"/>
          </a:p>
          <a:p>
            <a:pPr marL="137160" indent="0" fontAlgn="auto">
              <a:spcAft>
                <a:spcPts val="0"/>
              </a:spcAft>
              <a:buClr>
                <a:schemeClr val="tx1">
                  <a:shade val="95000"/>
                </a:schemeClr>
              </a:buClr>
              <a:buFont typeface="Wingdings 2"/>
              <a:buNone/>
              <a:defRPr/>
            </a:pPr>
            <a:endParaRPr lang="en-CA" dirty="0"/>
          </a:p>
        </p:txBody>
      </p:sp>
      <p:pic>
        <p:nvPicPr>
          <p:cNvPr id="409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3832225"/>
            <a:ext cx="4268787" cy="278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845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fontAlgn="auto">
              <a:spcAft>
                <a:spcPts val="0"/>
              </a:spcAft>
              <a:defRPr/>
            </a:pPr>
            <a:r>
              <a:rPr lang="en-US" dirty="0"/>
              <a:t>B.	Structure of a Virus</a:t>
            </a:r>
            <a:r>
              <a:rPr lang="en-CA" dirty="0"/>
              <a:t/>
            </a:r>
            <a:br>
              <a:rPr lang="en-CA" dirty="0"/>
            </a:br>
            <a:endParaRPr lang="en-CA" dirty="0"/>
          </a:p>
        </p:txBody>
      </p:sp>
      <p:sp>
        <p:nvSpPr>
          <p:cNvPr id="3" name="Content Placeholder 2"/>
          <p:cNvSpPr>
            <a:spLocks noGrp="1"/>
          </p:cNvSpPr>
          <p:nvPr>
            <p:ph idx="1"/>
          </p:nvPr>
        </p:nvSpPr>
        <p:spPr>
          <a:xfrm>
            <a:off x="0" y="1600200"/>
            <a:ext cx="4932363" cy="4708525"/>
          </a:xfrm>
        </p:spPr>
        <p:txBody>
          <a:bodyPr>
            <a:normAutofit/>
          </a:bodyPr>
          <a:lstStyle/>
          <a:p>
            <a:pPr marL="137160" indent="0" fontAlgn="auto">
              <a:spcAft>
                <a:spcPts val="0"/>
              </a:spcAft>
              <a:buClr>
                <a:schemeClr val="tx1">
                  <a:shade val="95000"/>
                </a:schemeClr>
              </a:buClr>
              <a:buFont typeface="Wingdings 2"/>
              <a:buNone/>
              <a:defRPr/>
            </a:pPr>
            <a:r>
              <a:rPr lang="en-US" b="1" dirty="0" smtClean="0"/>
              <a:t>1. CORE </a:t>
            </a:r>
            <a:r>
              <a:rPr lang="en-US" b="1" dirty="0"/>
              <a:t>of </a:t>
            </a:r>
            <a:r>
              <a:rPr lang="en-US" b="1" i="1" u="sng" dirty="0" smtClean="0"/>
              <a:t>nucleic</a:t>
            </a:r>
            <a:r>
              <a:rPr lang="en-US" b="1" dirty="0" smtClean="0"/>
              <a:t> </a:t>
            </a:r>
            <a:r>
              <a:rPr lang="en-US" b="1" i="1" u="sng" dirty="0" smtClean="0"/>
              <a:t>acid</a:t>
            </a:r>
          </a:p>
          <a:p>
            <a:pPr marL="137160" indent="0" fontAlgn="auto">
              <a:spcAft>
                <a:spcPts val="0"/>
              </a:spcAft>
              <a:buClr>
                <a:schemeClr val="tx1">
                  <a:shade val="95000"/>
                </a:schemeClr>
              </a:buClr>
              <a:buFont typeface="Wingdings 2"/>
              <a:buNone/>
              <a:defRPr/>
            </a:pPr>
            <a:endParaRPr lang="en-CA" dirty="0"/>
          </a:p>
          <a:p>
            <a:pPr marL="137160" indent="0" fontAlgn="auto">
              <a:spcAft>
                <a:spcPts val="0"/>
              </a:spcAft>
              <a:buClr>
                <a:schemeClr val="tx1">
                  <a:shade val="95000"/>
                </a:schemeClr>
              </a:buClr>
              <a:buFont typeface="Wingdings 2"/>
              <a:buNone/>
              <a:defRPr/>
            </a:pPr>
            <a:r>
              <a:rPr lang="en-US" b="1" dirty="0" smtClean="0"/>
              <a:t>a. Made </a:t>
            </a:r>
            <a:r>
              <a:rPr lang="en-US" b="1" dirty="0"/>
              <a:t>of </a:t>
            </a:r>
            <a:r>
              <a:rPr lang="en-US" b="1" i="1" u="sng" dirty="0"/>
              <a:t>DNA</a:t>
            </a:r>
            <a:r>
              <a:rPr lang="en-US" b="1" dirty="0"/>
              <a:t> or </a:t>
            </a:r>
            <a:r>
              <a:rPr lang="en-US" b="1" i="1" u="sng" dirty="0"/>
              <a:t>RNA</a:t>
            </a:r>
            <a:r>
              <a:rPr lang="en-US" b="1" dirty="0"/>
              <a:t> but never </a:t>
            </a:r>
            <a:r>
              <a:rPr lang="en-US" b="1" dirty="0" smtClean="0"/>
              <a:t>both</a:t>
            </a:r>
          </a:p>
          <a:p>
            <a:pPr marL="137160" indent="0" fontAlgn="auto">
              <a:spcAft>
                <a:spcPts val="0"/>
              </a:spcAft>
              <a:buClr>
                <a:schemeClr val="tx1">
                  <a:shade val="95000"/>
                </a:schemeClr>
              </a:buClr>
              <a:buFont typeface="Wingdings 2"/>
              <a:buNone/>
              <a:defRPr/>
            </a:pPr>
            <a:endParaRPr lang="en-CA" dirty="0"/>
          </a:p>
          <a:p>
            <a:pPr marL="137160" indent="0" fontAlgn="auto">
              <a:spcAft>
                <a:spcPts val="0"/>
              </a:spcAft>
              <a:buClr>
                <a:schemeClr val="tx1">
                  <a:shade val="95000"/>
                </a:schemeClr>
              </a:buClr>
              <a:buFont typeface="Wingdings 2"/>
              <a:buNone/>
              <a:defRPr/>
            </a:pPr>
            <a:r>
              <a:rPr lang="en-US" b="1" dirty="0" smtClean="0"/>
              <a:t>b</a:t>
            </a:r>
            <a:r>
              <a:rPr lang="en-US" b="1" dirty="0"/>
              <a:t>.  Contains up to </a:t>
            </a:r>
            <a:r>
              <a:rPr lang="en-US" b="1" i="1" u="sng" dirty="0"/>
              <a:t>several</a:t>
            </a:r>
            <a:r>
              <a:rPr lang="en-US" b="1" dirty="0"/>
              <a:t> </a:t>
            </a:r>
            <a:r>
              <a:rPr lang="en-US" b="1" i="1" dirty="0"/>
              <a:t>hundred </a:t>
            </a:r>
            <a:endParaRPr lang="en-CA" dirty="0"/>
          </a:p>
          <a:p>
            <a:pPr marL="137160" indent="0" fontAlgn="auto">
              <a:spcAft>
                <a:spcPts val="0"/>
              </a:spcAft>
              <a:buClr>
                <a:schemeClr val="tx1">
                  <a:shade val="95000"/>
                </a:schemeClr>
              </a:buClr>
              <a:buFont typeface="Wingdings 2"/>
              <a:buNone/>
              <a:defRPr/>
            </a:pPr>
            <a:r>
              <a:rPr lang="en-US" b="1" dirty="0"/>
              <a:t>genes</a:t>
            </a:r>
            <a:endParaRPr lang="en-CA" dirty="0"/>
          </a:p>
          <a:p>
            <a:pPr marL="548640" indent="-411480" fontAlgn="auto">
              <a:spcAft>
                <a:spcPts val="0"/>
              </a:spcAft>
              <a:buClr>
                <a:schemeClr val="tx1">
                  <a:shade val="95000"/>
                </a:schemeClr>
              </a:buClr>
              <a:buFont typeface="Wingdings 2"/>
              <a:buChar char=""/>
              <a:defRPr/>
            </a:pPr>
            <a:endParaRPr lang="en-CA" dirty="0"/>
          </a:p>
        </p:txBody>
      </p:sp>
      <p:pic>
        <p:nvPicPr>
          <p:cNvPr id="5124" name="Picture 5" descr="http://micro.magnet.fsu.edu/cells/viruses/images/vir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1916113"/>
            <a:ext cx="24765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399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CA"/>
          </a:p>
        </p:txBody>
      </p:sp>
      <p:sp>
        <p:nvSpPr>
          <p:cNvPr id="41987" name="Content Placeholder 2"/>
          <p:cNvSpPr>
            <a:spLocks noGrp="1"/>
          </p:cNvSpPr>
          <p:nvPr>
            <p:ph idx="1"/>
          </p:nvPr>
        </p:nvSpPr>
        <p:spPr/>
        <p:txBody>
          <a:bodyPr/>
          <a:lstStyle/>
          <a:p>
            <a:pPr marL="136525" indent="0">
              <a:buFont typeface="Wingdings 2" pitchFamily="18" charset="2"/>
              <a:buNone/>
            </a:pPr>
            <a:r>
              <a:rPr lang="en-US" b="1" smtClean="0"/>
              <a:t>b.  Origin of name:  </a:t>
            </a:r>
            <a:r>
              <a:rPr lang="en-US" b="1" i="1" smtClean="0"/>
              <a:t>these bacteria produce methane gas</a:t>
            </a:r>
            <a:endParaRPr lang="en-CA" smtClean="0"/>
          </a:p>
          <a:p>
            <a:pPr marL="136525" indent="0">
              <a:buFont typeface="Wingdings 2" pitchFamily="18" charset="2"/>
              <a:buNone/>
            </a:pPr>
            <a:endParaRPr lang="en-CA" smtClean="0"/>
          </a:p>
          <a:p>
            <a:pPr marL="136525" indent="0">
              <a:buFont typeface="Wingdings 2" pitchFamily="18" charset="2"/>
              <a:buNone/>
            </a:pPr>
            <a:r>
              <a:rPr lang="en-US" b="1" smtClean="0"/>
              <a:t>c.  Other “extreme” habitats:</a:t>
            </a:r>
            <a:endParaRPr lang="en-CA" smtClean="0"/>
          </a:p>
          <a:p>
            <a:pPr marL="136525" indent="0">
              <a:buFont typeface="Wingdings 2" pitchFamily="18" charset="2"/>
              <a:buNone/>
            </a:pPr>
            <a:r>
              <a:rPr lang="en-US" b="1" smtClean="0"/>
              <a:t>	i.	</a:t>
            </a:r>
            <a:r>
              <a:rPr lang="en-US" b="1" i="1" smtClean="0"/>
              <a:t>salty environments</a:t>
            </a:r>
            <a:endParaRPr lang="en-CA" smtClean="0"/>
          </a:p>
          <a:p>
            <a:pPr marL="584200" lvl="1" indent="0">
              <a:buFont typeface="Wingdings 2" pitchFamily="18" charset="2"/>
              <a:buNone/>
            </a:pPr>
            <a:r>
              <a:rPr lang="en-US" b="1" smtClean="0"/>
              <a:t>	ii.	</a:t>
            </a:r>
            <a:r>
              <a:rPr lang="en-US" b="1" i="1" smtClean="0"/>
              <a:t>extremely hot environments </a:t>
            </a:r>
            <a:endParaRPr lang="en-CA" smtClean="0"/>
          </a:p>
          <a:p>
            <a:pPr marL="136525" indent="0">
              <a:buFont typeface="Wingdings 2" pitchFamily="18" charset="2"/>
              <a:buNone/>
            </a:pPr>
            <a:endParaRPr lang="en-CA" smtClean="0"/>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613" y="4646613"/>
            <a:ext cx="3519487" cy="221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0912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fontAlgn="auto">
              <a:spcAft>
                <a:spcPts val="0"/>
              </a:spcAft>
              <a:defRPr/>
            </a:pPr>
            <a:r>
              <a:rPr lang="en-US" dirty="0" err="1" smtClean="0">
                <a:effectLst/>
              </a:rPr>
              <a:t>III.</a:t>
            </a:r>
            <a:r>
              <a:rPr lang="en-US" u="sng" dirty="0" err="1" smtClean="0">
                <a:effectLst/>
              </a:rPr>
              <a:t>Identifying</a:t>
            </a:r>
            <a:r>
              <a:rPr lang="en-US" u="sng" dirty="0" smtClean="0">
                <a:effectLst/>
              </a:rPr>
              <a:t> </a:t>
            </a:r>
            <a:r>
              <a:rPr lang="en-US" u="sng" dirty="0" err="1">
                <a:effectLst/>
              </a:rPr>
              <a:t>Monerans</a:t>
            </a:r>
            <a:r>
              <a:rPr lang="en-CA" dirty="0">
                <a:effectLst/>
              </a:rPr>
              <a:t/>
            </a:r>
            <a:br>
              <a:rPr lang="en-CA" dirty="0">
                <a:effectLst/>
              </a:rPr>
            </a:br>
            <a:endParaRPr lang="en-CA" dirty="0"/>
          </a:p>
        </p:txBody>
      </p:sp>
      <p:sp>
        <p:nvSpPr>
          <p:cNvPr id="3" name="Content Placeholder 2"/>
          <p:cNvSpPr>
            <a:spLocks noGrp="1"/>
          </p:cNvSpPr>
          <p:nvPr>
            <p:ph idx="1"/>
          </p:nvPr>
        </p:nvSpPr>
        <p:spPr/>
        <p:txBody>
          <a:bodyPr>
            <a:normAutofit/>
          </a:bodyPr>
          <a:lstStyle/>
          <a:p>
            <a:pPr marL="137160" indent="0" fontAlgn="auto">
              <a:spcAft>
                <a:spcPts val="0"/>
              </a:spcAft>
              <a:buClr>
                <a:schemeClr val="tx1">
                  <a:shade val="95000"/>
                </a:schemeClr>
              </a:buClr>
              <a:buFont typeface="Wingdings 2"/>
              <a:buNone/>
              <a:defRPr/>
            </a:pPr>
            <a:r>
              <a:rPr lang="en-US" b="1" dirty="0"/>
              <a:t>Name and sketch the basic shapes of </a:t>
            </a:r>
            <a:r>
              <a:rPr lang="en-US" b="1" dirty="0" smtClean="0"/>
              <a:t>bacteria</a:t>
            </a:r>
            <a:r>
              <a:rPr lang="en-US" b="1" dirty="0"/>
              <a:t>:</a:t>
            </a:r>
            <a:endParaRPr lang="en-CA" dirty="0"/>
          </a:p>
          <a:p>
            <a:pPr marL="548640" indent="-411480" fontAlgn="auto">
              <a:spcAft>
                <a:spcPts val="0"/>
              </a:spcAft>
              <a:buClr>
                <a:schemeClr val="tx1">
                  <a:shade val="95000"/>
                </a:schemeClr>
              </a:buClr>
              <a:buFont typeface="Wingdings 2"/>
              <a:buChar char=""/>
              <a:defRPr/>
            </a:pPr>
            <a:endParaRPr lang="en-CA" dirty="0" smtClean="0"/>
          </a:p>
          <a:p>
            <a:pPr marL="137160" indent="0" fontAlgn="auto">
              <a:spcAft>
                <a:spcPts val="0"/>
              </a:spcAft>
              <a:buClr>
                <a:schemeClr val="tx1">
                  <a:shade val="95000"/>
                </a:schemeClr>
              </a:buClr>
              <a:buFont typeface="Wingdings 2"/>
              <a:buNone/>
              <a:defRPr/>
            </a:pPr>
            <a:endParaRPr lang="en-CA" dirty="0"/>
          </a:p>
        </p:txBody>
      </p:sp>
      <p:graphicFrame>
        <p:nvGraphicFramePr>
          <p:cNvPr id="9" name="Table 8"/>
          <p:cNvGraphicFramePr>
            <a:graphicFrameLocks noGrp="1"/>
          </p:cNvGraphicFramePr>
          <p:nvPr/>
        </p:nvGraphicFramePr>
        <p:xfrm>
          <a:off x="468313" y="2276475"/>
          <a:ext cx="7704137" cy="2736852"/>
        </p:xfrm>
        <a:graphic>
          <a:graphicData uri="http://schemas.openxmlformats.org/drawingml/2006/table">
            <a:tbl>
              <a:tblPr>
                <a:tableStyleId>{5C22544A-7EE6-4342-B048-85BDC9FD1C3A}</a:tableStyleId>
              </a:tblPr>
              <a:tblGrid>
                <a:gridCol w="1604332"/>
                <a:gridCol w="2709167"/>
                <a:gridCol w="3390638"/>
              </a:tblGrid>
              <a:tr h="684213">
                <a:tc>
                  <a:txBody>
                    <a:bodyPr/>
                    <a:lstStyle/>
                    <a:p>
                      <a:pPr>
                        <a:spcAft>
                          <a:spcPts val="0"/>
                        </a:spcAft>
                      </a:pPr>
                      <a:r>
                        <a:rPr lang="en-US" sz="2800" dirty="0">
                          <a:effectLst/>
                        </a:rPr>
                        <a:t>Shape:</a:t>
                      </a:r>
                      <a:endParaRPr lang="en-CA" sz="2800" dirty="0">
                        <a:effectLst/>
                        <a:latin typeface="Garamond"/>
                        <a:ea typeface="Times New Roman"/>
                        <a:cs typeface="Times New Roman"/>
                      </a:endParaRPr>
                    </a:p>
                  </a:txBody>
                  <a:tcPr marL="68574" marR="68574" marT="0" marB="0"/>
                </a:tc>
                <a:tc>
                  <a:txBody>
                    <a:bodyPr/>
                    <a:lstStyle/>
                    <a:p>
                      <a:pPr>
                        <a:spcAft>
                          <a:spcPts val="0"/>
                        </a:spcAft>
                      </a:pPr>
                      <a:r>
                        <a:rPr lang="en-US" sz="2800">
                          <a:effectLst/>
                        </a:rPr>
                        <a:t>Name:</a:t>
                      </a:r>
                      <a:endParaRPr lang="en-CA" sz="2800">
                        <a:effectLst/>
                        <a:latin typeface="Garamond"/>
                        <a:ea typeface="Times New Roman"/>
                        <a:cs typeface="Times New Roman"/>
                      </a:endParaRPr>
                    </a:p>
                  </a:txBody>
                  <a:tcPr marL="68574" marR="68574" marT="0" marB="0"/>
                </a:tc>
                <a:tc>
                  <a:txBody>
                    <a:bodyPr/>
                    <a:lstStyle/>
                    <a:p>
                      <a:pPr>
                        <a:spcAft>
                          <a:spcPts val="0"/>
                        </a:spcAft>
                      </a:pPr>
                      <a:r>
                        <a:rPr lang="en-US" sz="2800">
                          <a:effectLst/>
                        </a:rPr>
                        <a:t>Sketch:</a:t>
                      </a:r>
                      <a:endParaRPr lang="en-CA" sz="2800">
                        <a:effectLst/>
                        <a:latin typeface="Garamond"/>
                        <a:ea typeface="Times New Roman"/>
                        <a:cs typeface="Times New Roman"/>
                      </a:endParaRPr>
                    </a:p>
                  </a:txBody>
                  <a:tcPr marL="68574" marR="68574" marT="0" marB="0"/>
                </a:tc>
              </a:tr>
              <a:tr h="684213">
                <a:tc>
                  <a:txBody>
                    <a:bodyPr/>
                    <a:lstStyle/>
                    <a:p>
                      <a:pPr>
                        <a:spcAft>
                          <a:spcPts val="0"/>
                        </a:spcAft>
                      </a:pPr>
                      <a:r>
                        <a:rPr lang="en-US" sz="2800">
                          <a:effectLst/>
                        </a:rPr>
                        <a:t>Rod</a:t>
                      </a:r>
                      <a:endParaRPr lang="en-CA" sz="2800">
                        <a:effectLst/>
                        <a:latin typeface="Garamond"/>
                        <a:ea typeface="Times New Roman"/>
                        <a:cs typeface="Times New Roman"/>
                      </a:endParaRPr>
                    </a:p>
                  </a:txBody>
                  <a:tcPr marL="68574" marR="68574" marT="0" marB="0"/>
                </a:tc>
                <a:tc>
                  <a:txBody>
                    <a:bodyPr/>
                    <a:lstStyle/>
                    <a:p>
                      <a:pPr>
                        <a:spcAft>
                          <a:spcPts val="0"/>
                        </a:spcAft>
                      </a:pPr>
                      <a:r>
                        <a:rPr lang="en-US" sz="2800">
                          <a:effectLst/>
                        </a:rPr>
                        <a:t>Bacilli</a:t>
                      </a:r>
                      <a:endParaRPr lang="en-CA" sz="2800">
                        <a:effectLst/>
                        <a:latin typeface="Garamond"/>
                        <a:ea typeface="Times New Roman"/>
                        <a:cs typeface="Times New Roman"/>
                      </a:endParaRPr>
                    </a:p>
                  </a:txBody>
                  <a:tcPr marL="68574" marR="68574" marT="0" marB="0"/>
                </a:tc>
                <a:tc>
                  <a:txBody>
                    <a:bodyPr/>
                    <a:lstStyle/>
                    <a:p>
                      <a:pPr>
                        <a:spcAft>
                          <a:spcPts val="0"/>
                        </a:spcAft>
                      </a:pPr>
                      <a:endParaRPr lang="en-CA" sz="2800">
                        <a:effectLst/>
                        <a:latin typeface="Garamond"/>
                        <a:ea typeface="Times New Roman"/>
                        <a:cs typeface="Times New Roman"/>
                      </a:endParaRPr>
                    </a:p>
                  </a:txBody>
                  <a:tcPr marL="68574" marR="68574" marT="0" marB="0"/>
                </a:tc>
              </a:tr>
              <a:tr h="684213">
                <a:tc>
                  <a:txBody>
                    <a:bodyPr/>
                    <a:lstStyle/>
                    <a:p>
                      <a:pPr>
                        <a:spcAft>
                          <a:spcPts val="0"/>
                        </a:spcAft>
                      </a:pPr>
                      <a:r>
                        <a:rPr lang="en-US" sz="2800">
                          <a:effectLst/>
                        </a:rPr>
                        <a:t>Sphere</a:t>
                      </a:r>
                      <a:endParaRPr lang="en-CA" sz="2800">
                        <a:effectLst/>
                        <a:latin typeface="Garamond"/>
                        <a:ea typeface="Times New Roman"/>
                        <a:cs typeface="Times New Roman"/>
                      </a:endParaRPr>
                    </a:p>
                  </a:txBody>
                  <a:tcPr marL="68574" marR="68574" marT="0" marB="0"/>
                </a:tc>
                <a:tc>
                  <a:txBody>
                    <a:bodyPr/>
                    <a:lstStyle/>
                    <a:p>
                      <a:pPr>
                        <a:spcAft>
                          <a:spcPts val="0"/>
                        </a:spcAft>
                      </a:pPr>
                      <a:r>
                        <a:rPr lang="en-US" sz="2800">
                          <a:effectLst/>
                        </a:rPr>
                        <a:t>Cocci</a:t>
                      </a:r>
                      <a:endParaRPr lang="en-CA" sz="2800">
                        <a:effectLst/>
                        <a:latin typeface="Garamond"/>
                        <a:ea typeface="Times New Roman"/>
                        <a:cs typeface="Times New Roman"/>
                      </a:endParaRPr>
                    </a:p>
                  </a:txBody>
                  <a:tcPr marL="68574" marR="68574" marT="0" marB="0"/>
                </a:tc>
                <a:tc>
                  <a:txBody>
                    <a:bodyPr/>
                    <a:lstStyle/>
                    <a:p>
                      <a:pPr>
                        <a:spcAft>
                          <a:spcPts val="0"/>
                        </a:spcAft>
                      </a:pPr>
                      <a:endParaRPr lang="en-CA" sz="2800" dirty="0">
                        <a:effectLst/>
                        <a:latin typeface="Garamond"/>
                        <a:ea typeface="Times New Roman"/>
                        <a:cs typeface="Times New Roman"/>
                      </a:endParaRPr>
                    </a:p>
                  </a:txBody>
                  <a:tcPr marL="68574" marR="68574" marT="0" marB="0"/>
                </a:tc>
              </a:tr>
              <a:tr h="684213">
                <a:tc>
                  <a:txBody>
                    <a:bodyPr/>
                    <a:lstStyle/>
                    <a:p>
                      <a:pPr>
                        <a:spcAft>
                          <a:spcPts val="0"/>
                        </a:spcAft>
                      </a:pPr>
                      <a:r>
                        <a:rPr lang="en-US" sz="2800">
                          <a:effectLst/>
                        </a:rPr>
                        <a:t>Spiral</a:t>
                      </a:r>
                      <a:endParaRPr lang="en-CA" sz="2800">
                        <a:effectLst/>
                        <a:latin typeface="Garamond"/>
                        <a:ea typeface="Times New Roman"/>
                        <a:cs typeface="Times New Roman"/>
                      </a:endParaRPr>
                    </a:p>
                  </a:txBody>
                  <a:tcPr marL="68574" marR="68574" marT="0" marB="0"/>
                </a:tc>
                <a:tc>
                  <a:txBody>
                    <a:bodyPr/>
                    <a:lstStyle/>
                    <a:p>
                      <a:pPr>
                        <a:spcAft>
                          <a:spcPts val="0"/>
                        </a:spcAft>
                      </a:pPr>
                      <a:r>
                        <a:rPr lang="en-US" sz="2800">
                          <a:effectLst/>
                        </a:rPr>
                        <a:t>Spirilla</a:t>
                      </a:r>
                      <a:endParaRPr lang="en-CA" sz="2800">
                        <a:effectLst/>
                        <a:latin typeface="Garamond"/>
                        <a:ea typeface="Times New Roman"/>
                        <a:cs typeface="Times New Roman"/>
                      </a:endParaRPr>
                    </a:p>
                  </a:txBody>
                  <a:tcPr marL="68574" marR="68574" marT="0" marB="0"/>
                </a:tc>
                <a:tc>
                  <a:txBody>
                    <a:bodyPr/>
                    <a:lstStyle/>
                    <a:p>
                      <a:pPr>
                        <a:spcAft>
                          <a:spcPts val="0"/>
                        </a:spcAft>
                      </a:pPr>
                      <a:r>
                        <a:rPr lang="en-US" sz="2800" dirty="0">
                          <a:effectLst/>
                        </a:rPr>
                        <a:t> </a:t>
                      </a:r>
                      <a:endParaRPr lang="en-CA" sz="2800" dirty="0">
                        <a:effectLst/>
                        <a:latin typeface="Garamond"/>
                        <a:ea typeface="Times New Roman"/>
                        <a:cs typeface="Times New Roman"/>
                      </a:endParaRPr>
                    </a:p>
                  </a:txBody>
                  <a:tcPr marL="68574" marR="68574" marT="0" marB="0"/>
                </a:tc>
              </a:tr>
            </a:tbl>
          </a:graphicData>
        </a:graphic>
      </p:graphicFrame>
      <p:sp>
        <p:nvSpPr>
          <p:cNvPr id="43034" name="AutoShape 7"/>
          <p:cNvSpPr>
            <a:spLocks noChangeArrowheads="1"/>
          </p:cNvSpPr>
          <p:nvPr/>
        </p:nvSpPr>
        <p:spPr bwMode="auto">
          <a:xfrm>
            <a:off x="5592763" y="3068638"/>
            <a:ext cx="1571625" cy="360362"/>
          </a:xfrm>
          <a:prstGeom prst="roundRect">
            <a:avLst>
              <a:gd name="adj" fmla="val 50000"/>
            </a:avLst>
          </a:prstGeom>
          <a:solidFill>
            <a:srgbClr val="FFFFFF"/>
          </a:solidFill>
          <a:ln w="9525">
            <a:solidFill>
              <a:srgbClr val="000000"/>
            </a:solidFill>
            <a:round/>
            <a:headEnd/>
            <a:tailEnd/>
          </a:ln>
        </p:spPr>
        <p:txBody>
          <a:bodyPr/>
          <a:lstStyle/>
          <a:p>
            <a:endParaRPr lang="en-CA"/>
          </a:p>
        </p:txBody>
      </p:sp>
      <p:sp>
        <p:nvSpPr>
          <p:cNvPr id="43035" name="Oval 5"/>
          <p:cNvSpPr>
            <a:spLocks noChangeArrowheads="1"/>
          </p:cNvSpPr>
          <p:nvPr/>
        </p:nvSpPr>
        <p:spPr bwMode="auto">
          <a:xfrm>
            <a:off x="5913438" y="3663950"/>
            <a:ext cx="379412" cy="419100"/>
          </a:xfrm>
          <a:prstGeom prst="ellipse">
            <a:avLst/>
          </a:prstGeom>
          <a:solidFill>
            <a:srgbClr val="FFFFFF"/>
          </a:solidFill>
          <a:ln w="9525">
            <a:solidFill>
              <a:srgbClr val="000000"/>
            </a:solidFill>
            <a:round/>
            <a:headEnd/>
            <a:tailEnd/>
          </a:ln>
        </p:spPr>
        <p:txBody>
          <a:bodyPr/>
          <a:lstStyle/>
          <a:p>
            <a:endParaRPr lang="en-CA"/>
          </a:p>
        </p:txBody>
      </p:sp>
      <p:sp>
        <p:nvSpPr>
          <p:cNvPr id="43036" name="Freeform 6"/>
          <p:cNvSpPr>
            <a:spLocks/>
          </p:cNvSpPr>
          <p:nvPr/>
        </p:nvSpPr>
        <p:spPr bwMode="auto">
          <a:xfrm>
            <a:off x="5389563" y="4437063"/>
            <a:ext cx="1427162" cy="366712"/>
          </a:xfrm>
          <a:custGeom>
            <a:avLst/>
            <a:gdLst>
              <a:gd name="T0" fmla="*/ 27239 w 1257"/>
              <a:gd name="T1" fmla="*/ 359969 h 349"/>
              <a:gd name="T2" fmla="*/ 61287 w 1257"/>
              <a:gd name="T3" fmla="*/ 139580 h 349"/>
              <a:gd name="T4" fmla="*/ 299624 w 1257"/>
              <a:gd name="T5" fmla="*/ 265517 h 349"/>
              <a:gd name="T6" fmla="*/ 401768 w 1257"/>
              <a:gd name="T7" fmla="*/ 234032 h 349"/>
              <a:gd name="T8" fmla="*/ 503913 w 1257"/>
              <a:gd name="T9" fmla="*/ 171064 h 349"/>
              <a:gd name="T10" fmla="*/ 606057 w 1257"/>
              <a:gd name="T11" fmla="*/ 202548 h 349"/>
              <a:gd name="T12" fmla="*/ 776298 w 1257"/>
              <a:gd name="T13" fmla="*/ 328485 h 349"/>
              <a:gd name="T14" fmla="*/ 810346 w 1257"/>
              <a:gd name="T15" fmla="*/ 234032 h 349"/>
              <a:gd name="T16" fmla="*/ 1014635 w 1257"/>
              <a:gd name="T17" fmla="*/ 139580 h 349"/>
              <a:gd name="T18" fmla="*/ 1184876 w 1257"/>
              <a:gd name="T19" fmla="*/ 297001 h 349"/>
              <a:gd name="T20" fmla="*/ 1389165 w 1257"/>
              <a:gd name="T21" fmla="*/ 171064 h 349"/>
              <a:gd name="T22" fmla="*/ 1423213 w 1257"/>
              <a:gd name="T23" fmla="*/ 297001 h 3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57" h="349">
                <a:moveTo>
                  <a:pt x="24" y="343"/>
                </a:moveTo>
                <a:cubicBezTo>
                  <a:pt x="34" y="273"/>
                  <a:pt x="0" y="179"/>
                  <a:pt x="54" y="133"/>
                </a:cubicBezTo>
                <a:cubicBezTo>
                  <a:pt x="209" y="0"/>
                  <a:pt x="244" y="193"/>
                  <a:pt x="264" y="253"/>
                </a:cubicBezTo>
                <a:cubicBezTo>
                  <a:pt x="294" y="243"/>
                  <a:pt x="326" y="237"/>
                  <a:pt x="354" y="223"/>
                </a:cubicBezTo>
                <a:cubicBezTo>
                  <a:pt x="386" y="207"/>
                  <a:pt x="408" y="169"/>
                  <a:pt x="444" y="163"/>
                </a:cubicBezTo>
                <a:cubicBezTo>
                  <a:pt x="475" y="158"/>
                  <a:pt x="504" y="183"/>
                  <a:pt x="534" y="193"/>
                </a:cubicBezTo>
                <a:cubicBezTo>
                  <a:pt x="553" y="221"/>
                  <a:pt x="612" y="349"/>
                  <a:pt x="684" y="313"/>
                </a:cubicBezTo>
                <a:cubicBezTo>
                  <a:pt x="712" y="299"/>
                  <a:pt x="694" y="248"/>
                  <a:pt x="714" y="223"/>
                </a:cubicBezTo>
                <a:cubicBezTo>
                  <a:pt x="756" y="170"/>
                  <a:pt x="835" y="153"/>
                  <a:pt x="894" y="133"/>
                </a:cubicBezTo>
                <a:cubicBezTo>
                  <a:pt x="915" y="174"/>
                  <a:pt x="949" y="315"/>
                  <a:pt x="1044" y="283"/>
                </a:cubicBezTo>
                <a:cubicBezTo>
                  <a:pt x="1112" y="260"/>
                  <a:pt x="1224" y="163"/>
                  <a:pt x="1224" y="163"/>
                </a:cubicBezTo>
                <a:cubicBezTo>
                  <a:pt x="1257" y="262"/>
                  <a:pt x="1254" y="221"/>
                  <a:pt x="1254" y="283"/>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4593902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CA" dirty="0"/>
          </a:p>
        </p:txBody>
      </p:sp>
      <p:sp>
        <p:nvSpPr>
          <p:cNvPr id="3" name="Content Placeholder 2"/>
          <p:cNvSpPr>
            <a:spLocks noGrp="1"/>
          </p:cNvSpPr>
          <p:nvPr>
            <p:ph idx="1"/>
          </p:nvPr>
        </p:nvSpPr>
        <p:spPr>
          <a:xfrm>
            <a:off x="457200" y="188913"/>
            <a:ext cx="8229600" cy="6119812"/>
          </a:xfrm>
        </p:spPr>
        <p:txBody>
          <a:bodyPr>
            <a:normAutofit/>
          </a:bodyPr>
          <a:lstStyle/>
          <a:p>
            <a:pPr marL="137160" indent="0" fontAlgn="auto">
              <a:spcAft>
                <a:spcPts val="0"/>
              </a:spcAft>
              <a:buClr>
                <a:schemeClr val="tx1">
                  <a:shade val="95000"/>
                </a:schemeClr>
              </a:buClr>
              <a:buFont typeface="Wingdings 2"/>
              <a:buNone/>
              <a:defRPr/>
            </a:pPr>
            <a:r>
              <a:rPr lang="en-US" b="1" dirty="0"/>
              <a:t> </a:t>
            </a:r>
            <a:endParaRPr lang="en-CA" dirty="0"/>
          </a:p>
          <a:p>
            <a:pPr marL="137160" indent="0" fontAlgn="auto">
              <a:spcAft>
                <a:spcPts val="0"/>
              </a:spcAft>
              <a:buClr>
                <a:schemeClr val="tx1">
                  <a:shade val="95000"/>
                </a:schemeClr>
              </a:buClr>
              <a:buFont typeface="Wingdings 2"/>
              <a:buNone/>
              <a:defRPr/>
            </a:pPr>
            <a:r>
              <a:rPr lang="en-US" b="1" dirty="0" smtClean="0"/>
              <a:t>B</a:t>
            </a:r>
            <a:r>
              <a:rPr lang="en-US" b="1" dirty="0"/>
              <a:t>.  	Sketch:  2 </a:t>
            </a:r>
            <a:r>
              <a:rPr lang="en-US" b="1" dirty="0" err="1"/>
              <a:t>cocci</a:t>
            </a:r>
            <a:r>
              <a:rPr lang="en-US" b="1" dirty="0"/>
              <a:t> together (</a:t>
            </a:r>
            <a:r>
              <a:rPr lang="en-US" b="1" dirty="0" err="1"/>
              <a:t>diplococci</a:t>
            </a:r>
            <a:r>
              <a:rPr lang="en-US" b="1" dirty="0"/>
              <a:t>):</a:t>
            </a:r>
            <a:endParaRPr lang="en-CA" dirty="0"/>
          </a:p>
          <a:p>
            <a:pPr marL="137160" indent="0" fontAlgn="auto">
              <a:spcAft>
                <a:spcPts val="0"/>
              </a:spcAft>
              <a:buClr>
                <a:schemeClr val="tx1">
                  <a:shade val="95000"/>
                </a:schemeClr>
              </a:buClr>
              <a:buFont typeface="Wingdings 2"/>
              <a:buNone/>
              <a:defRPr/>
            </a:pPr>
            <a:r>
              <a:rPr lang="en-US" b="1" dirty="0"/>
              <a:t> </a:t>
            </a:r>
            <a:endParaRPr lang="en-US" b="1" dirty="0" smtClean="0"/>
          </a:p>
          <a:p>
            <a:pPr marL="137160" indent="0" fontAlgn="auto">
              <a:spcAft>
                <a:spcPts val="0"/>
              </a:spcAft>
              <a:buClr>
                <a:schemeClr val="tx1">
                  <a:shade val="95000"/>
                </a:schemeClr>
              </a:buClr>
              <a:buFont typeface="Wingdings 2"/>
              <a:buNone/>
              <a:defRPr/>
            </a:pPr>
            <a:endParaRPr lang="en-US" b="1" dirty="0"/>
          </a:p>
          <a:p>
            <a:pPr marL="137160" indent="0" fontAlgn="auto">
              <a:spcAft>
                <a:spcPts val="0"/>
              </a:spcAft>
              <a:buClr>
                <a:schemeClr val="tx1">
                  <a:shade val="95000"/>
                </a:schemeClr>
              </a:buClr>
              <a:buFont typeface="Wingdings 2"/>
              <a:buNone/>
              <a:defRPr/>
            </a:pPr>
            <a:endParaRPr lang="en-CA" dirty="0"/>
          </a:p>
          <a:p>
            <a:pPr marL="137160" indent="0" fontAlgn="auto">
              <a:spcAft>
                <a:spcPts val="0"/>
              </a:spcAft>
              <a:buClr>
                <a:schemeClr val="tx1">
                  <a:shade val="95000"/>
                </a:schemeClr>
              </a:buClr>
              <a:buFont typeface="Wingdings 2"/>
              <a:buNone/>
              <a:defRPr/>
            </a:pPr>
            <a:r>
              <a:rPr lang="en-US" b="1" dirty="0"/>
              <a:t>Sketch:  long chain of </a:t>
            </a:r>
            <a:r>
              <a:rPr lang="en-US" b="1" dirty="0" err="1"/>
              <a:t>cocci</a:t>
            </a:r>
            <a:r>
              <a:rPr lang="en-US" b="1" dirty="0"/>
              <a:t> </a:t>
            </a:r>
            <a:endParaRPr lang="en-CA" dirty="0"/>
          </a:p>
          <a:p>
            <a:pPr marL="137160" indent="0" fontAlgn="auto">
              <a:spcAft>
                <a:spcPts val="0"/>
              </a:spcAft>
              <a:buClr>
                <a:schemeClr val="tx1">
                  <a:shade val="95000"/>
                </a:schemeClr>
              </a:buClr>
              <a:buFont typeface="Wingdings 2"/>
              <a:buNone/>
              <a:defRPr/>
            </a:pPr>
            <a:r>
              <a:rPr lang="en-US" b="1" dirty="0" smtClean="0"/>
              <a:t>	</a:t>
            </a:r>
            <a:r>
              <a:rPr lang="en-US" b="1" dirty="0"/>
              <a:t>	     </a:t>
            </a:r>
            <a:endParaRPr lang="en-CA" dirty="0"/>
          </a:p>
          <a:p>
            <a:pPr marL="137160" indent="0" fontAlgn="auto">
              <a:spcAft>
                <a:spcPts val="0"/>
              </a:spcAft>
              <a:buClr>
                <a:schemeClr val="tx1">
                  <a:shade val="95000"/>
                </a:schemeClr>
              </a:buClr>
              <a:buFont typeface="Wingdings 2"/>
              <a:buNone/>
              <a:defRPr/>
            </a:pPr>
            <a:r>
              <a:rPr lang="en-US" b="1" dirty="0"/>
              <a:t> </a:t>
            </a:r>
            <a:endParaRPr lang="en-US" b="1" dirty="0" smtClean="0"/>
          </a:p>
          <a:p>
            <a:pPr marL="137160" indent="0" fontAlgn="auto">
              <a:spcAft>
                <a:spcPts val="0"/>
              </a:spcAft>
              <a:buClr>
                <a:schemeClr val="tx1">
                  <a:shade val="95000"/>
                </a:schemeClr>
              </a:buClr>
              <a:buFont typeface="Wingdings 2"/>
              <a:buNone/>
              <a:defRPr/>
            </a:pPr>
            <a:r>
              <a:rPr lang="en-CA" dirty="0" smtClean="0"/>
              <a:t>		</a:t>
            </a:r>
            <a:endParaRPr lang="en-CA" dirty="0"/>
          </a:p>
          <a:p>
            <a:pPr marL="137160" indent="0" fontAlgn="auto">
              <a:spcAft>
                <a:spcPts val="0"/>
              </a:spcAft>
              <a:buClr>
                <a:schemeClr val="tx1">
                  <a:shade val="95000"/>
                </a:schemeClr>
              </a:buClr>
              <a:buFont typeface="Wingdings 2"/>
              <a:buNone/>
              <a:defRPr/>
            </a:pPr>
            <a:r>
              <a:rPr lang="en-US" b="1" dirty="0"/>
              <a:t>Sketch:  a big clump of </a:t>
            </a:r>
            <a:r>
              <a:rPr lang="en-US" b="1" dirty="0" err="1" smtClean="0"/>
              <a:t>cocci</a:t>
            </a:r>
            <a:r>
              <a:rPr lang="en-US" b="1" dirty="0" smtClean="0"/>
              <a:t>:</a:t>
            </a:r>
            <a:endParaRPr lang="en-CA" dirty="0"/>
          </a:p>
          <a:p>
            <a:pPr marL="548640" indent="-411480" fontAlgn="auto">
              <a:spcAft>
                <a:spcPts val="0"/>
              </a:spcAft>
              <a:buClr>
                <a:schemeClr val="tx1">
                  <a:shade val="95000"/>
                </a:schemeClr>
              </a:buClr>
              <a:buFont typeface="Wingdings 2"/>
              <a:buChar char=""/>
              <a:defRPr/>
            </a:pPr>
            <a:endParaRPr lang="en-CA" dirty="0"/>
          </a:p>
        </p:txBody>
      </p:sp>
      <p:sp>
        <p:nvSpPr>
          <p:cNvPr id="4" name="Oval 3"/>
          <p:cNvSpPr/>
          <p:nvPr/>
        </p:nvSpPr>
        <p:spPr>
          <a:xfrm>
            <a:off x="4560888" y="1800225"/>
            <a:ext cx="431800" cy="433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Oval 4"/>
          <p:cNvSpPr/>
          <p:nvPr/>
        </p:nvSpPr>
        <p:spPr>
          <a:xfrm>
            <a:off x="5029200" y="1800225"/>
            <a:ext cx="431800" cy="433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 name="Oval 5"/>
          <p:cNvSpPr/>
          <p:nvPr/>
        </p:nvSpPr>
        <p:spPr>
          <a:xfrm>
            <a:off x="6181725" y="4014788"/>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 name="Oval 6"/>
          <p:cNvSpPr/>
          <p:nvPr/>
        </p:nvSpPr>
        <p:spPr>
          <a:xfrm>
            <a:off x="5886450" y="4014788"/>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 name="Oval 7"/>
          <p:cNvSpPr/>
          <p:nvPr/>
        </p:nvSpPr>
        <p:spPr>
          <a:xfrm>
            <a:off x="5459413" y="4014788"/>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9" name="Oval 8"/>
          <p:cNvSpPr/>
          <p:nvPr/>
        </p:nvSpPr>
        <p:spPr>
          <a:xfrm>
            <a:off x="6637338" y="392747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0" name="Oval 9"/>
          <p:cNvSpPr/>
          <p:nvPr/>
        </p:nvSpPr>
        <p:spPr>
          <a:xfrm>
            <a:off x="5029200" y="399415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 name="Oval 10"/>
          <p:cNvSpPr/>
          <p:nvPr/>
        </p:nvSpPr>
        <p:spPr>
          <a:xfrm>
            <a:off x="4576763" y="3994150"/>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2" name="Oval 11"/>
          <p:cNvSpPr/>
          <p:nvPr/>
        </p:nvSpPr>
        <p:spPr>
          <a:xfrm>
            <a:off x="4724400" y="5637213"/>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3" name="Oval 12"/>
          <p:cNvSpPr/>
          <p:nvPr/>
        </p:nvSpPr>
        <p:spPr>
          <a:xfrm>
            <a:off x="5027613" y="5853113"/>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 name="Oval 13"/>
          <p:cNvSpPr/>
          <p:nvPr/>
        </p:nvSpPr>
        <p:spPr>
          <a:xfrm>
            <a:off x="5391150" y="5637213"/>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5" name="Oval 14"/>
          <p:cNvSpPr/>
          <p:nvPr/>
        </p:nvSpPr>
        <p:spPr>
          <a:xfrm>
            <a:off x="5140325" y="522922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 name="Oval 15"/>
          <p:cNvSpPr/>
          <p:nvPr/>
        </p:nvSpPr>
        <p:spPr>
          <a:xfrm>
            <a:off x="4932363" y="5445125"/>
            <a:ext cx="431800" cy="43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pic>
        <p:nvPicPr>
          <p:cNvPr id="440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1316038"/>
            <a:ext cx="1871662"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50" name="TextBox 16"/>
          <p:cNvSpPr txBox="1">
            <a:spLocks noChangeArrowheads="1"/>
          </p:cNvSpPr>
          <p:nvPr/>
        </p:nvSpPr>
        <p:spPr bwMode="auto">
          <a:xfrm>
            <a:off x="2627313" y="2349500"/>
            <a:ext cx="1546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r>
              <a:rPr lang="en-CA"/>
              <a:t>Neisseria sp.</a:t>
            </a:r>
          </a:p>
        </p:txBody>
      </p:sp>
      <p:pic>
        <p:nvPicPr>
          <p:cNvPr id="44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3425825"/>
            <a:ext cx="1660525"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52" name="TextBox 17"/>
          <p:cNvSpPr txBox="1">
            <a:spLocks noChangeArrowheads="1"/>
          </p:cNvSpPr>
          <p:nvPr/>
        </p:nvSpPr>
        <p:spPr bwMode="auto">
          <a:xfrm>
            <a:off x="2425700" y="4359275"/>
            <a:ext cx="1949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r>
              <a:rPr lang="en-CA"/>
              <a:t>Streptococcus sp.</a:t>
            </a:r>
          </a:p>
        </p:txBody>
      </p:sp>
      <p:pic>
        <p:nvPicPr>
          <p:cNvPr id="44053" name="Picture 5" descr="http://t0.gstatic.com/images?q=tbn:ANd9GcRTqeIKrjpaMuArIVxRyj66nKujmfVmGoM5dW9-RB5fNTbIHjU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38" y="5291138"/>
            <a:ext cx="1981200"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4" name="TextBox 18"/>
          <p:cNvSpPr txBox="1">
            <a:spLocks noChangeArrowheads="1"/>
          </p:cNvSpPr>
          <p:nvPr/>
        </p:nvSpPr>
        <p:spPr bwMode="auto">
          <a:xfrm>
            <a:off x="2987675" y="6524625"/>
            <a:ext cx="2009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r>
              <a:rPr lang="en-CA"/>
              <a:t>Staphlococcus sp.</a:t>
            </a:r>
          </a:p>
        </p:txBody>
      </p:sp>
    </p:spTree>
    <p:extLst>
      <p:ext uri="{BB962C8B-B14F-4D97-AF65-F5344CB8AC3E}">
        <p14:creationId xmlns:p14="http://schemas.microsoft.com/office/powerpoint/2010/main" val="3933656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fontAlgn="auto">
              <a:spcAft>
                <a:spcPts val="0"/>
              </a:spcAft>
              <a:defRPr/>
            </a:pPr>
            <a:r>
              <a:rPr lang="en-US" dirty="0">
                <a:effectLst/>
              </a:rPr>
              <a:t>C.  Cell wall</a:t>
            </a:r>
            <a:endParaRPr lang="en-CA" dirty="0"/>
          </a:p>
        </p:txBody>
      </p:sp>
      <p:sp>
        <p:nvSpPr>
          <p:cNvPr id="45059" name="Content Placeholder 2"/>
          <p:cNvSpPr>
            <a:spLocks noGrp="1"/>
          </p:cNvSpPr>
          <p:nvPr>
            <p:ph idx="1"/>
          </p:nvPr>
        </p:nvSpPr>
        <p:spPr/>
        <p:txBody>
          <a:bodyPr/>
          <a:lstStyle/>
          <a:p>
            <a:pPr marL="136525" indent="0">
              <a:buFont typeface="Wingdings 2" pitchFamily="18" charset="2"/>
              <a:buNone/>
            </a:pPr>
            <a:r>
              <a:rPr lang="en-CA" smtClean="0"/>
              <a:t>Gram Stain:  </a:t>
            </a:r>
            <a:r>
              <a:rPr lang="en-US" b="1" smtClean="0"/>
              <a:t>Gram staining studies the </a:t>
            </a:r>
            <a:r>
              <a:rPr lang="en-US" b="1" i="1" u="sng" smtClean="0"/>
              <a:t>chemical</a:t>
            </a:r>
            <a:r>
              <a:rPr lang="en-US" b="1" smtClean="0"/>
              <a:t> nature of the bacterial cell </a:t>
            </a:r>
            <a:r>
              <a:rPr lang="en-US" b="1" i="1" u="sng" smtClean="0"/>
              <a:t>wall</a:t>
            </a:r>
            <a:endParaRPr lang="en-CA" smtClean="0"/>
          </a:p>
          <a:p>
            <a:pPr marL="136525" indent="0">
              <a:buFont typeface="Wingdings 2" pitchFamily="18" charset="2"/>
              <a:buNone/>
            </a:pPr>
            <a:endParaRPr lang="en-CA" smtClean="0"/>
          </a:p>
        </p:txBody>
      </p:sp>
      <p:pic>
        <p:nvPicPr>
          <p:cNvPr id="450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3141663"/>
            <a:ext cx="5095875"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1" name="TextBox 3"/>
          <p:cNvSpPr txBox="1">
            <a:spLocks noChangeArrowheads="1"/>
          </p:cNvSpPr>
          <p:nvPr/>
        </p:nvSpPr>
        <p:spPr bwMode="auto">
          <a:xfrm>
            <a:off x="539750" y="3429000"/>
            <a:ext cx="259238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r>
              <a:rPr lang="en-CA"/>
              <a:t>Gram-positive bacteria have a thick mesh-like cell wall made of peptidoglycan (50-90% of cell wall), which stains purple while Gram-negative bacteria have a thinner layer (10% of cell wall), which stains pink.</a:t>
            </a:r>
          </a:p>
        </p:txBody>
      </p:sp>
    </p:spTree>
    <p:extLst>
      <p:ext uri="{BB962C8B-B14F-4D97-AF65-F5344CB8AC3E}">
        <p14:creationId xmlns:p14="http://schemas.microsoft.com/office/powerpoint/2010/main" val="2845932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endParaRPr lang="en-CA"/>
          </a:p>
        </p:txBody>
      </p:sp>
      <p:sp>
        <p:nvSpPr>
          <p:cNvPr id="5" name="Content Placeholder 4"/>
          <p:cNvSpPr>
            <a:spLocks noGrp="1"/>
          </p:cNvSpPr>
          <p:nvPr>
            <p:ph sz="half" idx="1"/>
          </p:nvPr>
        </p:nvSpPr>
        <p:spPr>
          <a:xfrm>
            <a:off x="0" y="476250"/>
            <a:ext cx="5003800" cy="5649913"/>
          </a:xfrm>
        </p:spPr>
        <p:txBody>
          <a:bodyPr>
            <a:normAutofit fontScale="85000" lnSpcReduction="20000"/>
          </a:bodyPr>
          <a:lstStyle/>
          <a:p>
            <a:pPr marL="548640" indent="-411480" fontAlgn="auto">
              <a:spcAft>
                <a:spcPts val="0"/>
              </a:spcAft>
              <a:buClr>
                <a:schemeClr val="tx1">
                  <a:shade val="95000"/>
                </a:schemeClr>
              </a:buClr>
              <a:buFont typeface="Wingdings 2"/>
              <a:buChar char=""/>
              <a:defRPr/>
            </a:pPr>
            <a:r>
              <a:rPr lang="en-CA" dirty="0"/>
              <a:t>Because most viruses are extremely well adapted to their host organism, virus structure varies greatly. </a:t>
            </a:r>
            <a:endParaRPr lang="en-CA" dirty="0" smtClean="0"/>
          </a:p>
          <a:p>
            <a:pPr marL="548640" indent="-411480" fontAlgn="auto">
              <a:spcAft>
                <a:spcPts val="0"/>
              </a:spcAft>
              <a:buClr>
                <a:schemeClr val="tx1">
                  <a:shade val="95000"/>
                </a:schemeClr>
              </a:buClr>
              <a:buFont typeface="Wingdings 2"/>
              <a:buChar char=""/>
              <a:defRPr/>
            </a:pPr>
            <a:endParaRPr lang="en-CA" dirty="0"/>
          </a:p>
          <a:p>
            <a:pPr marL="548640" indent="-411480" fontAlgn="auto">
              <a:spcAft>
                <a:spcPts val="0"/>
              </a:spcAft>
              <a:buClr>
                <a:schemeClr val="tx1">
                  <a:shade val="95000"/>
                </a:schemeClr>
              </a:buClr>
              <a:buFont typeface="Wingdings 2"/>
              <a:buChar char=""/>
              <a:defRPr/>
            </a:pPr>
            <a:r>
              <a:rPr lang="en-CA" dirty="0"/>
              <a:t>All viruses have a capsid or head region that contains its genetic </a:t>
            </a:r>
            <a:r>
              <a:rPr lang="en-CA" dirty="0" smtClean="0"/>
              <a:t>material</a:t>
            </a:r>
          </a:p>
          <a:p>
            <a:pPr marL="548640" indent="-411480" fontAlgn="auto">
              <a:spcAft>
                <a:spcPts val="0"/>
              </a:spcAft>
              <a:buClr>
                <a:schemeClr val="tx1">
                  <a:shade val="95000"/>
                </a:schemeClr>
              </a:buClr>
              <a:buFont typeface="Wingdings 2"/>
              <a:buChar char=""/>
              <a:defRPr/>
            </a:pPr>
            <a:endParaRPr lang="en-CA" dirty="0"/>
          </a:p>
          <a:p>
            <a:pPr marL="548640" indent="-411480" fontAlgn="auto">
              <a:spcAft>
                <a:spcPts val="0"/>
              </a:spcAft>
              <a:buClr>
                <a:schemeClr val="tx1">
                  <a:shade val="95000"/>
                </a:schemeClr>
              </a:buClr>
              <a:buFont typeface="Wingdings 2"/>
              <a:buChar char=""/>
              <a:defRPr/>
            </a:pPr>
            <a:r>
              <a:rPr lang="en-CA" dirty="0"/>
              <a:t>S</a:t>
            </a:r>
            <a:r>
              <a:rPr lang="en-CA" dirty="0" smtClean="0"/>
              <a:t>ome </a:t>
            </a:r>
            <a:r>
              <a:rPr lang="en-CA" dirty="0"/>
              <a:t>viruses, mostly those that infect bacteria, have a tail region. The tail is an often elaborate protein structure. It aids in binding to the surface of the host cell and in the introduction of virus genetic material to the host cell.</a:t>
            </a:r>
          </a:p>
        </p:txBody>
      </p:sp>
      <p:sp>
        <p:nvSpPr>
          <p:cNvPr id="6" name="Content Placeholder 5"/>
          <p:cNvSpPr>
            <a:spLocks noGrp="1"/>
          </p:cNvSpPr>
          <p:nvPr>
            <p:ph sz="half" idx="2"/>
          </p:nvPr>
        </p:nvSpPr>
        <p:spPr/>
        <p:txBody>
          <a:bodyPr>
            <a:normAutofit fontScale="85000" lnSpcReduction="20000"/>
          </a:bodyPr>
          <a:lstStyle/>
          <a:p>
            <a:pPr marL="548640" indent="-411480" fontAlgn="auto">
              <a:spcAft>
                <a:spcPts val="0"/>
              </a:spcAft>
              <a:buClr>
                <a:schemeClr val="tx1">
                  <a:shade val="95000"/>
                </a:schemeClr>
              </a:buClr>
              <a:buFont typeface="Wingdings 2"/>
              <a:buChar char=""/>
              <a:defRPr/>
            </a:pPr>
            <a:endParaRPr lang="en-CA" dirty="0"/>
          </a:p>
        </p:txBody>
      </p:sp>
      <p:pic>
        <p:nvPicPr>
          <p:cNvPr id="61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935038"/>
            <a:ext cx="3333750"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2740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CA" dirty="0"/>
          </a:p>
        </p:txBody>
      </p:sp>
      <p:sp>
        <p:nvSpPr>
          <p:cNvPr id="3" name="Content Placeholder 2"/>
          <p:cNvSpPr>
            <a:spLocks noGrp="1"/>
          </p:cNvSpPr>
          <p:nvPr>
            <p:ph sz="half" idx="1"/>
          </p:nvPr>
        </p:nvSpPr>
        <p:spPr/>
        <p:txBody>
          <a:bodyPr>
            <a:normAutofit/>
          </a:bodyPr>
          <a:lstStyle/>
          <a:p>
            <a:pPr marL="548640" indent="-411480" fontAlgn="auto">
              <a:spcAft>
                <a:spcPts val="0"/>
              </a:spcAft>
              <a:buClr>
                <a:schemeClr val="tx1">
                  <a:shade val="95000"/>
                </a:schemeClr>
              </a:buClr>
              <a:buFont typeface="Wingdings 2"/>
              <a:buChar char=""/>
              <a:defRPr/>
            </a:pPr>
            <a:r>
              <a:rPr lang="en-US" b="1" dirty="0"/>
              <a:t>C.	Bacteriophage</a:t>
            </a:r>
            <a:r>
              <a:rPr lang="en-US" b="1" dirty="0" smtClean="0"/>
              <a:t>:</a:t>
            </a:r>
          </a:p>
          <a:p>
            <a:pPr marL="137160" indent="0" fontAlgn="auto">
              <a:spcAft>
                <a:spcPts val="0"/>
              </a:spcAft>
              <a:buClr>
                <a:schemeClr val="tx1">
                  <a:shade val="95000"/>
                </a:schemeClr>
              </a:buClr>
              <a:buFont typeface="Wingdings 2"/>
              <a:buNone/>
              <a:defRPr/>
            </a:pPr>
            <a:r>
              <a:rPr lang="en-US" b="1" dirty="0" smtClean="0"/>
              <a:t>  </a:t>
            </a:r>
            <a:r>
              <a:rPr lang="en-US" b="1" i="1" dirty="0"/>
              <a:t>are viruses that invade </a:t>
            </a:r>
            <a:endParaRPr lang="en-CA" dirty="0"/>
          </a:p>
          <a:p>
            <a:pPr marL="137160" indent="0" fontAlgn="auto">
              <a:spcAft>
                <a:spcPts val="0"/>
              </a:spcAft>
              <a:buClr>
                <a:schemeClr val="tx1">
                  <a:shade val="95000"/>
                </a:schemeClr>
              </a:buClr>
              <a:buFont typeface="Wingdings 2"/>
              <a:buNone/>
              <a:defRPr/>
            </a:pPr>
            <a:r>
              <a:rPr lang="en-US" b="1" i="1" dirty="0"/>
              <a:t>bacteria</a:t>
            </a:r>
            <a:endParaRPr lang="en-CA" dirty="0"/>
          </a:p>
          <a:p>
            <a:pPr marL="548640" indent="-411480" fontAlgn="auto">
              <a:spcAft>
                <a:spcPts val="0"/>
              </a:spcAft>
              <a:buClr>
                <a:schemeClr val="tx1">
                  <a:shade val="95000"/>
                </a:schemeClr>
              </a:buClr>
              <a:buFont typeface="Wingdings 2"/>
              <a:buChar char=""/>
              <a:defRPr/>
            </a:pPr>
            <a:endParaRPr lang="en-CA" dirty="0"/>
          </a:p>
        </p:txBody>
      </p:sp>
      <p:sp>
        <p:nvSpPr>
          <p:cNvPr id="7172" name="Content Placeholder 3"/>
          <p:cNvSpPr>
            <a:spLocks noGrp="1"/>
          </p:cNvSpPr>
          <p:nvPr>
            <p:ph sz="half" idx="2"/>
          </p:nvPr>
        </p:nvSpPr>
        <p:spPr/>
        <p:txBody>
          <a:bodyPr/>
          <a:lstStyle/>
          <a:p>
            <a:endParaRPr lang="en-CA" smtClean="0"/>
          </a:p>
        </p:txBody>
      </p:sp>
      <p:pic>
        <p:nvPicPr>
          <p:cNvPr id="71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33375"/>
            <a:ext cx="4165600" cy="491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451225"/>
            <a:ext cx="333375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916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CA" dirty="0"/>
              <a:t/>
            </a:r>
            <a:br>
              <a:rPr lang="en-CA" dirty="0"/>
            </a:br>
            <a:endParaRPr lang="en-CA" dirty="0"/>
          </a:p>
        </p:txBody>
      </p:sp>
      <p:sp>
        <p:nvSpPr>
          <p:cNvPr id="3" name="Content Placeholder 2"/>
          <p:cNvSpPr>
            <a:spLocks noGrp="1"/>
          </p:cNvSpPr>
          <p:nvPr>
            <p:ph idx="1"/>
          </p:nvPr>
        </p:nvSpPr>
        <p:spPr>
          <a:xfrm>
            <a:off x="457200" y="333375"/>
            <a:ext cx="8229600" cy="5975350"/>
          </a:xfrm>
        </p:spPr>
        <p:txBody>
          <a:bodyPr>
            <a:normAutofit/>
          </a:bodyPr>
          <a:lstStyle/>
          <a:p>
            <a:pPr marL="137160" indent="0" fontAlgn="auto">
              <a:spcAft>
                <a:spcPts val="0"/>
              </a:spcAft>
              <a:buClr>
                <a:schemeClr val="tx1">
                  <a:shade val="95000"/>
                </a:schemeClr>
              </a:buClr>
              <a:buFont typeface="Wingdings 2"/>
              <a:buNone/>
              <a:defRPr/>
            </a:pPr>
            <a:r>
              <a:rPr lang="en-US" sz="3600" b="1" i="1" dirty="0" smtClean="0"/>
              <a:t>Some shapes of viruses:</a:t>
            </a:r>
          </a:p>
          <a:p>
            <a:pPr marL="137160" indent="0" fontAlgn="auto">
              <a:spcAft>
                <a:spcPts val="0"/>
              </a:spcAft>
              <a:buClr>
                <a:schemeClr val="tx1">
                  <a:shade val="95000"/>
                </a:schemeClr>
              </a:buClr>
              <a:buFont typeface="Wingdings 2"/>
              <a:buNone/>
              <a:defRPr/>
            </a:pPr>
            <a:r>
              <a:rPr lang="en-US" b="1" i="1" dirty="0" smtClean="0"/>
              <a:t> </a:t>
            </a:r>
          </a:p>
          <a:p>
            <a:pPr marL="651510" indent="-514350" fontAlgn="auto">
              <a:spcAft>
                <a:spcPts val="0"/>
              </a:spcAft>
              <a:buClr>
                <a:schemeClr val="tx1">
                  <a:shade val="95000"/>
                </a:schemeClr>
              </a:buClr>
              <a:buFont typeface="Wingdings 2"/>
              <a:buAutoNum type="arabicPeriod"/>
              <a:defRPr/>
            </a:pPr>
            <a:r>
              <a:rPr lang="en-US" b="1" i="1" dirty="0" smtClean="0"/>
              <a:t>Rod-shaped</a:t>
            </a:r>
          </a:p>
          <a:p>
            <a:pPr marL="651510" indent="-514350" fontAlgn="auto">
              <a:spcAft>
                <a:spcPts val="0"/>
              </a:spcAft>
              <a:buClr>
                <a:schemeClr val="tx1">
                  <a:shade val="95000"/>
                </a:schemeClr>
              </a:buClr>
              <a:buFont typeface="Wingdings 2"/>
              <a:buAutoNum type="arabicPeriod"/>
              <a:defRPr/>
            </a:pPr>
            <a:r>
              <a:rPr lang="en-US" b="1" i="1" dirty="0" smtClean="0"/>
              <a:t>Tadpole Shaped</a:t>
            </a:r>
          </a:p>
          <a:p>
            <a:pPr marL="651510" indent="-514350" fontAlgn="auto">
              <a:spcAft>
                <a:spcPts val="0"/>
              </a:spcAft>
              <a:buClr>
                <a:schemeClr val="tx1">
                  <a:shade val="95000"/>
                </a:schemeClr>
              </a:buClr>
              <a:buFont typeface="Wingdings 2"/>
              <a:buAutoNum type="arabicPeriod"/>
              <a:defRPr/>
            </a:pPr>
            <a:r>
              <a:rPr lang="en-US" b="1" i="1" dirty="0" smtClean="0"/>
              <a:t>Helical </a:t>
            </a:r>
          </a:p>
          <a:p>
            <a:pPr marL="651510" indent="-514350" fontAlgn="auto">
              <a:spcAft>
                <a:spcPts val="0"/>
              </a:spcAft>
              <a:buClr>
                <a:schemeClr val="tx1">
                  <a:shade val="95000"/>
                </a:schemeClr>
              </a:buClr>
              <a:buFont typeface="Wingdings 2"/>
              <a:buAutoNum type="arabicPeriod"/>
              <a:defRPr/>
            </a:pPr>
            <a:r>
              <a:rPr lang="en-US" b="1" i="1" dirty="0" smtClean="0"/>
              <a:t>Cube  shaped</a:t>
            </a:r>
          </a:p>
          <a:p>
            <a:pPr marL="651510" indent="-514350" fontAlgn="auto">
              <a:spcAft>
                <a:spcPts val="0"/>
              </a:spcAft>
              <a:buClr>
                <a:schemeClr val="tx1">
                  <a:shade val="95000"/>
                </a:schemeClr>
              </a:buClr>
              <a:buFont typeface="Wingdings 2"/>
              <a:buAutoNum type="arabicPeriod"/>
              <a:defRPr/>
            </a:pPr>
            <a:endParaRPr lang="en-US" b="1" i="1" dirty="0"/>
          </a:p>
          <a:p>
            <a:pPr marL="137160" indent="0" fontAlgn="auto">
              <a:spcAft>
                <a:spcPts val="0"/>
              </a:spcAft>
              <a:buClr>
                <a:schemeClr val="tx1">
                  <a:shade val="95000"/>
                </a:schemeClr>
              </a:buClr>
              <a:buFont typeface="Wingdings 2"/>
              <a:buNone/>
              <a:defRPr/>
            </a:pPr>
            <a:r>
              <a:rPr lang="en-US" b="1" dirty="0"/>
              <a:t>Viruses vary in size from approximately </a:t>
            </a:r>
            <a:r>
              <a:rPr lang="en-US" b="1" i="1" u="sng" dirty="0"/>
              <a:t>20</a:t>
            </a:r>
            <a:r>
              <a:rPr lang="en-US" b="1" dirty="0"/>
              <a:t> to </a:t>
            </a:r>
            <a:r>
              <a:rPr lang="en-US" b="1" i="1" u="sng" dirty="0"/>
              <a:t>400</a:t>
            </a:r>
            <a:r>
              <a:rPr lang="en-US" b="1" dirty="0"/>
              <a:t> nanometers.</a:t>
            </a:r>
            <a:endParaRPr lang="en-CA" dirty="0"/>
          </a:p>
          <a:p>
            <a:pPr marL="137160" indent="0" fontAlgn="auto">
              <a:spcAft>
                <a:spcPts val="0"/>
              </a:spcAft>
              <a:buClr>
                <a:schemeClr val="tx1">
                  <a:shade val="95000"/>
                </a:schemeClr>
              </a:buClr>
              <a:buFont typeface="Wingdings 2"/>
              <a:buNone/>
              <a:defRPr/>
            </a:pPr>
            <a:r>
              <a:rPr lang="en-US" sz="2400" b="1" dirty="0" smtClean="0"/>
              <a:t>	1 </a:t>
            </a:r>
            <a:r>
              <a:rPr lang="en-US" sz="2400" b="1" dirty="0" err="1"/>
              <a:t>metre</a:t>
            </a:r>
            <a:r>
              <a:rPr lang="en-US" sz="2400" b="1" dirty="0"/>
              <a:t>(m)=</a:t>
            </a:r>
            <a:r>
              <a:rPr lang="en-US" sz="2400" b="1" i="1" u="sng" dirty="0"/>
              <a:t>1 000 000 000</a:t>
            </a:r>
            <a:r>
              <a:rPr lang="en-US" sz="2400" b="1" dirty="0"/>
              <a:t> nanometer(nm)</a:t>
            </a:r>
            <a:endParaRPr lang="en-CA" sz="2400" dirty="0"/>
          </a:p>
          <a:p>
            <a:pPr marL="137160" indent="0" fontAlgn="auto">
              <a:spcAft>
                <a:spcPts val="0"/>
              </a:spcAft>
              <a:buClr>
                <a:schemeClr val="tx1">
                  <a:shade val="95000"/>
                </a:schemeClr>
              </a:buClr>
              <a:buFont typeface="Wingdings 2"/>
              <a:buNone/>
              <a:defRPr/>
            </a:pPr>
            <a:endParaRPr lang="en-US" b="1" i="1" dirty="0" smtClean="0"/>
          </a:p>
          <a:p>
            <a:pPr marL="137160" indent="0" fontAlgn="auto">
              <a:spcAft>
                <a:spcPts val="0"/>
              </a:spcAft>
              <a:buClr>
                <a:schemeClr val="tx1">
                  <a:shade val="95000"/>
                </a:schemeClr>
              </a:buClr>
              <a:buFont typeface="Wingdings 2"/>
              <a:buNone/>
              <a:defRPr/>
            </a:pPr>
            <a:endParaRPr lang="en-US" b="1" i="1" dirty="0"/>
          </a:p>
          <a:p>
            <a:pPr marL="137160" indent="0" fontAlgn="auto">
              <a:spcAft>
                <a:spcPts val="0"/>
              </a:spcAft>
              <a:buClr>
                <a:schemeClr val="tx1">
                  <a:shade val="95000"/>
                </a:schemeClr>
              </a:buClr>
              <a:buFont typeface="Wingdings 2"/>
              <a:buNone/>
              <a:defRPr/>
            </a:pPr>
            <a:endParaRPr lang="en-US" b="1" i="1" dirty="0" smtClean="0"/>
          </a:p>
          <a:p>
            <a:pPr marL="457200" lvl="1" indent="0" fontAlgn="auto">
              <a:spcAft>
                <a:spcPts val="0"/>
              </a:spcAft>
              <a:buFont typeface="Wingdings 2"/>
              <a:buNone/>
              <a:defRPr/>
            </a:pPr>
            <a:endParaRPr lang="en-CA" dirty="0"/>
          </a:p>
          <a:p>
            <a:pPr marL="548640" indent="-411480" fontAlgn="auto">
              <a:spcAft>
                <a:spcPts val="0"/>
              </a:spcAft>
              <a:buClr>
                <a:schemeClr val="tx1">
                  <a:shade val="95000"/>
                </a:schemeClr>
              </a:buClr>
              <a:buFont typeface="Wingdings 2"/>
              <a:buChar char=""/>
              <a:defRPr/>
            </a:pPr>
            <a:endParaRPr lang="en-CA" dirty="0"/>
          </a:p>
        </p:txBody>
      </p:sp>
    </p:spTree>
    <p:extLst>
      <p:ext uri="{BB962C8B-B14F-4D97-AF65-F5344CB8AC3E}">
        <p14:creationId xmlns:p14="http://schemas.microsoft.com/office/powerpoint/2010/main" val="1994039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fontAlgn="auto">
              <a:spcAft>
                <a:spcPts val="0"/>
              </a:spcAft>
              <a:defRPr/>
            </a:pPr>
            <a:r>
              <a:rPr lang="en-US" dirty="0" smtClean="0">
                <a:effectLst/>
              </a:rPr>
              <a:t>Specificity </a:t>
            </a:r>
            <a:r>
              <a:rPr lang="en-US" dirty="0">
                <a:effectLst/>
              </a:rPr>
              <a:t>of a virus</a:t>
            </a:r>
            <a:r>
              <a:rPr lang="en-CA" dirty="0">
                <a:effectLst/>
              </a:rPr>
              <a:t/>
            </a:r>
            <a:br>
              <a:rPr lang="en-CA" dirty="0">
                <a:effectLst/>
              </a:rPr>
            </a:br>
            <a:endParaRPr lang="en-CA" dirty="0"/>
          </a:p>
        </p:txBody>
      </p:sp>
      <p:sp>
        <p:nvSpPr>
          <p:cNvPr id="3" name="Content Placeholder 2"/>
          <p:cNvSpPr>
            <a:spLocks noGrp="1"/>
          </p:cNvSpPr>
          <p:nvPr>
            <p:ph idx="1"/>
          </p:nvPr>
        </p:nvSpPr>
        <p:spPr>
          <a:xfrm>
            <a:off x="457200" y="1600200"/>
            <a:ext cx="4619625" cy="4708525"/>
          </a:xfrm>
        </p:spPr>
        <p:txBody>
          <a:bodyPr>
            <a:normAutofit/>
          </a:bodyPr>
          <a:lstStyle/>
          <a:p>
            <a:pPr marL="137160" indent="0" fontAlgn="auto">
              <a:spcAft>
                <a:spcPts val="0"/>
              </a:spcAft>
              <a:buClr>
                <a:schemeClr val="tx1">
                  <a:shade val="95000"/>
                </a:schemeClr>
              </a:buClr>
              <a:buFont typeface="Wingdings 2"/>
              <a:buNone/>
              <a:defRPr/>
            </a:pPr>
            <a:r>
              <a:rPr lang="en-US" b="1" dirty="0" smtClean="0"/>
              <a:t>1.  What </a:t>
            </a:r>
            <a:r>
              <a:rPr lang="en-US" b="1" dirty="0"/>
              <a:t>specificity means:  </a:t>
            </a:r>
            <a:r>
              <a:rPr lang="en-US" b="1" i="1" dirty="0"/>
              <a:t>specific </a:t>
            </a:r>
            <a:r>
              <a:rPr lang="en-US" b="1" i="1" dirty="0" smtClean="0"/>
              <a:t> </a:t>
            </a:r>
            <a:r>
              <a:rPr lang="en-US" b="1" i="1" dirty="0"/>
              <a:t>viruses will infect specific organisms</a:t>
            </a:r>
            <a:endParaRPr lang="en-CA" dirty="0"/>
          </a:p>
          <a:p>
            <a:pPr marL="137160" indent="0" fontAlgn="auto">
              <a:spcAft>
                <a:spcPts val="0"/>
              </a:spcAft>
              <a:buClr>
                <a:schemeClr val="tx1">
                  <a:shade val="95000"/>
                </a:schemeClr>
              </a:buClr>
              <a:buFont typeface="Wingdings 2"/>
              <a:buNone/>
              <a:defRPr/>
            </a:pPr>
            <a:endParaRPr lang="en-US" b="1" dirty="0"/>
          </a:p>
          <a:p>
            <a:pPr marL="137160" indent="0" fontAlgn="auto">
              <a:spcAft>
                <a:spcPts val="0"/>
              </a:spcAft>
              <a:buClr>
                <a:schemeClr val="tx1">
                  <a:shade val="95000"/>
                </a:schemeClr>
              </a:buClr>
              <a:buFont typeface="Wingdings 2"/>
              <a:buNone/>
              <a:defRPr/>
            </a:pPr>
            <a:r>
              <a:rPr lang="en-US" b="1" dirty="0" smtClean="0"/>
              <a:t>a.  Example</a:t>
            </a:r>
            <a:r>
              <a:rPr lang="en-US" b="1" dirty="0"/>
              <a:t>:  </a:t>
            </a:r>
            <a:r>
              <a:rPr lang="en-US" b="1" i="1" dirty="0"/>
              <a:t>a plant virus cannot </a:t>
            </a:r>
            <a:r>
              <a:rPr lang="en-CA" dirty="0"/>
              <a:t> </a:t>
            </a:r>
            <a:r>
              <a:rPr lang="en-US" b="1" i="1" dirty="0" smtClean="0"/>
              <a:t>infect </a:t>
            </a:r>
            <a:r>
              <a:rPr lang="en-US" b="1" i="1" dirty="0"/>
              <a:t>an animal</a:t>
            </a:r>
            <a:endParaRPr lang="en-CA" dirty="0"/>
          </a:p>
          <a:p>
            <a:pPr marL="137160" indent="0" fontAlgn="auto">
              <a:spcAft>
                <a:spcPts val="0"/>
              </a:spcAft>
              <a:buClr>
                <a:schemeClr val="tx1">
                  <a:shade val="95000"/>
                </a:schemeClr>
              </a:buClr>
              <a:buFont typeface="Wingdings 2"/>
              <a:buNone/>
              <a:defRPr/>
            </a:pPr>
            <a:endParaRPr lang="en-CA" dirty="0"/>
          </a:p>
          <a:p>
            <a:pPr marL="137160" indent="0" fontAlgn="auto">
              <a:spcAft>
                <a:spcPts val="0"/>
              </a:spcAft>
              <a:buClr>
                <a:schemeClr val="tx1">
                  <a:shade val="95000"/>
                </a:schemeClr>
              </a:buClr>
              <a:buFont typeface="Wingdings 2"/>
              <a:buNone/>
              <a:defRPr/>
            </a:pPr>
            <a:endParaRPr lang="en-CA" dirty="0"/>
          </a:p>
          <a:p>
            <a:pPr marL="548640" indent="-411480" fontAlgn="auto">
              <a:spcAft>
                <a:spcPts val="0"/>
              </a:spcAft>
              <a:buClr>
                <a:schemeClr val="tx1">
                  <a:shade val="95000"/>
                </a:schemeClr>
              </a:buClr>
              <a:buFont typeface="Wingdings 2"/>
              <a:buChar char=""/>
              <a:defRPr/>
            </a:pPr>
            <a:endParaRPr lang="en-CA" dirty="0"/>
          </a:p>
        </p:txBody>
      </p:sp>
      <p:pic>
        <p:nvPicPr>
          <p:cNvPr id="9220" name="Picture 2" descr="http://www.rothamsted.ac.uk/ppi/links/pplinks/virusems/a6.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5263" y="836613"/>
            <a:ext cx="2279650"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4"/>
          <p:cNvSpPr txBox="1">
            <a:spLocks noChangeArrowheads="1"/>
          </p:cNvSpPr>
          <p:nvPr/>
        </p:nvSpPr>
        <p:spPr bwMode="auto">
          <a:xfrm>
            <a:off x="5205413" y="2881313"/>
            <a:ext cx="2433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r>
              <a:rPr lang="en-CA"/>
              <a:t>Tobacco Mosaic Virus</a:t>
            </a:r>
          </a:p>
        </p:txBody>
      </p:sp>
      <p:cxnSp>
        <p:nvCxnSpPr>
          <p:cNvPr id="7" name="Straight Arrow Connector 6"/>
          <p:cNvCxnSpPr/>
          <p:nvPr/>
        </p:nvCxnSpPr>
        <p:spPr>
          <a:xfrm>
            <a:off x="6421438" y="3251200"/>
            <a:ext cx="0" cy="18002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quot;No&quot; Symbol 7"/>
          <p:cNvSpPr/>
          <p:nvPr/>
        </p:nvSpPr>
        <p:spPr>
          <a:xfrm>
            <a:off x="5957888" y="3573463"/>
            <a:ext cx="914400" cy="9144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pic>
        <p:nvPicPr>
          <p:cNvPr id="9224" name="Picture 3" descr="C:\Users\JMacintosh\AppData\Local\Microsoft\Windows\Temporary Internet Files\Content.IE5\MP5W33V2\MC90019216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5925" y="4989513"/>
            <a:ext cx="1851025"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6504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effectLst/>
              </a:rPr>
              <a:t>II.	</a:t>
            </a:r>
            <a:r>
              <a:rPr lang="en-US" u="sng" dirty="0">
                <a:effectLst/>
              </a:rPr>
              <a:t>Life Cycle of a Lytic Virus</a:t>
            </a:r>
            <a:endParaRPr lang="en-CA" dirty="0">
              <a:effectLst/>
            </a:endParaRPr>
          </a:p>
        </p:txBody>
      </p:sp>
      <p:sp>
        <p:nvSpPr>
          <p:cNvPr id="3" name="Content Placeholder 2"/>
          <p:cNvSpPr>
            <a:spLocks noGrp="1"/>
          </p:cNvSpPr>
          <p:nvPr>
            <p:ph sz="half" idx="1"/>
          </p:nvPr>
        </p:nvSpPr>
        <p:spPr/>
        <p:txBody>
          <a:bodyPr>
            <a:normAutofit/>
          </a:bodyPr>
          <a:lstStyle/>
          <a:p>
            <a:pPr marL="548640" indent="-411480" fontAlgn="auto">
              <a:spcAft>
                <a:spcPts val="0"/>
              </a:spcAft>
              <a:buClr>
                <a:schemeClr val="tx1">
                  <a:shade val="95000"/>
                </a:schemeClr>
              </a:buClr>
              <a:buFont typeface="Wingdings 2"/>
              <a:buChar char=""/>
              <a:defRPr/>
            </a:pPr>
            <a:r>
              <a:rPr lang="en-US" b="1" dirty="0"/>
              <a:t>A.	In order to reproduce, </a:t>
            </a:r>
            <a:r>
              <a:rPr lang="en-US" b="1" i="1" dirty="0"/>
              <a:t>viruses must </a:t>
            </a:r>
            <a:r>
              <a:rPr lang="en-US" b="1" i="1" dirty="0" smtClean="0"/>
              <a:t>invade</a:t>
            </a:r>
            <a:r>
              <a:rPr lang="en-US" b="1" i="1" dirty="0"/>
              <a:t>, or infect, a living host cell.</a:t>
            </a:r>
            <a:endParaRPr lang="en-CA" dirty="0"/>
          </a:p>
          <a:p>
            <a:pPr marL="137160" indent="0" fontAlgn="auto">
              <a:spcAft>
                <a:spcPts val="0"/>
              </a:spcAft>
              <a:buClr>
                <a:schemeClr val="tx1">
                  <a:shade val="95000"/>
                </a:schemeClr>
              </a:buClr>
              <a:buFont typeface="Wingdings 2"/>
              <a:buNone/>
              <a:defRPr/>
            </a:pPr>
            <a:endParaRPr lang="en-CA" dirty="0"/>
          </a:p>
          <a:p>
            <a:pPr marL="137160" indent="0" fontAlgn="auto">
              <a:spcAft>
                <a:spcPts val="0"/>
              </a:spcAft>
              <a:buClr>
                <a:schemeClr val="tx1">
                  <a:shade val="95000"/>
                </a:schemeClr>
              </a:buClr>
              <a:buFont typeface="Wingdings 2"/>
              <a:buNone/>
              <a:defRPr/>
            </a:pPr>
            <a:endParaRPr lang="en-CA" dirty="0"/>
          </a:p>
        </p:txBody>
      </p:sp>
      <p:pic>
        <p:nvPicPr>
          <p:cNvPr id="10244" name="Content Placeholder 4">
            <a:hlinkClick r:id="rId2"/>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3141663"/>
            <a:ext cx="3671888" cy="2754312"/>
          </a:xfrm>
        </p:spPr>
      </p:pic>
      <p:sp>
        <p:nvSpPr>
          <p:cNvPr id="10245" name="TextBox 5"/>
          <p:cNvSpPr txBox="1">
            <a:spLocks noChangeArrowheads="1"/>
          </p:cNvSpPr>
          <p:nvPr/>
        </p:nvSpPr>
        <p:spPr bwMode="auto">
          <a:xfrm>
            <a:off x="5580063" y="5918200"/>
            <a:ext cx="1716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r>
              <a:rPr lang="en-CA"/>
              <a:t>Click on image</a:t>
            </a:r>
          </a:p>
        </p:txBody>
      </p:sp>
    </p:spTree>
    <p:extLst>
      <p:ext uri="{BB962C8B-B14F-4D97-AF65-F5344CB8AC3E}">
        <p14:creationId xmlns:p14="http://schemas.microsoft.com/office/powerpoint/2010/main" val="342383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1235</Words>
  <Application>Microsoft Office PowerPoint</Application>
  <PresentationFormat>On-screen Show (4:3)</PresentationFormat>
  <Paragraphs>318</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Ch. 17.1   Viruses</vt:lpstr>
      <vt:lpstr>I. What is a Virus? </vt:lpstr>
      <vt:lpstr>B. Structure of a Virus </vt:lpstr>
      <vt:lpstr>PowerPoint Presentation</vt:lpstr>
      <vt:lpstr>PowerPoint Presentation</vt:lpstr>
      <vt:lpstr> </vt:lpstr>
      <vt:lpstr>Specificity of a virus </vt:lpstr>
      <vt:lpstr>II. Life Cycle of a Lytic Virus</vt:lpstr>
      <vt:lpstr>PowerPoint Presentation</vt:lpstr>
      <vt:lpstr>  C. Growth: </vt:lpstr>
      <vt:lpstr>D. Replication</vt:lpstr>
      <vt:lpstr>Lytic Cycle</vt:lpstr>
      <vt:lpstr>E. Make a labeled sketch of the Lytic cycle Figure 17-4</vt:lpstr>
      <vt:lpstr>III. Lysogenic Infections </vt:lpstr>
      <vt:lpstr>Prophage activity: </vt:lpstr>
      <vt:lpstr>C. Retroviruses: </vt:lpstr>
      <vt:lpstr>IV. Viruses and Living Cells </vt:lpstr>
      <vt:lpstr>Are viruses living or non-living?   </vt:lpstr>
      <vt:lpstr>Origin of Viruses </vt:lpstr>
      <vt:lpstr>44-1:The Nature of Disease </vt:lpstr>
      <vt:lpstr>I.  What is Disease? </vt:lpstr>
      <vt:lpstr>II.  How is Infectious Disease Spread? </vt:lpstr>
      <vt:lpstr>III.  The Germ Theory of Infectious Disease </vt:lpstr>
      <vt:lpstr>PowerPoint Presentation</vt:lpstr>
      <vt:lpstr>Koch's postulates: </vt:lpstr>
      <vt:lpstr>PowerPoint Presentation</vt:lpstr>
      <vt:lpstr>44-2 Agents of Disease </vt:lpstr>
      <vt:lpstr>PowerPoint Presentation</vt:lpstr>
      <vt:lpstr>II.  Viruses  A.Complete the following chart : </vt:lpstr>
      <vt:lpstr>17-2: Monerans - Prokaryotic Cells </vt:lpstr>
      <vt:lpstr>II. Classification of Monerans </vt:lpstr>
      <vt:lpstr>PowerPoint Presentation</vt:lpstr>
      <vt:lpstr>D. Eubacteria</vt:lpstr>
      <vt:lpstr>3.   Lifestyles of bacteria include: </vt:lpstr>
      <vt:lpstr>E.   Cyanobacteria </vt:lpstr>
      <vt:lpstr>PowerPoint Presentation</vt:lpstr>
      <vt:lpstr>PowerPoint Presentation</vt:lpstr>
      <vt:lpstr>F.   Archaebacteria</vt:lpstr>
      <vt:lpstr>PowerPoint Presentation</vt:lpstr>
      <vt:lpstr>III.Identifying Monerans </vt:lpstr>
      <vt:lpstr>PowerPoint Presentation</vt:lpstr>
      <vt:lpstr>C.  Cell wall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cp:revision>
  <dcterms:created xsi:type="dcterms:W3CDTF">2013-01-02T22:19:49Z</dcterms:created>
  <dcterms:modified xsi:type="dcterms:W3CDTF">2013-01-02T22:20:28Z</dcterms:modified>
</cp:coreProperties>
</file>