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8411-1760-4F6C-A247-0091EB3E9752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B06A-DA19-4EB7-929F-1C888913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8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8411-1760-4F6C-A247-0091EB3E9752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B06A-DA19-4EB7-929F-1C888913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8411-1760-4F6C-A247-0091EB3E9752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B06A-DA19-4EB7-929F-1C888913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19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18A8-0E6A-4EAC-B948-79453E32014F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16/02/2013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E9BD-8212-4A39-86B6-CB878162533A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37569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18A8-0E6A-4EAC-B948-79453E32014F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16/02/2013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E9BD-8212-4A39-86B6-CB878162533A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20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18A8-0E6A-4EAC-B948-79453E32014F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16/02/2013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E07E9BD-8212-4A39-86B6-CB878162533A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55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18A8-0E6A-4EAC-B948-79453E32014F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16/02/2013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E9BD-8212-4A39-86B6-CB878162533A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39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18A8-0E6A-4EAC-B948-79453E32014F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16/02/2013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E9BD-8212-4A39-86B6-CB878162533A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82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18A8-0E6A-4EAC-B948-79453E32014F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16/02/2013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E9BD-8212-4A39-86B6-CB878162533A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77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18A8-0E6A-4EAC-B948-79453E32014F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16/02/2013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E9BD-8212-4A39-86B6-CB878162533A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77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18A8-0E6A-4EAC-B948-79453E32014F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16/02/2013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E9BD-8212-4A39-86B6-CB878162533A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6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8411-1760-4F6C-A247-0091EB3E9752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B06A-DA19-4EB7-929F-1C888913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08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18A8-0E6A-4EAC-B948-79453E32014F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16/02/2013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E9BD-8212-4A39-86B6-CB878162533A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00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18A8-0E6A-4EAC-B948-79453E32014F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16/02/2013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E9BD-8212-4A39-86B6-CB878162533A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0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18A8-0E6A-4EAC-B948-79453E32014F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16/02/2013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E9BD-8212-4A39-86B6-CB878162533A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2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8411-1760-4F6C-A247-0091EB3E9752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B06A-DA19-4EB7-929F-1C888913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5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8411-1760-4F6C-A247-0091EB3E9752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B06A-DA19-4EB7-929F-1C888913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1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8411-1760-4F6C-A247-0091EB3E9752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B06A-DA19-4EB7-929F-1C888913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8411-1760-4F6C-A247-0091EB3E9752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B06A-DA19-4EB7-929F-1C888913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8411-1760-4F6C-A247-0091EB3E9752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B06A-DA19-4EB7-929F-1C888913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3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8411-1760-4F6C-A247-0091EB3E9752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B06A-DA19-4EB7-929F-1C888913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6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8411-1760-4F6C-A247-0091EB3E9752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B06A-DA19-4EB7-929F-1C888913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7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C8411-1760-4F6C-A247-0091EB3E9752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CB06A-DA19-4EB7-929F-1C888913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AB18A8-0E6A-4EAC-B948-79453E32014F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16/02/2013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E07E9BD-8212-4A39-86B6-CB878162533A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58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manasinc.com/webcontent/animations/content/bloodpressure.html" TargetMode="Externa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manasinc.com/webcontent/animations/content/inflammatory.html" TargetMode="Externa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health.howstuffworks.com/human-body/systems/circulatory/adam-200077.htm" TargetMode="Externa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s_V6FcYD5I" TargetMode="Externa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III.  Blood Pressure</a:t>
            </a:r>
            <a:endParaRPr lang="en-CA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520" y="1556792"/>
            <a:ext cx="7992888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	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Pressure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the blood against the wall of a blood vessel.</a:t>
            </a:r>
            <a:endParaRPr lang="en-CA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	Created by the pumping action of the heart.</a:t>
            </a:r>
            <a:endParaRPr lang="en-CA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0373" y="3717032"/>
            <a:ext cx="75719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	When the heart contracts, the blood is forced into the arteries under a great deal of pressure. </a:t>
            </a:r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1964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solidFill>
                  <a:prstClr val="white"/>
                </a:solidFill>
                <a:hlinkClick r:id="rId2"/>
              </a:rPr>
              <a:t>http://www.sumanasinc.com/webcontent/animations/content/bloodpressure.html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395536" y="980728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</a:rPr>
              <a:t>B.  FORMED </a:t>
            </a:r>
            <a:r>
              <a:rPr lang="en-US" sz="2800" b="1" dirty="0">
                <a:solidFill>
                  <a:prstClr val="white"/>
                </a:solidFill>
              </a:rPr>
              <a:t>ELEMENTS (the solid part of blood)</a:t>
            </a:r>
            <a:endParaRPr lang="en-CA" sz="2800" dirty="0">
              <a:solidFill>
                <a:prstClr val="white"/>
              </a:solidFill>
            </a:endParaRPr>
          </a:p>
          <a:p>
            <a:pPr lvl="1"/>
            <a:r>
              <a:rPr lang="en-US" sz="2800" b="1" dirty="0">
                <a:solidFill>
                  <a:prstClr val="white"/>
                </a:solidFill>
              </a:rPr>
              <a:t>1.	Makes up about 45% of blood volume.</a:t>
            </a:r>
            <a:endParaRPr lang="en-CA" sz="2800" dirty="0">
              <a:solidFill>
                <a:prstClr val="white"/>
              </a:solidFill>
            </a:endParaRPr>
          </a:p>
          <a:p>
            <a:pPr lvl="1"/>
            <a:r>
              <a:rPr lang="en-US" sz="2800" b="1" dirty="0">
                <a:solidFill>
                  <a:prstClr val="white"/>
                </a:solidFill>
              </a:rPr>
              <a:t>2.	About 30 trillion blood cells in an adult.</a:t>
            </a:r>
            <a:endParaRPr lang="en-CA" sz="2800" dirty="0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07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51520" y="188640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Tx/>
              <a:buAutoNum type="arabicPeriod" startAt="3"/>
            </a:pPr>
            <a:r>
              <a:rPr lang="en-US" sz="2800" b="1" dirty="0">
                <a:solidFill>
                  <a:prstClr val="white"/>
                </a:solidFill>
              </a:rPr>
              <a:t>Each </a:t>
            </a:r>
            <a:r>
              <a:rPr lang="en-US" sz="2800" b="1" dirty="0">
                <a:solidFill>
                  <a:prstClr val="white"/>
                </a:solidFill>
              </a:rPr>
              <a:t>cubic millimeter of blood contains 2 main types of formed </a:t>
            </a:r>
            <a:r>
              <a:rPr lang="en-US" sz="2800" b="1" dirty="0">
                <a:solidFill>
                  <a:prstClr val="white"/>
                </a:solidFill>
              </a:rPr>
              <a:t>elements</a:t>
            </a:r>
          </a:p>
          <a:p>
            <a:pPr lvl="1"/>
            <a:endParaRPr lang="en-CA" sz="2800" dirty="0">
              <a:solidFill>
                <a:prstClr val="white"/>
              </a:solidFill>
            </a:endParaRPr>
          </a:p>
          <a:p>
            <a:pPr lvl="2"/>
            <a:r>
              <a:rPr lang="en-US" sz="2800" b="1" dirty="0">
                <a:solidFill>
                  <a:prstClr val="white"/>
                </a:solidFill>
              </a:rPr>
              <a:t>A. 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>
                <a:solidFill>
                  <a:prstClr val="white"/>
                </a:solidFill>
              </a:rPr>
              <a:t>Red </a:t>
            </a:r>
            <a:r>
              <a:rPr lang="en-US" sz="2800" b="1" dirty="0">
                <a:solidFill>
                  <a:prstClr val="white"/>
                </a:solidFill>
              </a:rPr>
              <a:t>blood cells (RBC)</a:t>
            </a:r>
            <a:endParaRPr lang="en-CA" sz="2800" dirty="0">
              <a:solidFill>
                <a:prstClr val="white"/>
              </a:solidFill>
            </a:endParaRPr>
          </a:p>
          <a:p>
            <a:pPr marL="1943100" lvl="3" indent="-571500">
              <a:buFontTx/>
              <a:buAutoNum type="romanLcPeriod"/>
            </a:pPr>
            <a:r>
              <a:rPr lang="en-US" sz="2800" b="1" dirty="0">
                <a:solidFill>
                  <a:prstClr val="white"/>
                </a:solidFill>
              </a:rPr>
              <a:t>4 </a:t>
            </a:r>
            <a:r>
              <a:rPr lang="en-US" sz="2800" b="1" dirty="0">
                <a:solidFill>
                  <a:prstClr val="white"/>
                </a:solidFill>
              </a:rPr>
              <a:t>- 6 million per mL of </a:t>
            </a:r>
            <a:r>
              <a:rPr lang="en-US" sz="2800" b="1" dirty="0">
                <a:solidFill>
                  <a:prstClr val="white"/>
                </a:solidFill>
              </a:rPr>
              <a:t>blood</a:t>
            </a:r>
          </a:p>
          <a:p>
            <a:pPr lvl="3"/>
            <a:endParaRPr lang="en-CA" sz="2800" dirty="0">
              <a:solidFill>
                <a:prstClr val="white"/>
              </a:solidFill>
            </a:endParaRPr>
          </a:p>
          <a:p>
            <a:pPr marL="1943100" lvl="3" indent="-571500">
              <a:buFontTx/>
              <a:buAutoNum type="romanLcPeriod" startAt="2"/>
            </a:pPr>
            <a:r>
              <a:rPr lang="en-US" sz="2800" b="1" dirty="0">
                <a:solidFill>
                  <a:prstClr val="white"/>
                </a:solidFill>
              </a:rPr>
              <a:t>More </a:t>
            </a:r>
            <a:r>
              <a:rPr lang="en-US" sz="2800" b="1" dirty="0">
                <a:solidFill>
                  <a:prstClr val="white"/>
                </a:solidFill>
              </a:rPr>
              <a:t>RBC/mL in males than </a:t>
            </a:r>
            <a:r>
              <a:rPr lang="en-US" sz="2800" b="1" dirty="0">
                <a:solidFill>
                  <a:prstClr val="white"/>
                </a:solidFill>
              </a:rPr>
              <a:t>females</a:t>
            </a:r>
          </a:p>
          <a:p>
            <a:pPr marL="1943100" lvl="3" indent="-571500">
              <a:buFontTx/>
              <a:buAutoNum type="romanLcPeriod" startAt="2"/>
            </a:pPr>
            <a:endParaRPr lang="en-CA" sz="2800" dirty="0">
              <a:solidFill>
                <a:prstClr val="white"/>
              </a:solidFill>
            </a:endParaRPr>
          </a:p>
          <a:p>
            <a:pPr lvl="3"/>
            <a:r>
              <a:rPr lang="en-US" sz="2800" b="1" dirty="0">
                <a:solidFill>
                  <a:prstClr val="white"/>
                </a:solidFill>
              </a:rPr>
              <a:t>iii.   Number </a:t>
            </a:r>
            <a:r>
              <a:rPr lang="en-US" sz="2800" b="1" dirty="0">
                <a:solidFill>
                  <a:prstClr val="white"/>
                </a:solidFill>
              </a:rPr>
              <a:t>in blood cells is related to O</a:t>
            </a:r>
            <a:r>
              <a:rPr lang="en-US" sz="2800" b="1" baseline="-25000" dirty="0">
                <a:solidFill>
                  <a:prstClr val="white"/>
                </a:solidFill>
              </a:rPr>
              <a:t>2</a:t>
            </a:r>
            <a:r>
              <a:rPr lang="en-US" sz="2800" b="1" dirty="0">
                <a:solidFill>
                  <a:prstClr val="white"/>
                </a:solidFill>
              </a:rPr>
              <a:t> concentration in air </a:t>
            </a:r>
            <a:endParaRPr lang="en-CA" sz="2800" dirty="0">
              <a:solidFill>
                <a:prstClr val="white"/>
              </a:solidFill>
            </a:endParaRPr>
          </a:p>
          <a:p>
            <a:pPr lvl="4"/>
            <a:r>
              <a:rPr lang="en-US" sz="2800" b="1" dirty="0">
                <a:solidFill>
                  <a:prstClr val="white"/>
                </a:solidFill>
              </a:rPr>
              <a:t>ex.  People who live at high altitudes have more </a:t>
            </a:r>
            <a:r>
              <a:rPr lang="en-US" sz="2800" b="1" dirty="0">
                <a:solidFill>
                  <a:prstClr val="white"/>
                </a:solidFill>
              </a:rPr>
              <a:t>RBC</a:t>
            </a:r>
          </a:p>
          <a:p>
            <a:pPr lvl="4"/>
            <a:endParaRPr lang="en-CA" sz="2800" dirty="0">
              <a:solidFill>
                <a:prstClr val="white"/>
              </a:solidFill>
            </a:endParaRPr>
          </a:p>
          <a:p>
            <a:pPr lvl="3"/>
            <a:r>
              <a:rPr lang="en-US" sz="2800" b="1" dirty="0">
                <a:solidFill>
                  <a:prstClr val="white"/>
                </a:solidFill>
              </a:rPr>
              <a:t>iv.	Increasing the number of RBC/mL can aid athletic performance (“blood doping”)</a:t>
            </a:r>
            <a:endParaRPr lang="en-CA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323528" y="1484784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dirty="0">
                <a:solidFill>
                  <a:prstClr val="white"/>
                </a:solidFill>
              </a:rPr>
              <a:t>b.	White blood cells</a:t>
            </a:r>
            <a:endParaRPr lang="en-CA" sz="3200" dirty="0">
              <a:solidFill>
                <a:prstClr val="white"/>
              </a:solidFill>
            </a:endParaRPr>
          </a:p>
          <a:p>
            <a:pPr lvl="1"/>
            <a:r>
              <a:rPr lang="en-US" sz="3200" b="1" dirty="0" err="1">
                <a:solidFill>
                  <a:prstClr val="white"/>
                </a:solidFill>
              </a:rPr>
              <a:t>i</a:t>
            </a:r>
            <a:r>
              <a:rPr lang="en-US" sz="3200" b="1" dirty="0">
                <a:solidFill>
                  <a:prstClr val="white"/>
                </a:solidFill>
              </a:rPr>
              <a:t>.	Average total of 7,500 per mL of blood</a:t>
            </a:r>
            <a:endParaRPr lang="en-CA" sz="3200" dirty="0">
              <a:solidFill>
                <a:prstClr val="white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39147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3140968"/>
            <a:ext cx="24701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0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en-CA" dirty="0" smtClean="0"/>
              <a:t>Plasma Components</a:t>
            </a:r>
            <a:endParaRPr lang="en-C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801206"/>
              </p:ext>
            </p:extLst>
          </p:nvPr>
        </p:nvGraphicFramePr>
        <p:xfrm>
          <a:off x="-15974" y="836712"/>
          <a:ext cx="8712967" cy="5881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4030"/>
                <a:gridCol w="2904030"/>
                <a:gridCol w="2904907"/>
              </a:tblGrid>
              <a:tr h="33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effectLst/>
                        </a:rPr>
                        <a:t>Plasma Constituent</a:t>
                      </a:r>
                      <a:endParaRPr lang="en-CA" sz="1400" b="1" u="sng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u="sng">
                          <a:effectLst/>
                        </a:rPr>
                        <a:t>Function</a:t>
                      </a:r>
                      <a:endParaRPr lang="en-CA" sz="1400" b="1" u="sng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effectLst/>
                        </a:rPr>
                        <a:t>Source</a:t>
                      </a:r>
                      <a:endParaRPr lang="en-CA" sz="1400" b="1" u="sng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</a:tr>
              <a:tr h="992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Water</a:t>
                      </a:r>
                      <a:endParaRPr lang="en-CA" sz="1400" b="1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Maintains blood volume and transports molecules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Absorbed from large intestine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</a:tr>
              <a:tr h="2315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Plasma Proteins:</a:t>
                      </a:r>
                      <a:endParaRPr lang="en-CA" sz="14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a. Albumin</a:t>
                      </a:r>
                      <a:endParaRPr lang="en-C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b. </a:t>
                      </a:r>
                      <a:r>
                        <a:rPr lang="en-US" sz="2000" dirty="0" smtClean="0">
                          <a:effectLst/>
                        </a:rPr>
                        <a:t>Fibrinogen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c. Globulins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All maintain blood osmotic pressure &amp; buffer pH</a:t>
                      </a:r>
                      <a:endParaRPr lang="en-C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Transport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Clotting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Fight Infection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Liver</a:t>
                      </a:r>
                      <a:endParaRPr lang="en-C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Liver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Lymphocytes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</a:tr>
              <a:tr h="992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Gases:</a:t>
                      </a:r>
                      <a:endParaRPr lang="en-CA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a. Oxygen</a:t>
                      </a:r>
                      <a:endParaRPr lang="en-CA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b. CO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Cellular </a:t>
                      </a:r>
                      <a:r>
                        <a:rPr lang="en-US" sz="2000" dirty="0">
                          <a:effectLst/>
                        </a:rPr>
                        <a:t>Respiration</a:t>
                      </a:r>
                      <a:endParaRPr lang="en-C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End product of metabolism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CA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Lungs</a:t>
                      </a:r>
                      <a:endParaRPr lang="en-CA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Tissues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</a:tr>
              <a:tr h="992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Nutrients: Fats, glucose, amino acids, nucleotides, etc.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Food for cells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Absorbed from intestinal villi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9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874667"/>
              </p:ext>
            </p:extLst>
          </p:nvPr>
        </p:nvGraphicFramePr>
        <p:xfrm>
          <a:off x="457200" y="1600200"/>
          <a:ext cx="8568952" cy="384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6608"/>
                <a:gridCol w="3325452"/>
                <a:gridCol w="2856892"/>
              </a:tblGrid>
              <a:tr h="577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Salts:</a:t>
                      </a:r>
                      <a:r>
                        <a:rPr lang="en-CA" sz="1600" b="1" baseline="0" dirty="0" smtClean="0">
                          <a:effectLst/>
                        </a:rPr>
                        <a:t>   </a:t>
                      </a:r>
                      <a:r>
                        <a:rPr lang="en-US" sz="2000" dirty="0" smtClean="0">
                          <a:effectLst/>
                        </a:rPr>
                        <a:t>Na</a:t>
                      </a:r>
                      <a:r>
                        <a:rPr lang="en-US" sz="2000" baseline="30000" dirty="0">
                          <a:effectLst/>
                        </a:rPr>
                        <a:t>+</a:t>
                      </a:r>
                      <a:r>
                        <a:rPr lang="en-US" sz="2000" dirty="0">
                          <a:effectLst/>
                        </a:rPr>
                        <a:t>, K</a:t>
                      </a:r>
                      <a:r>
                        <a:rPr lang="en-US" sz="2000" baseline="30000" dirty="0">
                          <a:effectLst/>
                        </a:rPr>
                        <a:t>+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Cl</a:t>
                      </a:r>
                      <a:r>
                        <a:rPr lang="en-US" sz="2000" baseline="30000" dirty="0">
                          <a:effectLst/>
                        </a:rPr>
                        <a:t>-</a:t>
                      </a:r>
                      <a:r>
                        <a:rPr lang="en-US" sz="2000" dirty="0">
                          <a:effectLst/>
                        </a:rPr>
                        <a:t>, NaHCO</a:t>
                      </a:r>
                      <a:r>
                        <a:rPr lang="en-US" sz="2000" baseline="-25000" dirty="0">
                          <a:effectLst/>
                        </a:rPr>
                        <a:t>3,</a:t>
                      </a:r>
                      <a:r>
                        <a:rPr lang="en-US" sz="2000" dirty="0">
                          <a:effectLst/>
                        </a:rPr>
                        <a:t> etc.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Maintain blood osmotic pressure/pH, aid metabolism</a:t>
                      </a:r>
                      <a:endParaRPr lang="en-CA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Absorbed from intestinal villi</a:t>
                      </a:r>
                      <a:endParaRPr lang="en-CA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</a:tr>
              <a:tr h="346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Wastes:</a:t>
                      </a:r>
                      <a:r>
                        <a:rPr lang="en-CA" sz="1600" b="1" baseline="0" dirty="0" smtClean="0">
                          <a:effectLst/>
                        </a:rPr>
                        <a:t>  </a:t>
                      </a:r>
                      <a:r>
                        <a:rPr lang="en-US" sz="2000" dirty="0" smtClean="0">
                          <a:effectLst/>
                        </a:rPr>
                        <a:t>(urea,  </a:t>
                      </a:r>
                      <a:endParaRPr lang="en-C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ammonia)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End products of metabolism</a:t>
                      </a:r>
                      <a:endParaRPr lang="en-CA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Tissues</a:t>
                      </a:r>
                      <a:endParaRPr lang="en-CA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</a:tr>
              <a:tr h="346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Vitamins</a:t>
                      </a:r>
                      <a:endParaRPr lang="en-CA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Cofactors for enzymes</a:t>
                      </a:r>
                      <a:endParaRPr lang="en-CA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Absorbed from intestinal villi </a:t>
                      </a:r>
                      <a:endParaRPr lang="en-CA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</a:tr>
              <a:tr h="577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Hormones, </a:t>
                      </a:r>
                      <a:endParaRPr lang="en-CA" sz="16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(Thyroxin, adrenalin, estrogen</a:t>
                      </a:r>
                      <a:endParaRPr lang="en-C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etc.)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Varied</a:t>
                      </a:r>
                      <a:endParaRPr lang="en-CA" sz="16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Varied Glands</a:t>
                      </a:r>
                      <a:endParaRPr lang="en-CA" sz="16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3233" marR="232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5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Blood Proteins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0" y="1340768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Tx/>
              <a:buAutoNum type="alphaUcPeriod"/>
            </a:pPr>
            <a:r>
              <a:rPr lang="en-US" sz="2800" b="1" dirty="0">
                <a:solidFill>
                  <a:prstClr val="white"/>
                </a:solidFill>
              </a:rPr>
              <a:t>Are </a:t>
            </a:r>
            <a:r>
              <a:rPr lang="en-US" sz="2800" b="1" dirty="0">
                <a:solidFill>
                  <a:prstClr val="white"/>
                </a:solidFill>
              </a:rPr>
              <a:t>required for the transport of many molecules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pPr marL="971550" lvl="1" indent="-514350">
              <a:buFontTx/>
              <a:buAutoNum type="alphaUcPeriod"/>
            </a:pPr>
            <a:endParaRPr lang="en-CA" sz="28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lphaUcPeriod" startAt="2"/>
            </a:pPr>
            <a:r>
              <a:rPr lang="en-US" sz="2800" b="1" dirty="0">
                <a:solidFill>
                  <a:prstClr val="white"/>
                </a:solidFill>
              </a:rPr>
              <a:t>For </a:t>
            </a:r>
            <a:r>
              <a:rPr lang="en-US" sz="2800" b="1" dirty="0">
                <a:solidFill>
                  <a:prstClr val="white"/>
                </a:solidFill>
              </a:rPr>
              <a:t>example, cholesterol is a lipid that is insoluble in plasma so it must be carried by proteins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pPr marL="971550" lvl="1" indent="-514350">
              <a:buFontTx/>
              <a:buAutoNum type="alphaUcPeriod" startAt="2"/>
            </a:pPr>
            <a:endParaRPr lang="en-CA" sz="28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lphaUcPeriod" startAt="3"/>
            </a:pPr>
            <a:r>
              <a:rPr lang="en-US" sz="2800" b="1" dirty="0">
                <a:solidFill>
                  <a:prstClr val="white"/>
                </a:solidFill>
              </a:rPr>
              <a:t>Blood </a:t>
            </a:r>
            <a:r>
              <a:rPr lang="en-US" sz="2800" b="1" dirty="0">
                <a:solidFill>
                  <a:prstClr val="white"/>
                </a:solidFill>
              </a:rPr>
              <a:t>proteins also contribute to the viscosity of blood which aids in transport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pPr marL="971550" lvl="1" indent="-514350">
              <a:buFontTx/>
              <a:buAutoNum type="alphaUcPeriod" startAt="3"/>
            </a:pPr>
            <a:endParaRPr lang="en-CA" sz="2800" dirty="0">
              <a:solidFill>
                <a:prstClr val="white"/>
              </a:solidFill>
            </a:endParaRPr>
          </a:p>
          <a:p>
            <a:pPr lvl="1"/>
            <a:r>
              <a:rPr lang="en-US" sz="2800" b="1" dirty="0">
                <a:solidFill>
                  <a:prstClr val="white"/>
                </a:solidFill>
              </a:rPr>
              <a:t>D.	Blood proteins also contribute to osmotic pressure, which maintains blood volume.</a:t>
            </a:r>
            <a:endParaRPr lang="en-CA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J9.  Blood Cells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0" y="1484784"/>
            <a:ext cx="70290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Tx/>
              <a:buAutoNum type="romanUcPeriod"/>
            </a:pPr>
            <a:r>
              <a:rPr lang="en-US" sz="3200" b="1" u="sng" dirty="0">
                <a:solidFill>
                  <a:prstClr val="white"/>
                </a:solidFill>
              </a:rPr>
              <a:t>Red </a:t>
            </a:r>
            <a:r>
              <a:rPr lang="en-US" sz="3200" b="1" u="sng" dirty="0">
                <a:solidFill>
                  <a:prstClr val="white"/>
                </a:solidFill>
              </a:rPr>
              <a:t>Blood Cells (Erythrocytes) </a:t>
            </a:r>
            <a:endParaRPr lang="en-US" sz="3200" b="1" u="sng" dirty="0">
              <a:solidFill>
                <a:prstClr val="white"/>
              </a:solidFill>
            </a:endParaRPr>
          </a:p>
          <a:p>
            <a:pPr marL="1028700" lvl="1" indent="-571500">
              <a:buFontTx/>
              <a:buAutoNum type="romanUcPeriod"/>
            </a:pPr>
            <a:endParaRPr lang="en-CA" sz="32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lphaUcPeriod"/>
            </a:pPr>
            <a:r>
              <a:rPr lang="en-US" sz="3200" b="1" dirty="0">
                <a:solidFill>
                  <a:prstClr val="white"/>
                </a:solidFill>
              </a:rPr>
              <a:t>Red </a:t>
            </a:r>
            <a:r>
              <a:rPr lang="en-US" sz="3200" b="1" dirty="0">
                <a:solidFill>
                  <a:prstClr val="white"/>
                </a:solidFill>
              </a:rPr>
              <a:t>blood cells (RBC) are small, biconcave, disk-shaped cells without nuclei</a:t>
            </a:r>
            <a:r>
              <a:rPr lang="en-US" sz="3200" b="1" dirty="0">
                <a:solidFill>
                  <a:prstClr val="white"/>
                </a:solidFill>
              </a:rPr>
              <a:t>.</a:t>
            </a:r>
          </a:p>
          <a:p>
            <a:pPr lvl="1"/>
            <a:r>
              <a:rPr lang="en-US" sz="3200" b="1" dirty="0">
                <a:solidFill>
                  <a:prstClr val="white"/>
                </a:solidFill>
              </a:rPr>
              <a:t> </a:t>
            </a:r>
            <a:endParaRPr lang="en-CA" sz="3200" dirty="0">
              <a:solidFill>
                <a:prstClr val="white"/>
              </a:solidFill>
            </a:endParaRPr>
          </a:p>
          <a:p>
            <a:pPr lvl="1"/>
            <a:r>
              <a:rPr lang="en-US" sz="3200" b="1" dirty="0">
                <a:solidFill>
                  <a:prstClr val="white"/>
                </a:solidFill>
              </a:rPr>
              <a:t>B.	Makes up over 95% of the formed elements.</a:t>
            </a:r>
            <a:endParaRPr lang="en-CA" sz="3200" dirty="0">
              <a:solidFill>
                <a:prstClr val="white"/>
              </a:solidFill>
            </a:endParaRPr>
          </a:p>
        </p:txBody>
      </p:sp>
      <p:pic>
        <p:nvPicPr>
          <p:cNvPr id="3074" name="Picture 2" descr="http://t0.gstatic.com/images?q=tbn:ANd9GcQ862CbDE6Y84unktsH2mmcaFpGwPcQf0BpRxEuFIo6uBkw675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51125"/>
            <a:ext cx="2771800" cy="27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-324544" y="980729"/>
            <a:ext cx="94685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Tx/>
              <a:buAutoNum type="alphaUcPeriod" startAt="3"/>
            </a:pPr>
            <a:r>
              <a:rPr lang="en-US" sz="3200" b="1" dirty="0">
                <a:solidFill>
                  <a:prstClr val="white"/>
                </a:solidFill>
              </a:rPr>
              <a:t>Transport </a:t>
            </a:r>
            <a:r>
              <a:rPr lang="en-US" sz="3200" b="1" dirty="0">
                <a:solidFill>
                  <a:prstClr val="white"/>
                </a:solidFill>
              </a:rPr>
              <a:t>O</a:t>
            </a:r>
            <a:r>
              <a:rPr lang="en-US" sz="3200" b="1" baseline="-25000" dirty="0">
                <a:solidFill>
                  <a:prstClr val="white"/>
                </a:solidFill>
              </a:rPr>
              <a:t>2</a:t>
            </a:r>
            <a:r>
              <a:rPr lang="en-US" sz="3200" b="1" dirty="0">
                <a:solidFill>
                  <a:prstClr val="white"/>
                </a:solidFill>
              </a:rPr>
              <a:t>, hydrogen ions and some </a:t>
            </a:r>
            <a:r>
              <a:rPr lang="en-US" sz="3200" b="1" dirty="0">
                <a:solidFill>
                  <a:prstClr val="white"/>
                </a:solidFill>
              </a:rPr>
              <a:t>CO</a:t>
            </a:r>
            <a:r>
              <a:rPr lang="en-US" sz="3200" b="1" baseline="-25000" dirty="0">
                <a:solidFill>
                  <a:prstClr val="white"/>
                </a:solidFill>
              </a:rPr>
              <a:t>2</a:t>
            </a:r>
          </a:p>
          <a:p>
            <a:pPr lvl="1"/>
            <a:r>
              <a:rPr lang="en-US" sz="3200" b="1" baseline="-25000" dirty="0">
                <a:solidFill>
                  <a:prstClr val="white"/>
                </a:solidFill>
              </a:rPr>
              <a:t>.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endParaRPr lang="en-CA" sz="3200" dirty="0">
              <a:solidFill>
                <a:prstClr val="white"/>
              </a:solidFill>
            </a:endParaRPr>
          </a:p>
          <a:p>
            <a:pPr lvl="1"/>
            <a:r>
              <a:rPr lang="en-US" sz="3200" b="1" dirty="0">
                <a:solidFill>
                  <a:prstClr val="white"/>
                </a:solidFill>
              </a:rPr>
              <a:t>D.	RBC are made by cells called STEM CELLS in red bone marrow </a:t>
            </a:r>
            <a:endParaRPr lang="en-CA" sz="3200" dirty="0">
              <a:solidFill>
                <a:prstClr val="white"/>
              </a:solidFill>
            </a:endParaRPr>
          </a:p>
          <a:p>
            <a:pPr lvl="2"/>
            <a:r>
              <a:rPr lang="en-US" sz="3200" b="1" dirty="0">
                <a:solidFill>
                  <a:prstClr val="white"/>
                </a:solidFill>
              </a:rPr>
              <a:t>1.  Over </a:t>
            </a:r>
            <a:r>
              <a:rPr lang="en-US" sz="3200" b="1" dirty="0">
                <a:solidFill>
                  <a:prstClr val="white"/>
                </a:solidFill>
              </a:rPr>
              <a:t>2 million produced per second!</a:t>
            </a:r>
            <a:endParaRPr lang="en-CA" sz="3200" dirty="0">
              <a:solidFill>
                <a:prstClr val="white"/>
              </a:solidFill>
            </a:endParaRPr>
          </a:p>
          <a:p>
            <a:pPr lvl="2"/>
            <a:r>
              <a:rPr lang="en-US" sz="3200" b="1" dirty="0">
                <a:solidFill>
                  <a:prstClr val="white"/>
                </a:solidFill>
              </a:rPr>
              <a:t>2.  Made </a:t>
            </a:r>
            <a:r>
              <a:rPr lang="en-US" sz="3200" b="1" dirty="0">
                <a:solidFill>
                  <a:prstClr val="white"/>
                </a:solidFill>
              </a:rPr>
              <a:t>in the skull, ribs, vertebrae, and ends of the long bones.</a:t>
            </a:r>
            <a:endParaRPr lang="en-CA" sz="3200" dirty="0">
              <a:solidFill>
                <a:prstClr val="white"/>
              </a:solidFill>
            </a:endParaRPr>
          </a:p>
          <a:p>
            <a:pPr lvl="2"/>
            <a:r>
              <a:rPr lang="en-US" sz="3200" b="1" dirty="0">
                <a:solidFill>
                  <a:prstClr val="white"/>
                </a:solidFill>
              </a:rPr>
              <a:t>3.  Stem </a:t>
            </a:r>
            <a:r>
              <a:rPr lang="en-US" sz="3200" b="1" dirty="0">
                <a:solidFill>
                  <a:prstClr val="white"/>
                </a:solidFill>
              </a:rPr>
              <a:t>cells continuously divide.  </a:t>
            </a:r>
            <a:endParaRPr lang="en-CA" sz="3200" dirty="0">
              <a:solidFill>
                <a:prstClr val="white"/>
              </a:solidFill>
            </a:endParaRPr>
          </a:p>
          <a:p>
            <a:pPr lvl="3"/>
            <a:r>
              <a:rPr lang="en-US" sz="3200" b="1" dirty="0">
                <a:solidFill>
                  <a:prstClr val="white"/>
                </a:solidFill>
              </a:rPr>
              <a:t>a.  Pass </a:t>
            </a:r>
            <a:r>
              <a:rPr lang="en-US" sz="3200" b="1" dirty="0">
                <a:solidFill>
                  <a:prstClr val="white"/>
                </a:solidFill>
              </a:rPr>
              <a:t>through several developmental stages during which they lose a nucleus, gain hemoglobin and gets much smaller.</a:t>
            </a:r>
            <a:endParaRPr lang="en-CA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179512" y="332656"/>
            <a:ext cx="88569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</a:rPr>
              <a:t>4.  Oxygen </a:t>
            </a:r>
            <a:r>
              <a:rPr lang="en-US" sz="2800" b="1" dirty="0">
                <a:solidFill>
                  <a:prstClr val="white"/>
                </a:solidFill>
              </a:rPr>
              <a:t>levels in blood determine the rate of RBC formation.</a:t>
            </a:r>
            <a:endParaRPr lang="en-CA" sz="2800" dirty="0">
              <a:solidFill>
                <a:prstClr val="white"/>
              </a:solidFill>
            </a:endParaRPr>
          </a:p>
          <a:p>
            <a:pPr lvl="1"/>
            <a:r>
              <a:rPr lang="en-US" sz="2800" b="1" dirty="0" err="1">
                <a:solidFill>
                  <a:prstClr val="white"/>
                </a:solidFill>
              </a:rPr>
              <a:t>a.When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>
                <a:solidFill>
                  <a:prstClr val="white"/>
                </a:solidFill>
              </a:rPr>
              <a:t>oxygen tension is low, the kidneys produce a chemical called renal </a:t>
            </a:r>
            <a:r>
              <a:rPr lang="en-US" sz="2800" b="1" dirty="0" err="1">
                <a:solidFill>
                  <a:prstClr val="white"/>
                </a:solidFill>
              </a:rPr>
              <a:t>erythropoietic</a:t>
            </a:r>
            <a:r>
              <a:rPr lang="en-US" sz="2800" b="1" dirty="0">
                <a:solidFill>
                  <a:prstClr val="white"/>
                </a:solidFill>
              </a:rPr>
              <a:t> factor (REF) that, after combining with globulin from the liver, causes the bone marrow to produce more RBC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2800" dirty="0">
              <a:solidFill>
                <a:prstClr val="white"/>
              </a:solidFill>
            </a:endParaRPr>
          </a:p>
          <a:p>
            <a:r>
              <a:rPr lang="en-US" sz="2800" b="1" dirty="0">
                <a:solidFill>
                  <a:prstClr val="white"/>
                </a:solidFill>
              </a:rPr>
              <a:t>5.  RBC </a:t>
            </a:r>
            <a:r>
              <a:rPr lang="en-US" sz="2800" b="1" dirty="0">
                <a:solidFill>
                  <a:prstClr val="white"/>
                </a:solidFill>
              </a:rPr>
              <a:t>live for only 120 days.</a:t>
            </a:r>
            <a:endParaRPr lang="en-CA" sz="2800" dirty="0">
              <a:solidFill>
                <a:prstClr val="white"/>
              </a:solidFill>
            </a:endParaRPr>
          </a:p>
          <a:p>
            <a:pPr lvl="1"/>
            <a:r>
              <a:rPr lang="en-US" sz="2800" b="1" dirty="0">
                <a:solidFill>
                  <a:prstClr val="white"/>
                </a:solidFill>
              </a:rPr>
              <a:t>a.	</a:t>
            </a:r>
            <a:r>
              <a:rPr lang="en-US" sz="2800" b="1" dirty="0">
                <a:solidFill>
                  <a:prstClr val="white"/>
                </a:solidFill>
              </a:rPr>
              <a:t>RBC </a:t>
            </a:r>
            <a:r>
              <a:rPr lang="en-US" sz="2800" b="1" dirty="0">
                <a:solidFill>
                  <a:prstClr val="white"/>
                </a:solidFill>
              </a:rPr>
              <a:t>are destroyed in the liver and spleen.  </a:t>
            </a:r>
            <a:endParaRPr lang="en-CA" sz="2800" dirty="0">
              <a:solidFill>
                <a:prstClr val="white"/>
              </a:solidFill>
            </a:endParaRPr>
          </a:p>
          <a:p>
            <a:pPr lvl="1"/>
            <a:r>
              <a:rPr lang="en-US" sz="2800" b="1" dirty="0">
                <a:solidFill>
                  <a:prstClr val="white"/>
                </a:solidFill>
              </a:rPr>
              <a:t>b.	Iron is recovered from the hemoglobin and sent to the bones, while the </a:t>
            </a:r>
            <a:r>
              <a:rPr lang="en-US" sz="2800" b="1" dirty="0" err="1">
                <a:solidFill>
                  <a:prstClr val="white"/>
                </a:solidFill>
              </a:rPr>
              <a:t>heme</a:t>
            </a:r>
            <a:r>
              <a:rPr lang="en-US" sz="2800" b="1" dirty="0">
                <a:solidFill>
                  <a:prstClr val="white"/>
                </a:solidFill>
              </a:rPr>
              <a:t> portion is chemically degraded and is excreted by the liver in the bile as bile pigments</a:t>
            </a:r>
            <a:r>
              <a:rPr lang="en-US" sz="3200" b="1" dirty="0">
                <a:solidFill>
                  <a:prstClr val="white"/>
                </a:solidFill>
              </a:rPr>
              <a:t>.</a:t>
            </a:r>
            <a:endParaRPr lang="en-CA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5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ffectLst/>
              </a:rPr>
              <a:t>II.	</a:t>
            </a:r>
            <a:r>
              <a:rPr lang="en-US" sz="4000" u="sng" dirty="0">
                <a:effectLst/>
              </a:rPr>
              <a:t>White Blood </a:t>
            </a:r>
            <a:r>
              <a:rPr lang="en-US" sz="4000" u="sng" dirty="0" smtClean="0">
                <a:effectLst/>
              </a:rPr>
              <a:t>Cells (Leukocytes</a:t>
            </a:r>
            <a:r>
              <a:rPr lang="en-US" sz="4000" u="sng" dirty="0">
                <a:effectLst/>
              </a:rPr>
              <a:t>)</a:t>
            </a:r>
            <a:r>
              <a:rPr lang="en-CA" dirty="0">
                <a:effectLst/>
              </a:rPr>
              <a:t/>
            </a:r>
            <a:br>
              <a:rPr lang="en-CA" dirty="0">
                <a:effectLst/>
              </a:rPr>
            </a:b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683568" y="134076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lphaUcPeriod"/>
            </a:pPr>
            <a:r>
              <a:rPr lang="en-US" sz="2800" b="1" dirty="0">
                <a:solidFill>
                  <a:prstClr val="white"/>
                </a:solidFill>
              </a:rPr>
              <a:t>White </a:t>
            </a:r>
            <a:r>
              <a:rPr lang="en-US" sz="2800" b="1" dirty="0">
                <a:solidFill>
                  <a:prstClr val="white"/>
                </a:solidFill>
              </a:rPr>
              <a:t>blood cells (WBC) are usually larger than RBC (8 - 20 u</a:t>
            </a:r>
            <a:r>
              <a:rPr lang="en-US" sz="2800" b="1" dirty="0">
                <a:solidFill>
                  <a:prstClr val="white"/>
                </a:solidFill>
              </a:rPr>
              <a:t>m</a:t>
            </a:r>
            <a:r>
              <a:rPr lang="en-US" sz="2800" b="1" dirty="0">
                <a:solidFill>
                  <a:prstClr val="white"/>
                </a:solidFill>
              </a:rPr>
              <a:t>), have a nucleus, and appear white (stained blue</a:t>
            </a:r>
            <a:r>
              <a:rPr lang="en-US" sz="2800" b="1" dirty="0">
                <a:solidFill>
                  <a:prstClr val="white"/>
                </a:solidFill>
              </a:rPr>
              <a:t>).</a:t>
            </a:r>
          </a:p>
          <a:p>
            <a:pPr marL="514350" indent="-514350">
              <a:buFontTx/>
              <a:buAutoNum type="alphaUcPeriod"/>
            </a:pPr>
            <a:endParaRPr lang="en-CA" sz="2800" dirty="0">
              <a:solidFill>
                <a:prstClr val="white"/>
              </a:solidFill>
            </a:endParaRPr>
          </a:p>
          <a:p>
            <a:pPr marL="514350" indent="-514350">
              <a:buFontTx/>
              <a:buAutoNum type="alphaUcPeriod" startAt="2"/>
            </a:pPr>
            <a:r>
              <a:rPr lang="en-US" sz="2800" b="1" dirty="0">
                <a:solidFill>
                  <a:prstClr val="white"/>
                </a:solidFill>
              </a:rPr>
              <a:t>There </a:t>
            </a:r>
            <a:r>
              <a:rPr lang="en-US" sz="2800" b="1" dirty="0">
                <a:solidFill>
                  <a:prstClr val="white"/>
                </a:solidFill>
              </a:rPr>
              <a:t>is 1 WBC for every 600 RBC. </a:t>
            </a:r>
            <a:endParaRPr lang="en-US" sz="2800" b="1" dirty="0">
              <a:solidFill>
                <a:prstClr val="white"/>
              </a:solidFill>
            </a:endParaRPr>
          </a:p>
          <a:p>
            <a:pPr marL="514350" indent="-514350">
              <a:buFontTx/>
              <a:buAutoNum type="alphaUcPeriod" startAt="2"/>
            </a:pPr>
            <a:endParaRPr lang="en-CA" sz="2800" dirty="0">
              <a:solidFill>
                <a:prstClr val="white"/>
              </a:solidFill>
            </a:endParaRPr>
          </a:p>
        </p:txBody>
      </p:sp>
      <p:pic>
        <p:nvPicPr>
          <p:cNvPr id="4098" name="Picture 2" descr="http://t2.gstatic.com/images?q=tbn:ANd9GcSeNjNF425mEt1uanymxSuG5IcAbYpepdN0MAFQ0Txg7oLU9wiNn-ZiYw_Z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715866" cy="277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IV.  Measuring Blood Pressure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39552" y="1412776"/>
            <a:ext cx="80648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lphaUcPeriod"/>
            </a:pPr>
            <a:r>
              <a:rPr lang="en-US" sz="3200" b="1" dirty="0">
                <a:solidFill>
                  <a:prstClr val="white"/>
                </a:solidFill>
              </a:rPr>
              <a:t>Measured </a:t>
            </a:r>
            <a:r>
              <a:rPr lang="en-US" sz="3200" b="1" dirty="0">
                <a:solidFill>
                  <a:prstClr val="white"/>
                </a:solidFill>
              </a:rPr>
              <a:t>by a sphygmomanometer</a:t>
            </a:r>
            <a:r>
              <a:rPr lang="en-US" b="1" dirty="0">
                <a:solidFill>
                  <a:prstClr val="white"/>
                </a:solidFill>
              </a:rPr>
              <a:t>.</a:t>
            </a:r>
          </a:p>
          <a:p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60418" name="Picture 2" descr="http://img.diytrade.com/cdimg/951507/9510813/0/1245908682/aneroid_sphygmoman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08" y="2276872"/>
            <a:ext cx="47625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2132856"/>
            <a:ext cx="43204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lphaUcPeriod" startAt="2"/>
            </a:pPr>
            <a:r>
              <a:rPr lang="en-US" sz="3200" b="1" dirty="0">
                <a:solidFill>
                  <a:prstClr val="white"/>
                </a:solidFill>
              </a:rPr>
              <a:t>SYSTOLIC </a:t>
            </a:r>
            <a:r>
              <a:rPr lang="en-US" sz="3200" b="1" dirty="0">
                <a:solidFill>
                  <a:prstClr val="white"/>
                </a:solidFill>
              </a:rPr>
              <a:t>BLOOD PRESSURE is the highest arterial pressure reached during ejection of blood from the </a:t>
            </a:r>
            <a:r>
              <a:rPr lang="en-US" sz="3200" b="1" dirty="0">
                <a:solidFill>
                  <a:prstClr val="white"/>
                </a:solidFill>
              </a:rPr>
              <a:t>heart</a:t>
            </a:r>
          </a:p>
          <a:p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-16718" y="188640"/>
            <a:ext cx="9144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lphaUcPeriod" startAt="3"/>
            </a:pPr>
            <a:r>
              <a:rPr lang="en-US" sz="3200" b="1" dirty="0">
                <a:solidFill>
                  <a:prstClr val="white"/>
                </a:solidFill>
              </a:rPr>
              <a:t> WBC </a:t>
            </a:r>
            <a:r>
              <a:rPr lang="en-US" sz="3200" b="1" dirty="0">
                <a:solidFill>
                  <a:prstClr val="white"/>
                </a:solidFill>
              </a:rPr>
              <a:t>fight </a:t>
            </a:r>
            <a:r>
              <a:rPr lang="en-US" sz="3200" b="1" dirty="0">
                <a:solidFill>
                  <a:prstClr val="white"/>
                </a:solidFill>
              </a:rPr>
              <a:t>infections</a:t>
            </a:r>
          </a:p>
          <a:p>
            <a:endParaRPr lang="en-CA" dirty="0">
              <a:solidFill>
                <a:prstClr val="white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2400" b="1" dirty="0">
                <a:solidFill>
                  <a:prstClr val="white"/>
                </a:solidFill>
              </a:rPr>
              <a:t>Primarily </a:t>
            </a:r>
            <a:r>
              <a:rPr lang="en-US" sz="2400" b="1" dirty="0">
                <a:solidFill>
                  <a:prstClr val="white"/>
                </a:solidFill>
              </a:rPr>
              <a:t>dependent on neutrophils and lymphocytes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endParaRPr lang="en-CA" sz="2400" dirty="0">
              <a:solidFill>
                <a:prstClr val="white"/>
              </a:solidFill>
            </a:endParaRPr>
          </a:p>
          <a:p>
            <a:pPr marL="342900" indent="-342900">
              <a:buFontTx/>
              <a:buAutoNum type="arabicPeriod" startAt="2"/>
            </a:pPr>
            <a:r>
              <a:rPr lang="en-US" sz="2400" b="1" dirty="0">
                <a:solidFill>
                  <a:prstClr val="white"/>
                </a:solidFill>
              </a:rPr>
              <a:t>Red </a:t>
            </a:r>
            <a:r>
              <a:rPr lang="en-US" sz="2400" b="1" dirty="0">
                <a:solidFill>
                  <a:prstClr val="white"/>
                </a:solidFill>
              </a:rPr>
              <a:t>bone marrow continually produces WBC, except lymphocytes and monocytes, and keeps a reserve ready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  <a:endParaRPr lang="en-CA" sz="2400" dirty="0">
              <a:solidFill>
                <a:prstClr val="white"/>
              </a:solidFill>
            </a:endParaRPr>
          </a:p>
          <a:p>
            <a:pPr marL="342900" indent="-342900">
              <a:buFontTx/>
              <a:buAutoNum type="arabicPeriod" startAt="2"/>
            </a:pPr>
            <a:r>
              <a:rPr lang="en-US" sz="2400" b="1" dirty="0">
                <a:solidFill>
                  <a:prstClr val="white"/>
                </a:solidFill>
              </a:rPr>
              <a:t>Lymphocytes </a:t>
            </a:r>
            <a:r>
              <a:rPr lang="en-US" sz="2400" b="1" dirty="0">
                <a:solidFill>
                  <a:prstClr val="white"/>
                </a:solidFill>
              </a:rPr>
              <a:t>and monocytes are produced by lymphatic tissue located in the lymph nodes and spleen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endParaRPr lang="en-CA" sz="2400" dirty="0">
              <a:solidFill>
                <a:prstClr val="white"/>
              </a:solidFill>
            </a:endParaRPr>
          </a:p>
          <a:p>
            <a:pPr marL="342900" indent="-342900">
              <a:buFontTx/>
              <a:buAutoNum type="arabicPeriod" startAt="4"/>
            </a:pPr>
            <a:r>
              <a:rPr lang="en-US" sz="2400" b="1" dirty="0">
                <a:solidFill>
                  <a:prstClr val="white"/>
                </a:solidFill>
              </a:rPr>
              <a:t>When </a:t>
            </a:r>
            <a:r>
              <a:rPr lang="en-US" sz="2400" b="1" dirty="0">
                <a:solidFill>
                  <a:prstClr val="white"/>
                </a:solidFill>
              </a:rPr>
              <a:t>a parasite or virus invades, the reserves of WBC are released and more are manufactured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pPr marL="342900" indent="-342900">
              <a:buFontTx/>
              <a:buAutoNum type="arabicPeriod" startAt="4"/>
            </a:pPr>
            <a:endParaRPr lang="en-CA" sz="2400" dirty="0">
              <a:solidFill>
                <a:prstClr val="white"/>
              </a:solidFill>
            </a:endParaRPr>
          </a:p>
          <a:p>
            <a:pPr marL="342900" indent="-342900">
              <a:buFontTx/>
              <a:buAutoNum type="arabicPeriod" startAt="5"/>
            </a:pPr>
            <a:r>
              <a:rPr lang="en-US" sz="2400" b="1" dirty="0">
                <a:solidFill>
                  <a:prstClr val="white"/>
                </a:solidFill>
              </a:rPr>
              <a:t>Fever </a:t>
            </a:r>
            <a:r>
              <a:rPr lang="en-US" sz="2400" b="1" dirty="0">
                <a:solidFill>
                  <a:prstClr val="white"/>
                </a:solidFill>
              </a:rPr>
              <a:t>is caused by the increased production of WBC.  </a:t>
            </a:r>
            <a:endParaRPr lang="en-US" sz="2400" b="1" dirty="0">
              <a:solidFill>
                <a:prstClr val="white"/>
              </a:solidFill>
            </a:endParaRPr>
          </a:p>
          <a:p>
            <a:endParaRPr lang="en-CA" sz="2400" dirty="0">
              <a:solidFill>
                <a:prstClr val="white"/>
              </a:solidFill>
            </a:endParaRPr>
          </a:p>
          <a:p>
            <a:pPr marL="342900" indent="-342900">
              <a:buFontTx/>
              <a:buAutoNum type="arabicPeriod" startAt="6"/>
            </a:pPr>
            <a:r>
              <a:rPr lang="en-US" sz="2400" b="1" dirty="0">
                <a:solidFill>
                  <a:prstClr val="white"/>
                </a:solidFill>
              </a:rPr>
              <a:t>WBC </a:t>
            </a:r>
            <a:r>
              <a:rPr lang="en-US" sz="2400" b="1" dirty="0">
                <a:solidFill>
                  <a:prstClr val="white"/>
                </a:solidFill>
              </a:rPr>
              <a:t>are very specific for various illnesses so their count can help doctors diagnose patients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  <a:endParaRPr lang="en-CA" sz="2400" dirty="0">
              <a:solidFill>
                <a:prstClr val="white"/>
              </a:solidFill>
            </a:endParaRPr>
          </a:p>
          <a:p>
            <a:pPr lvl="1"/>
            <a:r>
              <a:rPr lang="en-US" sz="2400" b="1" dirty="0">
                <a:solidFill>
                  <a:prstClr val="white"/>
                </a:solidFill>
              </a:rPr>
              <a:t>a.	E.g. mononucleosis characterized by greater numbers of dark staining lymphocytes.  </a:t>
            </a:r>
            <a:endParaRPr lang="en-CA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359024" y="428178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Tx/>
              <a:buAutoNum type="alphaUcPeriod" startAt="4"/>
            </a:pPr>
            <a:r>
              <a:rPr lang="en-US" sz="3600" b="1" dirty="0">
                <a:solidFill>
                  <a:prstClr val="white"/>
                </a:solidFill>
              </a:rPr>
              <a:t>There </a:t>
            </a:r>
            <a:r>
              <a:rPr lang="en-US" sz="3600" b="1" dirty="0">
                <a:solidFill>
                  <a:prstClr val="white"/>
                </a:solidFill>
              </a:rPr>
              <a:t>are two main types of </a:t>
            </a:r>
            <a:r>
              <a:rPr lang="en-US" sz="3600" b="1" dirty="0">
                <a:solidFill>
                  <a:prstClr val="white"/>
                </a:solidFill>
              </a:rPr>
              <a:t>WBC</a:t>
            </a:r>
          </a:p>
          <a:p>
            <a:endParaRPr lang="en-CA" sz="3600" dirty="0">
              <a:solidFill>
                <a:prstClr val="white"/>
              </a:solidFill>
            </a:endParaRPr>
          </a:p>
          <a:p>
            <a:pPr marL="914400" lvl="1" indent="-457200">
              <a:buFontTx/>
              <a:buAutoNum type="arabicPeriod"/>
            </a:pPr>
            <a:r>
              <a:rPr lang="en-US" sz="2800" b="1" dirty="0">
                <a:solidFill>
                  <a:prstClr val="white"/>
                </a:solidFill>
              </a:rPr>
              <a:t>Granulocytes </a:t>
            </a:r>
            <a:r>
              <a:rPr lang="en-US" sz="2800" b="1" dirty="0">
                <a:solidFill>
                  <a:prstClr val="white"/>
                </a:solidFill>
              </a:rPr>
              <a:t>- have granules in the cytoplasm and a many-lobed nucleus joined by nuclear threads (called "</a:t>
            </a:r>
            <a:r>
              <a:rPr lang="en-US" sz="2800" b="1" dirty="0" err="1">
                <a:solidFill>
                  <a:prstClr val="white"/>
                </a:solidFill>
              </a:rPr>
              <a:t>polymorphonuclear</a:t>
            </a:r>
            <a:r>
              <a:rPr lang="en-US" sz="2800" b="1" dirty="0">
                <a:solidFill>
                  <a:prstClr val="white"/>
                </a:solidFill>
              </a:rPr>
              <a:t>").</a:t>
            </a:r>
          </a:p>
          <a:p>
            <a:pPr lvl="1"/>
            <a:endParaRPr lang="en-CA" sz="2800" dirty="0">
              <a:solidFill>
                <a:prstClr val="white"/>
              </a:solidFill>
            </a:endParaRPr>
          </a:p>
          <a:p>
            <a:pPr lvl="1"/>
            <a:r>
              <a:rPr lang="en-US" sz="2800" b="1" dirty="0">
                <a:solidFill>
                  <a:prstClr val="white"/>
                </a:solidFill>
              </a:rPr>
              <a:t>a.	Neutrophils </a:t>
            </a:r>
            <a:endParaRPr lang="en-CA" sz="2800" dirty="0">
              <a:solidFill>
                <a:prstClr val="white"/>
              </a:solidFill>
            </a:endParaRPr>
          </a:p>
          <a:p>
            <a:pPr lvl="2"/>
            <a:r>
              <a:rPr lang="en-US" sz="2800" b="1" dirty="0" err="1">
                <a:solidFill>
                  <a:prstClr val="white"/>
                </a:solidFill>
              </a:rPr>
              <a:t>i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  <a:r>
              <a:rPr lang="en-US" sz="2400" b="1" dirty="0">
                <a:solidFill>
                  <a:prstClr val="white"/>
                </a:solidFill>
              </a:rPr>
              <a:t>	55 - 70% of WBC.</a:t>
            </a:r>
            <a:endParaRPr lang="en-CA" sz="2400" dirty="0">
              <a:solidFill>
                <a:prstClr val="white"/>
              </a:solidFill>
            </a:endParaRPr>
          </a:p>
          <a:p>
            <a:pPr lvl="2"/>
            <a:r>
              <a:rPr lang="en-US" sz="2400" b="1" dirty="0">
                <a:solidFill>
                  <a:prstClr val="white"/>
                </a:solidFill>
              </a:rPr>
              <a:t>ii.	Phagocytic primarily bacteria.</a:t>
            </a:r>
            <a:endParaRPr lang="en-CA" sz="2400" dirty="0">
              <a:solidFill>
                <a:prstClr val="white"/>
              </a:solidFill>
            </a:endParaRPr>
          </a:p>
          <a:p>
            <a:pPr lvl="2"/>
            <a:r>
              <a:rPr lang="en-US" sz="2400" b="1" dirty="0">
                <a:solidFill>
                  <a:prstClr val="white"/>
                </a:solidFill>
              </a:rPr>
              <a:t>iii.	The granules are lysosomes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  <a:endParaRPr lang="en-CA" sz="2400" dirty="0">
              <a:solidFill>
                <a:prstClr val="white"/>
              </a:solidFill>
            </a:endParaRPr>
          </a:p>
        </p:txBody>
      </p:sp>
      <p:pic>
        <p:nvPicPr>
          <p:cNvPr id="5122" name="Picture 2" descr="http://t1.gstatic.com/images?q=tbn:ANd9GcSW5They2CW8wP32daBxATdIBwhoiJRC9nyPOwD7UiEE3UslY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06" y="4509120"/>
            <a:ext cx="2702294" cy="25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-252536" y="705178"/>
            <a:ext cx="6984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solidFill>
                  <a:prstClr val="white"/>
                </a:solidFill>
              </a:rPr>
              <a:t>b.	</a:t>
            </a:r>
            <a:r>
              <a:rPr lang="en-US" sz="2800" b="1" dirty="0" err="1">
                <a:solidFill>
                  <a:prstClr val="white"/>
                </a:solidFill>
              </a:rPr>
              <a:t>Eosinophils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endParaRPr lang="en-CA" sz="2800" dirty="0">
              <a:solidFill>
                <a:prstClr val="white"/>
              </a:solidFill>
            </a:endParaRPr>
          </a:p>
          <a:p>
            <a:pPr lvl="2"/>
            <a:r>
              <a:rPr lang="en-US" sz="2400" b="1" dirty="0" err="1">
                <a:solidFill>
                  <a:prstClr val="white"/>
                </a:solidFill>
              </a:rPr>
              <a:t>i</a:t>
            </a:r>
            <a:r>
              <a:rPr lang="en-US" sz="2400" b="1" dirty="0">
                <a:solidFill>
                  <a:prstClr val="white"/>
                </a:solidFill>
              </a:rPr>
              <a:t>.	1 - 4% of WBC.</a:t>
            </a:r>
            <a:endParaRPr lang="en-CA" sz="2400" dirty="0">
              <a:solidFill>
                <a:prstClr val="white"/>
              </a:solidFill>
            </a:endParaRPr>
          </a:p>
          <a:p>
            <a:pPr lvl="2"/>
            <a:r>
              <a:rPr lang="en-US" sz="2400" b="1" dirty="0">
                <a:solidFill>
                  <a:prstClr val="white"/>
                </a:solidFill>
              </a:rPr>
              <a:t>ii.	Phagocytizes and destroys antigen-antibody complexes.</a:t>
            </a:r>
            <a:endParaRPr lang="en-CA" sz="2400" dirty="0">
              <a:solidFill>
                <a:prstClr val="white"/>
              </a:solidFill>
            </a:endParaRPr>
          </a:p>
          <a:p>
            <a:pPr marL="1428750" lvl="2" indent="-514350">
              <a:buFontTx/>
              <a:buAutoNum type="romanLcPeriod" startAt="3"/>
            </a:pPr>
            <a:r>
              <a:rPr lang="en-US" sz="2400" b="1" dirty="0">
                <a:solidFill>
                  <a:prstClr val="white"/>
                </a:solidFill>
              </a:rPr>
              <a:t>Involved </a:t>
            </a:r>
            <a:r>
              <a:rPr lang="en-US" sz="2400" b="1" dirty="0">
                <a:solidFill>
                  <a:prstClr val="white"/>
                </a:solidFill>
              </a:rPr>
              <a:t>in inflammatory and allergic responses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pPr lvl="2"/>
            <a:endParaRPr lang="en-CA" sz="2400" dirty="0">
              <a:solidFill>
                <a:prstClr val="white"/>
              </a:solidFill>
            </a:endParaRPr>
          </a:p>
          <a:p>
            <a:pPr lvl="1"/>
            <a:r>
              <a:rPr lang="en-US" sz="2800" b="1" dirty="0">
                <a:solidFill>
                  <a:prstClr val="white"/>
                </a:solidFill>
              </a:rPr>
              <a:t>c.	Basophils </a:t>
            </a:r>
            <a:endParaRPr lang="en-CA" sz="2800" dirty="0">
              <a:solidFill>
                <a:prstClr val="white"/>
              </a:solidFill>
            </a:endParaRPr>
          </a:p>
          <a:p>
            <a:pPr lvl="2"/>
            <a:r>
              <a:rPr lang="en-US" sz="2400" b="1" dirty="0" err="1">
                <a:solidFill>
                  <a:prstClr val="white"/>
                </a:solidFill>
              </a:rPr>
              <a:t>i</a:t>
            </a:r>
            <a:r>
              <a:rPr lang="en-US" sz="2400" b="1" dirty="0">
                <a:solidFill>
                  <a:prstClr val="white"/>
                </a:solidFill>
              </a:rPr>
              <a:t>.	0.5 - 1% of WBC.</a:t>
            </a:r>
            <a:endParaRPr lang="en-CA" sz="2400" dirty="0">
              <a:solidFill>
                <a:prstClr val="white"/>
              </a:solidFill>
            </a:endParaRPr>
          </a:p>
          <a:p>
            <a:pPr lvl="2"/>
            <a:r>
              <a:rPr lang="en-US" sz="2400" b="1" dirty="0">
                <a:solidFill>
                  <a:prstClr val="white"/>
                </a:solidFill>
              </a:rPr>
              <a:t>ii.	Involved in inflammatory and allergic responses. </a:t>
            </a:r>
            <a:endParaRPr lang="en-CA" sz="2400" dirty="0">
              <a:solidFill>
                <a:prstClr val="white"/>
              </a:solidFill>
            </a:endParaRPr>
          </a:p>
          <a:p>
            <a:pPr lvl="2"/>
            <a:r>
              <a:rPr lang="en-US" sz="2400" b="1" dirty="0">
                <a:solidFill>
                  <a:prstClr val="white"/>
                </a:solidFill>
              </a:rPr>
              <a:t>iii.	Congregates in tissues, releases histamine when </a:t>
            </a:r>
            <a:r>
              <a:rPr lang="en-US" sz="2400" b="1">
                <a:solidFill>
                  <a:prstClr val="white"/>
                </a:solidFill>
              </a:rPr>
              <a:t>stimulated</a:t>
            </a:r>
            <a:r>
              <a:rPr lang="en-US" sz="2400" b="1">
                <a:solidFill>
                  <a:prstClr val="white"/>
                </a:solidFill>
              </a:rPr>
              <a:t>.</a:t>
            </a:r>
            <a:endParaRPr lang="en-CA" sz="2400" dirty="0">
              <a:solidFill>
                <a:prstClr val="white"/>
              </a:solidFill>
            </a:endParaRPr>
          </a:p>
        </p:txBody>
      </p:sp>
      <p:pic>
        <p:nvPicPr>
          <p:cNvPr id="6146" name="Picture 2" descr="http://t0.gstatic.com/images?q=tbn:ANd9GcQS09WXD48y-2ZDdoxBhlVsimEQyCuj35Y3_se2T-hHZjkA5Y7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705178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0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2" name="Picture 4" descr="http://www.chxa.com/img/leukocytes-white-blood-cells-500x3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37" y="692696"/>
            <a:ext cx="7539951" cy="527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18678" y="332656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</a:rPr>
              <a:t>2. </a:t>
            </a:r>
            <a:r>
              <a:rPr lang="en-US" sz="3600" b="1" dirty="0" err="1">
                <a:solidFill>
                  <a:prstClr val="white"/>
                </a:solidFill>
              </a:rPr>
              <a:t>Agranulocytes</a:t>
            </a:r>
            <a:r>
              <a:rPr lang="en-US" sz="3600" b="1" dirty="0">
                <a:solidFill>
                  <a:prstClr val="white"/>
                </a:solidFill>
              </a:rPr>
              <a:t>:  Do not have granules, and have a circular (lymphocytes) or indented (monocytes) </a:t>
            </a:r>
            <a:r>
              <a:rPr lang="en-US" sz="2800" b="1" dirty="0">
                <a:solidFill>
                  <a:prstClr val="white"/>
                </a:solidFill>
              </a:rPr>
              <a:t>nucleus.  </a:t>
            </a:r>
          </a:p>
          <a:p>
            <a:endParaRPr lang="en-CA" sz="2800" dirty="0">
              <a:solidFill>
                <a:prstClr val="white"/>
              </a:solidFill>
            </a:endParaRPr>
          </a:p>
          <a:p>
            <a:pPr lvl="1"/>
            <a:r>
              <a:rPr lang="en-US" sz="2800" b="1" dirty="0">
                <a:solidFill>
                  <a:prstClr val="white"/>
                </a:solidFill>
              </a:rPr>
              <a:t>a.	Lymphocytes </a:t>
            </a:r>
            <a:endParaRPr lang="en-CA" sz="2800" dirty="0">
              <a:solidFill>
                <a:prstClr val="white"/>
              </a:solidFill>
            </a:endParaRPr>
          </a:p>
          <a:p>
            <a:pPr lvl="2"/>
            <a:r>
              <a:rPr lang="en-US" sz="2800" b="1" dirty="0" err="1">
                <a:solidFill>
                  <a:prstClr val="white"/>
                </a:solidFill>
              </a:rPr>
              <a:t>i</a:t>
            </a:r>
            <a:r>
              <a:rPr lang="en-US" sz="2800" b="1" dirty="0">
                <a:solidFill>
                  <a:prstClr val="white"/>
                </a:solidFill>
              </a:rPr>
              <a:t>.	20 - 30% of WBC.</a:t>
            </a:r>
            <a:endParaRPr lang="en-CA" sz="2800" dirty="0">
              <a:solidFill>
                <a:prstClr val="white"/>
              </a:solidFill>
            </a:endParaRPr>
          </a:p>
          <a:p>
            <a:pPr lvl="2"/>
            <a:r>
              <a:rPr lang="en-US" sz="2800" b="1" dirty="0">
                <a:solidFill>
                  <a:prstClr val="white"/>
                </a:solidFill>
              </a:rPr>
              <a:t>ii.	Are the smallest white blood cells.</a:t>
            </a:r>
            <a:endParaRPr lang="en-CA" sz="2800" dirty="0">
              <a:solidFill>
                <a:prstClr val="white"/>
              </a:solidFill>
            </a:endParaRPr>
          </a:p>
          <a:p>
            <a:pPr lvl="2"/>
            <a:r>
              <a:rPr lang="en-US" sz="2800" b="1" dirty="0">
                <a:solidFill>
                  <a:prstClr val="white"/>
                </a:solidFill>
              </a:rPr>
              <a:t>iii.	Different types: T and B cells </a:t>
            </a:r>
            <a:endParaRPr lang="en-CA" sz="2800" dirty="0">
              <a:solidFill>
                <a:prstClr val="white"/>
              </a:solidFill>
            </a:endParaRPr>
          </a:p>
          <a:p>
            <a:pPr lvl="3"/>
            <a:r>
              <a:rPr lang="en-US" sz="2800" b="1" dirty="0">
                <a:solidFill>
                  <a:prstClr val="white"/>
                </a:solidFill>
              </a:rPr>
              <a:t>1.	Type T lymphocytes kill virus-containing cells.</a:t>
            </a:r>
            <a:endParaRPr lang="en-CA" sz="2800" dirty="0">
              <a:solidFill>
                <a:prstClr val="white"/>
              </a:solidFill>
            </a:endParaRPr>
          </a:p>
          <a:p>
            <a:pPr lvl="3"/>
            <a:r>
              <a:rPr lang="en-US" sz="2800" b="1" dirty="0">
                <a:solidFill>
                  <a:prstClr val="white"/>
                </a:solidFill>
              </a:rPr>
              <a:t>2.	Type B lymphocytes produce antibodies in blood and lymph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  <a:endParaRPr lang="en-CA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620688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solidFill>
                  <a:prstClr val="white"/>
                </a:solidFill>
              </a:rPr>
              <a:t>iv.	Secrete a protein called IMMUNOGLOBULINS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  <a:endParaRPr lang="en-CA" sz="2400" dirty="0">
              <a:solidFill>
                <a:prstClr val="white"/>
              </a:solidFill>
            </a:endParaRPr>
          </a:p>
          <a:p>
            <a:pPr marL="1828800" lvl="3" indent="-457200">
              <a:buFontTx/>
              <a:buAutoNum type="arabicPeriod"/>
            </a:pPr>
            <a:endParaRPr lang="en-US" sz="2400" b="1" dirty="0">
              <a:solidFill>
                <a:prstClr val="white"/>
              </a:solidFill>
            </a:endParaRPr>
          </a:p>
          <a:p>
            <a:pPr marL="1828800" lvl="3" indent="-457200">
              <a:buFontTx/>
              <a:buAutoNum type="arabicPeriod"/>
            </a:pPr>
            <a:r>
              <a:rPr lang="en-US" sz="2400" b="1" dirty="0">
                <a:solidFill>
                  <a:prstClr val="white"/>
                </a:solidFill>
              </a:rPr>
              <a:t>Antibodies </a:t>
            </a:r>
            <a:r>
              <a:rPr lang="en-US" sz="2400" b="1" dirty="0">
                <a:solidFill>
                  <a:prstClr val="white"/>
                </a:solidFill>
              </a:rPr>
              <a:t>combine with foreign substances to inactivate </a:t>
            </a:r>
            <a:r>
              <a:rPr lang="en-US" sz="2400" b="1" dirty="0">
                <a:solidFill>
                  <a:prstClr val="white"/>
                </a:solidFill>
              </a:rPr>
              <a:t>them</a:t>
            </a:r>
          </a:p>
          <a:p>
            <a:pPr lvl="3"/>
            <a:endParaRPr lang="en-CA" sz="2400" dirty="0">
              <a:solidFill>
                <a:prstClr val="white"/>
              </a:solidFill>
            </a:endParaRPr>
          </a:p>
          <a:p>
            <a:pPr marL="1828800" lvl="3" indent="-457200">
              <a:buFontTx/>
              <a:buAutoNum type="arabicPeriod" startAt="2"/>
            </a:pPr>
            <a:r>
              <a:rPr lang="en-US" sz="2400" b="1" dirty="0">
                <a:solidFill>
                  <a:prstClr val="white"/>
                </a:solidFill>
              </a:rPr>
              <a:t>When </a:t>
            </a:r>
            <a:r>
              <a:rPr lang="en-US" sz="2400" b="1" dirty="0">
                <a:solidFill>
                  <a:prstClr val="white"/>
                </a:solidFill>
              </a:rPr>
              <a:t>microbes invade the body, lymphocytes begin to multiply and they become transformed plasma cells. </a:t>
            </a:r>
            <a:endParaRPr lang="en-US" sz="2400" b="1" dirty="0">
              <a:solidFill>
                <a:prstClr val="white"/>
              </a:solidFill>
            </a:endParaRPr>
          </a:p>
          <a:p>
            <a:pPr lvl="3"/>
            <a:r>
              <a:rPr lang="en-US" sz="2400" b="1" dirty="0">
                <a:solidFill>
                  <a:prstClr val="white"/>
                </a:solidFill>
              </a:rPr>
              <a:t> </a:t>
            </a:r>
          </a:p>
          <a:p>
            <a:pPr marL="1885950" lvl="3" indent="-514350">
              <a:buFontTx/>
              <a:buAutoNum type="arabicPeriod" startAt="3"/>
            </a:pPr>
            <a:r>
              <a:rPr lang="en-US" sz="2400" b="1" dirty="0">
                <a:solidFill>
                  <a:prstClr val="white"/>
                </a:solidFill>
              </a:rPr>
              <a:t>Each </a:t>
            </a:r>
            <a:r>
              <a:rPr lang="en-US" sz="2400" b="1" dirty="0">
                <a:solidFill>
                  <a:prstClr val="white"/>
                </a:solidFill>
              </a:rPr>
              <a:t>microbe stimulates only one type of lymphocyte to multiply and form one type of plasma cell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2400" dirty="0">
              <a:solidFill>
                <a:prstClr val="white"/>
              </a:solidFill>
            </a:endParaRPr>
          </a:p>
          <a:p>
            <a:pPr marL="1885950" lvl="3" indent="-514350">
              <a:buFontTx/>
              <a:buAutoNum type="arabicPeriod" startAt="4"/>
            </a:pPr>
            <a:r>
              <a:rPr lang="en-US" sz="2400" b="1" dirty="0">
                <a:solidFill>
                  <a:prstClr val="white"/>
                </a:solidFill>
              </a:rPr>
              <a:t>The </a:t>
            </a:r>
            <a:r>
              <a:rPr lang="en-US" sz="2400" b="1" dirty="0">
                <a:solidFill>
                  <a:prstClr val="white"/>
                </a:solidFill>
              </a:rPr>
              <a:t>type of plasma cell formed is the type that can make a specific antibody to destroy the particular microbe that has invaded the body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pPr marL="971550" lvl="1" indent="-514350">
              <a:buFontTx/>
              <a:buAutoNum type="arabicPeriod" startAt="4"/>
            </a:pPr>
            <a:endParaRPr lang="en-CA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1052736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1" indent="-742950">
              <a:buFontTx/>
              <a:buAutoNum type="alphaLcPeriod" startAt="2"/>
            </a:pPr>
            <a:r>
              <a:rPr lang="en-US" sz="3600" b="1" dirty="0">
                <a:solidFill>
                  <a:prstClr val="white"/>
                </a:solidFill>
              </a:rPr>
              <a:t>Monocytes </a:t>
            </a:r>
          </a:p>
          <a:p>
            <a:pPr lvl="1"/>
            <a:endParaRPr lang="en-CA" sz="3600" dirty="0">
              <a:solidFill>
                <a:prstClr val="white"/>
              </a:solidFill>
            </a:endParaRPr>
          </a:p>
          <a:p>
            <a:pPr lvl="1"/>
            <a:r>
              <a:rPr lang="en-US" sz="3600" b="1" dirty="0" err="1">
                <a:solidFill>
                  <a:prstClr val="white"/>
                </a:solidFill>
              </a:rPr>
              <a:t>i</a:t>
            </a:r>
            <a:r>
              <a:rPr lang="en-US" sz="3600" b="1" dirty="0">
                <a:solidFill>
                  <a:prstClr val="white"/>
                </a:solidFill>
              </a:rPr>
              <a:t>.	2 - 8% of WBC.</a:t>
            </a:r>
            <a:endParaRPr lang="en-CA" sz="3600" dirty="0">
              <a:solidFill>
                <a:prstClr val="white"/>
              </a:solidFill>
            </a:endParaRPr>
          </a:p>
          <a:p>
            <a:pPr lvl="1"/>
            <a:r>
              <a:rPr lang="en-US" sz="3600" b="1" dirty="0">
                <a:solidFill>
                  <a:prstClr val="white"/>
                </a:solidFill>
              </a:rPr>
              <a:t>ii.	Become macrophages.</a:t>
            </a:r>
            <a:endParaRPr lang="en-CA" sz="3600" dirty="0">
              <a:solidFill>
                <a:prstClr val="white"/>
              </a:solidFill>
            </a:endParaRPr>
          </a:p>
          <a:p>
            <a:pPr marL="1314450" lvl="1" indent="-857250">
              <a:buFontTx/>
              <a:buAutoNum type="romanLcPeriod" startAt="3"/>
            </a:pPr>
            <a:r>
              <a:rPr lang="en-US" sz="3600" b="1" dirty="0">
                <a:solidFill>
                  <a:prstClr val="white"/>
                </a:solidFill>
              </a:rPr>
              <a:t>Enlarge </a:t>
            </a:r>
            <a:r>
              <a:rPr lang="en-US" sz="3600" b="1" dirty="0">
                <a:solidFill>
                  <a:prstClr val="white"/>
                </a:solidFill>
              </a:rPr>
              <a:t>greatly in size at </a:t>
            </a:r>
            <a:r>
              <a:rPr lang="en-US" sz="3600" b="1" dirty="0">
                <a:solidFill>
                  <a:prstClr val="white"/>
                </a:solidFill>
              </a:rPr>
              <a:t>infections</a:t>
            </a:r>
          </a:p>
          <a:p>
            <a:pPr marL="1314450" lvl="1" indent="-857250">
              <a:buFontTx/>
              <a:buAutoNum type="romanLcPeriod" startAt="3"/>
            </a:pPr>
            <a:endParaRPr lang="en-CA" sz="3600" dirty="0">
              <a:solidFill>
                <a:prstClr val="white"/>
              </a:solidFill>
            </a:endParaRPr>
          </a:p>
        </p:txBody>
      </p:sp>
      <p:pic>
        <p:nvPicPr>
          <p:cNvPr id="8194" name="Picture 2" descr="http://faculty.une.edu/com/abell/histo/monocy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0595"/>
            <a:ext cx="30861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107504" y="548680"/>
            <a:ext cx="85689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Tx/>
              <a:buAutoNum type="romanUcPeriod" startAt="3"/>
            </a:pPr>
            <a:r>
              <a:rPr lang="en-US" sz="3600" b="1" u="sng" dirty="0">
                <a:solidFill>
                  <a:prstClr val="white"/>
                </a:solidFill>
              </a:rPr>
              <a:t>Platelets </a:t>
            </a:r>
            <a:r>
              <a:rPr lang="en-US" sz="3600" b="1" u="sng" dirty="0">
                <a:solidFill>
                  <a:prstClr val="white"/>
                </a:solidFill>
              </a:rPr>
              <a:t>(</a:t>
            </a:r>
            <a:r>
              <a:rPr lang="en-US" sz="3600" b="1" u="sng" dirty="0" err="1">
                <a:solidFill>
                  <a:prstClr val="white"/>
                </a:solidFill>
              </a:rPr>
              <a:t>Thromobocytes</a:t>
            </a:r>
            <a:r>
              <a:rPr lang="en-US" sz="3600" b="1" u="sng" dirty="0">
                <a:solidFill>
                  <a:prstClr val="white"/>
                </a:solidFill>
              </a:rPr>
              <a:t>)</a:t>
            </a:r>
          </a:p>
          <a:p>
            <a:endParaRPr lang="en-CA" sz="3600" dirty="0">
              <a:solidFill>
                <a:prstClr val="white"/>
              </a:solidFill>
            </a:endParaRPr>
          </a:p>
          <a:p>
            <a:pPr marL="514350" indent="-514350">
              <a:buFontTx/>
              <a:buAutoNum type="alphaUcPeriod"/>
            </a:pPr>
            <a:r>
              <a:rPr lang="en-US" sz="3200" b="1" dirty="0">
                <a:solidFill>
                  <a:prstClr val="white"/>
                </a:solidFill>
              </a:rPr>
              <a:t>From </a:t>
            </a:r>
            <a:r>
              <a:rPr lang="en-US" sz="3200" b="1" dirty="0">
                <a:solidFill>
                  <a:prstClr val="white"/>
                </a:solidFill>
              </a:rPr>
              <a:t>fragmentation of large cells called megakaryocytes in red bone marrow. </a:t>
            </a:r>
            <a:endParaRPr lang="en-US" sz="3200" b="1" dirty="0">
              <a:solidFill>
                <a:prstClr val="white"/>
              </a:solidFill>
            </a:endParaRPr>
          </a:p>
          <a:p>
            <a:endParaRPr lang="en-CA" sz="3200" dirty="0">
              <a:solidFill>
                <a:prstClr val="white"/>
              </a:solidFill>
            </a:endParaRPr>
          </a:p>
          <a:p>
            <a:pPr marL="514350" indent="-514350">
              <a:buFontTx/>
              <a:buAutoNum type="alphaUcPeriod" startAt="2"/>
            </a:pPr>
            <a:r>
              <a:rPr lang="en-US" sz="3200" b="1" dirty="0">
                <a:solidFill>
                  <a:prstClr val="white"/>
                </a:solidFill>
              </a:rPr>
              <a:t>Produces </a:t>
            </a:r>
            <a:r>
              <a:rPr lang="en-US" sz="3200" b="1" dirty="0">
                <a:solidFill>
                  <a:prstClr val="white"/>
                </a:solidFill>
              </a:rPr>
              <a:t>200,000,000,000 per day! </a:t>
            </a:r>
            <a:endParaRPr lang="en-US" sz="3200" b="1" dirty="0">
              <a:solidFill>
                <a:prstClr val="white"/>
              </a:solidFill>
            </a:endParaRPr>
          </a:p>
          <a:p>
            <a:endParaRPr lang="en-CA" sz="3200" dirty="0">
              <a:solidFill>
                <a:prstClr val="white"/>
              </a:solidFill>
            </a:endParaRPr>
          </a:p>
          <a:p>
            <a:r>
              <a:rPr lang="en-US" sz="3200" b="1" dirty="0">
                <a:solidFill>
                  <a:prstClr val="white"/>
                </a:solidFill>
              </a:rPr>
              <a:t>C</a:t>
            </a:r>
            <a:r>
              <a:rPr lang="en-US" sz="3200" b="1" dirty="0">
                <a:solidFill>
                  <a:prstClr val="white"/>
                </a:solidFill>
              </a:rPr>
              <a:t>.	Function in blood </a:t>
            </a:r>
            <a:r>
              <a:rPr lang="en-US" sz="3200" b="1" dirty="0">
                <a:solidFill>
                  <a:prstClr val="white"/>
                </a:solidFill>
              </a:rPr>
              <a:t>clotting</a:t>
            </a:r>
          </a:p>
          <a:p>
            <a:endParaRPr lang="en-CA" sz="3200" dirty="0">
              <a:solidFill>
                <a:prstClr val="white"/>
              </a:solidFill>
            </a:endParaRPr>
          </a:p>
        </p:txBody>
      </p:sp>
      <p:pic>
        <p:nvPicPr>
          <p:cNvPr id="10242" name="Picture 2" descr="http://t3.gstatic.com/images?q=tbn:ANd9GcTY2PtGut-Co6spkxq2dur-qGV2BUr69TZF37w6Vfnqvpmz2Bq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79124"/>
            <a:ext cx="2923406" cy="227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6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pic>
        <p:nvPicPr>
          <p:cNvPr id="9217" name="Picture 1" descr="haemoglo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38519"/>
            <a:ext cx="13620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28600"/>
            <a:ext cx="7740352" cy="615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IV.	</a:t>
            </a:r>
            <a:r>
              <a:rPr lang="en-US" sz="3600" b="1" u="sng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Hemoglobin (</a:t>
            </a:r>
            <a:r>
              <a:rPr lang="en-US" sz="3600" b="1" u="sng" dirty="0" err="1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Hb</a:t>
            </a:r>
            <a:r>
              <a:rPr lang="en-US" sz="3600" b="1" u="sng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n-US" sz="1200" dirty="0">
                <a:solidFill>
                  <a:prstClr val="white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CA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Made of 4 amino acid chains (2 alpha () and 2 beta ()).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 startAt="2"/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Each chain has iron-containing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heme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group which attaches to oxygen.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 startAt="3"/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Hemoglobin is an excellent carrier of oxygen because it weakly binds with oxygen in the cool, neutral conditions in the lungs, and easily gives O</a:t>
            </a:r>
            <a:r>
              <a:rPr lang="en-US" sz="3200" b="1" baseline="-300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up in the warmer and more acidic tissues.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395536" y="692696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lphaUcPeriod" startAt="4"/>
            </a:pPr>
            <a:r>
              <a:rPr lang="en-US" sz="3200" b="1" dirty="0">
                <a:solidFill>
                  <a:prstClr val="white"/>
                </a:solidFill>
              </a:rPr>
              <a:t>Hemoglobin </a:t>
            </a:r>
            <a:r>
              <a:rPr lang="en-US" sz="3200" b="1" dirty="0">
                <a:solidFill>
                  <a:prstClr val="white"/>
                </a:solidFill>
              </a:rPr>
              <a:t>is a red pigment so red blood cells appear red</a:t>
            </a:r>
            <a:r>
              <a:rPr lang="en-US" sz="32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3200" dirty="0">
              <a:solidFill>
                <a:prstClr val="white"/>
              </a:solidFill>
            </a:endParaRPr>
          </a:p>
          <a:p>
            <a:pPr lvl="1"/>
            <a:r>
              <a:rPr lang="en-US" sz="3200" b="1" dirty="0">
                <a:solidFill>
                  <a:prstClr val="white"/>
                </a:solidFill>
              </a:rPr>
              <a:t>1.	</a:t>
            </a:r>
            <a:r>
              <a:rPr lang="en-US" sz="3200" b="1" dirty="0" err="1">
                <a:solidFill>
                  <a:prstClr val="white"/>
                </a:solidFill>
              </a:rPr>
              <a:t>Colour</a:t>
            </a:r>
            <a:r>
              <a:rPr lang="en-US" sz="3200" b="1" dirty="0">
                <a:solidFill>
                  <a:prstClr val="white"/>
                </a:solidFill>
              </a:rPr>
              <a:t> can change based on what the hemoglobin is attached to.</a:t>
            </a:r>
            <a:endParaRPr lang="en-CA" sz="3200" dirty="0">
              <a:solidFill>
                <a:prstClr val="white"/>
              </a:solidFill>
            </a:endParaRPr>
          </a:p>
          <a:p>
            <a:pPr lvl="2"/>
            <a:r>
              <a:rPr lang="en-US" sz="3200" b="1" dirty="0">
                <a:solidFill>
                  <a:prstClr val="white"/>
                </a:solidFill>
              </a:rPr>
              <a:t>a.	</a:t>
            </a:r>
            <a:r>
              <a:rPr lang="en-US" sz="3200" b="1" dirty="0" err="1">
                <a:solidFill>
                  <a:prstClr val="white"/>
                </a:solidFill>
              </a:rPr>
              <a:t>Oxyhemoglobin</a:t>
            </a:r>
            <a:r>
              <a:rPr lang="en-US" sz="3200" b="1" dirty="0">
                <a:solidFill>
                  <a:prstClr val="white"/>
                </a:solidFill>
              </a:rPr>
              <a:t> (HbO</a:t>
            </a:r>
            <a:r>
              <a:rPr lang="en-US" sz="3200" b="1" baseline="-25000" dirty="0">
                <a:solidFill>
                  <a:prstClr val="white"/>
                </a:solidFill>
              </a:rPr>
              <a:t>2</a:t>
            </a:r>
            <a:r>
              <a:rPr lang="en-US" sz="3200" b="1" dirty="0">
                <a:solidFill>
                  <a:prstClr val="white"/>
                </a:solidFill>
              </a:rPr>
              <a:t>)</a:t>
            </a:r>
            <a:endParaRPr lang="en-CA" sz="3200" dirty="0">
              <a:solidFill>
                <a:prstClr val="white"/>
              </a:solidFill>
            </a:endParaRPr>
          </a:p>
          <a:p>
            <a:pPr lvl="3"/>
            <a:r>
              <a:rPr lang="en-US" sz="3200" b="1" dirty="0" err="1">
                <a:solidFill>
                  <a:prstClr val="white"/>
                </a:solidFill>
              </a:rPr>
              <a:t>i</a:t>
            </a:r>
            <a:r>
              <a:rPr lang="en-US" sz="3200" b="1" dirty="0">
                <a:solidFill>
                  <a:prstClr val="white"/>
                </a:solidFill>
              </a:rPr>
              <a:t>.	Hemoglobin bound to oxygen</a:t>
            </a:r>
            <a:endParaRPr lang="en-CA" sz="3200" dirty="0">
              <a:solidFill>
                <a:prstClr val="white"/>
              </a:solidFill>
            </a:endParaRPr>
          </a:p>
          <a:p>
            <a:pPr lvl="3"/>
            <a:r>
              <a:rPr lang="en-US" sz="3200" b="1" dirty="0">
                <a:solidFill>
                  <a:prstClr val="white"/>
                </a:solidFill>
              </a:rPr>
              <a:t>ii.	Bright red</a:t>
            </a:r>
            <a:endParaRPr lang="en-CA" sz="3200" dirty="0">
              <a:solidFill>
                <a:prstClr val="white"/>
              </a:solidFill>
            </a:endParaRPr>
          </a:p>
          <a:p>
            <a:pPr lvl="2"/>
            <a:r>
              <a:rPr lang="en-US" sz="3200" b="1" dirty="0">
                <a:solidFill>
                  <a:prstClr val="white"/>
                </a:solidFill>
              </a:rPr>
              <a:t>b.	Reduced hemoglobin</a:t>
            </a:r>
            <a:endParaRPr lang="en-CA" sz="3200" dirty="0">
              <a:solidFill>
                <a:prstClr val="white"/>
              </a:solidFill>
            </a:endParaRPr>
          </a:p>
          <a:p>
            <a:pPr lvl="3"/>
            <a:r>
              <a:rPr lang="en-US" sz="3200" b="1" dirty="0" err="1">
                <a:solidFill>
                  <a:prstClr val="white"/>
                </a:solidFill>
              </a:rPr>
              <a:t>i</a:t>
            </a:r>
            <a:r>
              <a:rPr lang="en-US" sz="3200" b="1" dirty="0">
                <a:solidFill>
                  <a:prstClr val="white"/>
                </a:solidFill>
              </a:rPr>
              <a:t>.	Hemoglobin that has lost its oxygen</a:t>
            </a:r>
            <a:endParaRPr lang="en-CA" sz="3200" dirty="0">
              <a:solidFill>
                <a:prstClr val="white"/>
              </a:solidFill>
            </a:endParaRPr>
          </a:p>
          <a:p>
            <a:pPr lvl="3"/>
            <a:r>
              <a:rPr lang="en-US" sz="3200" b="1" dirty="0">
                <a:solidFill>
                  <a:prstClr val="white"/>
                </a:solidFill>
              </a:rPr>
              <a:t>ii.	Dark purple</a:t>
            </a:r>
            <a:endParaRPr lang="en-CA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1628800"/>
            <a:ext cx="8892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Tx/>
              <a:buAutoNum type="alphaUcPeriod" startAt="3"/>
            </a:pPr>
            <a:r>
              <a:rPr lang="en-US" sz="3200" b="1" dirty="0">
                <a:solidFill>
                  <a:prstClr val="white"/>
                </a:solidFill>
              </a:rPr>
              <a:t>DIASTOLIC </a:t>
            </a:r>
            <a:r>
              <a:rPr lang="en-US" sz="3200" b="1" dirty="0">
                <a:solidFill>
                  <a:prstClr val="white"/>
                </a:solidFill>
              </a:rPr>
              <a:t>BLOOD PRESSURE is the lowest arterial pressure when the ventricles are relaxing</a:t>
            </a:r>
            <a:r>
              <a:rPr lang="en-US" sz="32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32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lphaUcPeriod" startAt="4"/>
            </a:pPr>
            <a:r>
              <a:rPr lang="en-US" sz="3200" b="1" dirty="0">
                <a:solidFill>
                  <a:prstClr val="white"/>
                </a:solidFill>
              </a:rPr>
              <a:t>Blood </a:t>
            </a:r>
            <a:r>
              <a:rPr lang="en-US" sz="3200" b="1" dirty="0">
                <a:solidFill>
                  <a:prstClr val="white"/>
                </a:solidFill>
              </a:rPr>
              <a:t>pressure decreases with distance from left ventricle</a:t>
            </a:r>
            <a:r>
              <a:rPr lang="en-US" sz="32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467544" y="692696"/>
            <a:ext cx="79208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lphaUcPeriod" startAt="5"/>
            </a:pPr>
            <a:r>
              <a:rPr lang="en-US" sz="2800" b="1" dirty="0">
                <a:solidFill>
                  <a:prstClr val="white"/>
                </a:solidFill>
              </a:rPr>
              <a:t>Carbon </a:t>
            </a:r>
            <a:r>
              <a:rPr lang="en-US" sz="2800" b="1" dirty="0">
                <a:solidFill>
                  <a:prstClr val="white"/>
                </a:solidFill>
              </a:rPr>
              <a:t>monoxide (CO) is a poison found in car exhaust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endParaRPr lang="en-CA" sz="2800" dirty="0">
              <a:solidFill>
                <a:prstClr val="white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sz="2800" b="1" dirty="0">
                <a:solidFill>
                  <a:prstClr val="white"/>
                </a:solidFill>
              </a:rPr>
              <a:t>It </a:t>
            </a:r>
            <a:r>
              <a:rPr lang="en-US" sz="2800" b="1" dirty="0">
                <a:solidFill>
                  <a:prstClr val="white"/>
                </a:solidFill>
              </a:rPr>
              <a:t>binds to </a:t>
            </a:r>
            <a:r>
              <a:rPr lang="en-US" sz="2800" b="1" dirty="0" err="1">
                <a:solidFill>
                  <a:prstClr val="white"/>
                </a:solidFill>
              </a:rPr>
              <a:t>Hb</a:t>
            </a:r>
            <a:r>
              <a:rPr lang="en-US" sz="2800" b="1" dirty="0">
                <a:solidFill>
                  <a:prstClr val="white"/>
                </a:solidFill>
              </a:rPr>
              <a:t> better than oxygen, and stays bound for several hours regardless of the environmental conditions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endParaRPr lang="en-CA" sz="2800" dirty="0">
              <a:solidFill>
                <a:prstClr val="white"/>
              </a:solidFill>
            </a:endParaRPr>
          </a:p>
          <a:p>
            <a:pPr marL="514350" indent="-514350">
              <a:buFontTx/>
              <a:buAutoNum type="arabicPeriod" startAt="2"/>
            </a:pPr>
            <a:r>
              <a:rPr lang="en-US" sz="2800" b="1" dirty="0">
                <a:solidFill>
                  <a:prstClr val="white"/>
                </a:solidFill>
              </a:rPr>
              <a:t>CO </a:t>
            </a:r>
            <a:r>
              <a:rPr lang="en-US" sz="2800" b="1" dirty="0">
                <a:solidFill>
                  <a:prstClr val="white"/>
                </a:solidFill>
              </a:rPr>
              <a:t>poisoning can lead to death</a:t>
            </a:r>
            <a:r>
              <a:rPr lang="en-US" b="1" dirty="0">
                <a:solidFill>
                  <a:prstClr val="white"/>
                </a:solidFill>
              </a:rPr>
              <a:t>.</a:t>
            </a:r>
          </a:p>
          <a:p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71590"/>
            <a:ext cx="2952328" cy="231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4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692696"/>
            <a:ext cx="932452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Tx/>
              <a:buAutoNum type="romanUcPeriod" startAt="5"/>
            </a:pPr>
            <a:r>
              <a:rPr lang="en-US" sz="3600" b="1" u="sng" dirty="0">
                <a:solidFill>
                  <a:prstClr val="white"/>
                </a:solidFill>
              </a:rPr>
              <a:t>Infection Fighting</a:t>
            </a:r>
          </a:p>
          <a:p>
            <a:endParaRPr lang="en-CA" sz="36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lphaUcPeriod"/>
            </a:pPr>
            <a:r>
              <a:rPr lang="en-US" sz="2800" b="1" dirty="0">
                <a:solidFill>
                  <a:prstClr val="white"/>
                </a:solidFill>
              </a:rPr>
              <a:t>Body's </a:t>
            </a:r>
            <a:r>
              <a:rPr lang="en-US" sz="2800" b="1" dirty="0">
                <a:solidFill>
                  <a:prstClr val="white"/>
                </a:solidFill>
              </a:rPr>
              <a:t>first line of defense against invading pathogens like bacteria and viruses is the skin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2800" dirty="0">
              <a:solidFill>
                <a:prstClr val="white"/>
              </a:solidFill>
            </a:endParaRPr>
          </a:p>
          <a:p>
            <a:pPr lvl="1"/>
            <a:r>
              <a:rPr lang="en-US" sz="2800" b="1" dirty="0">
                <a:solidFill>
                  <a:prstClr val="white"/>
                </a:solidFill>
              </a:rPr>
              <a:t>B.	Second line of defense is the blood  </a:t>
            </a:r>
            <a:endParaRPr lang="en-CA" sz="2800" dirty="0">
              <a:solidFill>
                <a:prstClr val="white"/>
              </a:solidFill>
            </a:endParaRPr>
          </a:p>
          <a:p>
            <a:pPr lvl="2"/>
            <a:r>
              <a:rPr lang="en-US" sz="2800" b="1" dirty="0">
                <a:solidFill>
                  <a:prstClr val="white"/>
                </a:solidFill>
              </a:rPr>
              <a:t>1.	White </a:t>
            </a:r>
            <a:r>
              <a:rPr lang="en-US" sz="2800" b="1" dirty="0">
                <a:solidFill>
                  <a:prstClr val="white"/>
                </a:solidFill>
              </a:rPr>
              <a:t>blood </a:t>
            </a:r>
            <a:r>
              <a:rPr lang="en-US" sz="2800" b="1" dirty="0">
                <a:solidFill>
                  <a:prstClr val="white"/>
                </a:solidFill>
              </a:rPr>
              <a:t>cells</a:t>
            </a:r>
          </a:p>
          <a:p>
            <a:pPr lvl="2"/>
            <a:endParaRPr lang="en-CA" sz="2800" dirty="0">
              <a:solidFill>
                <a:prstClr val="white"/>
              </a:solidFill>
            </a:endParaRPr>
          </a:p>
          <a:p>
            <a:pPr lvl="2"/>
            <a:r>
              <a:rPr lang="en-US" sz="2800" b="1" dirty="0">
                <a:solidFill>
                  <a:prstClr val="white"/>
                </a:solidFill>
              </a:rPr>
              <a:t>2.	Gamma globulins</a:t>
            </a:r>
            <a:endParaRPr lang="en-CA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467544" y="404664"/>
            <a:ext cx="828092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prstClr val="white"/>
                </a:solidFill>
              </a:rPr>
              <a:t>VI.</a:t>
            </a:r>
            <a:r>
              <a:rPr lang="en-US" sz="4000" b="1" u="sng" dirty="0" err="1">
                <a:solidFill>
                  <a:prstClr val="white"/>
                </a:solidFill>
              </a:rPr>
              <a:t>The</a:t>
            </a:r>
            <a:r>
              <a:rPr lang="en-US" sz="4000" b="1" u="sng" dirty="0">
                <a:solidFill>
                  <a:prstClr val="white"/>
                </a:solidFill>
              </a:rPr>
              <a:t> Inflammatory </a:t>
            </a:r>
            <a:r>
              <a:rPr lang="en-US" sz="4000" b="1" u="sng" dirty="0">
                <a:solidFill>
                  <a:prstClr val="white"/>
                </a:solidFill>
              </a:rPr>
              <a:t>Reaction</a:t>
            </a:r>
          </a:p>
          <a:p>
            <a:pPr marL="971550" lvl="1" indent="-514350">
              <a:buFontTx/>
              <a:buAutoNum type="alphaUcPeriod"/>
            </a:pPr>
            <a:endParaRPr lang="en-US" sz="3200" b="1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lphaUcPeriod"/>
            </a:pPr>
            <a:r>
              <a:rPr lang="en-US" sz="3000" b="1" dirty="0">
                <a:solidFill>
                  <a:prstClr val="white"/>
                </a:solidFill>
              </a:rPr>
              <a:t>Whenever </a:t>
            </a:r>
            <a:r>
              <a:rPr lang="en-US" sz="3000" b="1" dirty="0">
                <a:solidFill>
                  <a:prstClr val="white"/>
                </a:solidFill>
              </a:rPr>
              <a:t>the skin is broken due to a minor injury, a series of events occur that are known as the inflammatory response because there is swelling and reddening at the site of the injury</a:t>
            </a:r>
            <a:r>
              <a:rPr lang="en-US" sz="3000" b="1" dirty="0">
                <a:solidFill>
                  <a:prstClr val="white"/>
                </a:solidFill>
              </a:rPr>
              <a:t>.</a:t>
            </a:r>
          </a:p>
          <a:p>
            <a:pPr marL="971550" lvl="1" indent="-514350">
              <a:buFontTx/>
              <a:buAutoNum type="alphaUcPeriod"/>
            </a:pPr>
            <a:endParaRPr lang="en-CA" sz="30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lphaUcPeriod" startAt="2"/>
            </a:pPr>
            <a:r>
              <a:rPr lang="en-US" sz="3000" b="1" dirty="0">
                <a:solidFill>
                  <a:prstClr val="white"/>
                </a:solidFill>
              </a:rPr>
              <a:t>This </a:t>
            </a:r>
            <a:r>
              <a:rPr lang="en-US" sz="3000" b="1" dirty="0">
                <a:solidFill>
                  <a:prstClr val="white"/>
                </a:solidFill>
              </a:rPr>
              <a:t>response is designed to get the body's defenses marshaled as quickly as possible at the site where they are needed</a:t>
            </a:r>
            <a:r>
              <a:rPr lang="en-US" sz="3000" b="1" dirty="0">
                <a:solidFill>
                  <a:prstClr val="white"/>
                </a:solidFill>
              </a:rPr>
              <a:t>.</a:t>
            </a:r>
          </a:p>
          <a:p>
            <a:pPr lvl="1"/>
            <a:r>
              <a:rPr lang="en-CA" sz="1400" dirty="0">
                <a:solidFill>
                  <a:prstClr val="white"/>
                </a:solidFill>
                <a:hlinkClick r:id="rId2"/>
              </a:rPr>
              <a:t>http://www.sumanasinc.com/webcontent/animations/content/inflammatory.html</a:t>
            </a:r>
            <a:endParaRPr lang="en-CA" sz="1400" dirty="0">
              <a:solidFill>
                <a:prstClr val="white"/>
              </a:solidFill>
            </a:endParaRPr>
          </a:p>
          <a:p>
            <a:pPr lvl="1"/>
            <a:endParaRPr lang="en-CA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51520" y="188640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lphaUcPeriod" startAt="3"/>
            </a:pPr>
            <a:r>
              <a:rPr lang="en-US" sz="2800" b="1" dirty="0">
                <a:solidFill>
                  <a:prstClr val="white"/>
                </a:solidFill>
              </a:rPr>
              <a:t>When </a:t>
            </a:r>
            <a:r>
              <a:rPr lang="en-US" sz="2800" b="1" dirty="0">
                <a:solidFill>
                  <a:prstClr val="white"/>
                </a:solidFill>
              </a:rPr>
              <a:t>blood vessels and tissue cells get ruptured by an injury, they release precursors of </a:t>
            </a:r>
            <a:r>
              <a:rPr lang="en-US" sz="2800" b="1" dirty="0">
                <a:solidFill>
                  <a:prstClr val="white"/>
                </a:solidFill>
              </a:rPr>
              <a:t>BRADYKININ</a:t>
            </a:r>
          </a:p>
          <a:p>
            <a:pPr marL="514350" indent="-514350">
              <a:buFontTx/>
              <a:buAutoNum type="alphaUcPeriod" startAt="3"/>
            </a:pPr>
            <a:endParaRPr lang="en-CA" sz="28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rabicPeriod"/>
            </a:pPr>
            <a:r>
              <a:rPr lang="en-US" sz="2800" b="1" dirty="0">
                <a:solidFill>
                  <a:prstClr val="white"/>
                </a:solidFill>
              </a:rPr>
              <a:t>A </a:t>
            </a:r>
            <a:r>
              <a:rPr lang="en-US" sz="2800" b="1" dirty="0">
                <a:solidFill>
                  <a:prstClr val="white"/>
                </a:solidFill>
              </a:rPr>
              <a:t>chemical with several </a:t>
            </a:r>
            <a:r>
              <a:rPr lang="en-US" sz="2800" b="1" dirty="0">
                <a:solidFill>
                  <a:prstClr val="white"/>
                </a:solidFill>
              </a:rPr>
              <a:t>jobs</a:t>
            </a:r>
          </a:p>
          <a:p>
            <a:pPr marL="971550" lvl="1" indent="-514350">
              <a:buFontTx/>
              <a:buAutoNum type="arabicPeriod"/>
            </a:pPr>
            <a:endParaRPr lang="en-CA" sz="28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rabicPeriod" startAt="2"/>
            </a:pPr>
            <a:r>
              <a:rPr lang="en-US" sz="2800" b="1" dirty="0" err="1">
                <a:solidFill>
                  <a:prstClr val="white"/>
                </a:solidFill>
              </a:rPr>
              <a:t>Bradykinin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>
                <a:solidFill>
                  <a:prstClr val="white"/>
                </a:solidFill>
              </a:rPr>
              <a:t>initiates nerve impulses that signals </a:t>
            </a:r>
            <a:r>
              <a:rPr lang="en-US" sz="2800" b="1" dirty="0">
                <a:solidFill>
                  <a:prstClr val="white"/>
                </a:solidFill>
              </a:rPr>
              <a:t>PAIN</a:t>
            </a:r>
          </a:p>
          <a:p>
            <a:pPr lvl="1"/>
            <a:endParaRPr lang="en-CA" sz="28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rabicPeriod" startAt="3"/>
            </a:pPr>
            <a:r>
              <a:rPr lang="en-US" sz="2800" b="1" dirty="0" err="1">
                <a:solidFill>
                  <a:prstClr val="white"/>
                </a:solidFill>
              </a:rPr>
              <a:t>Bradykinin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>
                <a:solidFill>
                  <a:prstClr val="white"/>
                </a:solidFill>
              </a:rPr>
              <a:t>causes MAST CELLS (a type of cell that resides in tissues that is derived from Basophils) to release histamine, which together with </a:t>
            </a:r>
            <a:r>
              <a:rPr lang="en-US" sz="2800" b="1" dirty="0" err="1">
                <a:solidFill>
                  <a:prstClr val="white"/>
                </a:solidFill>
              </a:rPr>
              <a:t>bradykinin</a:t>
            </a:r>
            <a:r>
              <a:rPr lang="en-US" sz="2800" b="1" dirty="0">
                <a:solidFill>
                  <a:prstClr val="white"/>
                </a:solidFill>
              </a:rPr>
              <a:t> causes a capillary to become enlarged and more permeable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pPr marL="971550" lvl="1" indent="-514350">
              <a:buFontTx/>
              <a:buAutoNum type="arabicPeriod" startAt="3"/>
            </a:pPr>
            <a:endParaRPr lang="en-CA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56601"/>
            <a:ext cx="9036496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lphaUcPeriod" startAt="4"/>
            </a:pPr>
            <a:r>
              <a:rPr lang="en-US" sz="2400" b="1" dirty="0">
                <a:solidFill>
                  <a:prstClr val="white"/>
                </a:solidFill>
              </a:rPr>
              <a:t>Enlarged </a:t>
            </a:r>
            <a:r>
              <a:rPr lang="en-US" sz="2400" b="1" dirty="0">
                <a:solidFill>
                  <a:prstClr val="white"/>
                </a:solidFill>
              </a:rPr>
              <a:t>capillary causes the skin to redden and its increased permeability allows proteins and fluids to escape so that swelling results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endParaRPr lang="en-CA" sz="2400" dirty="0">
              <a:solidFill>
                <a:prstClr val="white"/>
              </a:solidFill>
            </a:endParaRPr>
          </a:p>
          <a:p>
            <a:pPr marL="342900" indent="-342900">
              <a:buFontTx/>
              <a:buAutoNum type="alphaUcPeriod" startAt="5"/>
            </a:pPr>
            <a:r>
              <a:rPr lang="en-US" sz="2400" b="1" dirty="0">
                <a:solidFill>
                  <a:prstClr val="white"/>
                </a:solidFill>
              </a:rPr>
              <a:t>Meanwhile</a:t>
            </a:r>
            <a:r>
              <a:rPr lang="en-US" sz="2400" b="1" dirty="0">
                <a:solidFill>
                  <a:prstClr val="white"/>
                </a:solidFill>
              </a:rPr>
              <a:t>, bacteria and viruses are also entering through the rupture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endParaRPr lang="en-CA" sz="2400" dirty="0">
              <a:solidFill>
                <a:prstClr val="white"/>
              </a:solidFill>
            </a:endParaRPr>
          </a:p>
          <a:p>
            <a:pPr marL="342900" indent="-342900">
              <a:buFontTx/>
              <a:buAutoNum type="alphaUcPeriod" startAt="6"/>
            </a:pPr>
            <a:r>
              <a:rPr lang="en-US" sz="2400" b="1" dirty="0">
                <a:solidFill>
                  <a:prstClr val="white"/>
                </a:solidFill>
              </a:rPr>
              <a:t>Lymphocytes </a:t>
            </a:r>
            <a:r>
              <a:rPr lang="en-US" sz="2400" b="1" dirty="0">
                <a:solidFill>
                  <a:prstClr val="white"/>
                </a:solidFill>
              </a:rPr>
              <a:t>release antibodies that attack the invading pathogens, preparing them for phagocytosis by neutrophils or monocytes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endParaRPr lang="en-CA" sz="2400" dirty="0">
              <a:solidFill>
                <a:prstClr val="white"/>
              </a:solidFill>
            </a:endParaRPr>
          </a:p>
          <a:p>
            <a:pPr marL="342900" indent="-342900">
              <a:buFontTx/>
              <a:buAutoNum type="alphaUcPeriod" startAt="7"/>
            </a:pPr>
            <a:r>
              <a:rPr lang="en-US" sz="2400" b="1" dirty="0">
                <a:solidFill>
                  <a:prstClr val="white"/>
                </a:solidFill>
              </a:rPr>
              <a:t>Once </a:t>
            </a:r>
            <a:r>
              <a:rPr lang="en-US" sz="2400" b="1" dirty="0">
                <a:solidFill>
                  <a:prstClr val="white"/>
                </a:solidFill>
              </a:rPr>
              <a:t>monocytes have arrived on the scene, they swell up to five to ten times their original size and become macrophages (large phagocytic cells that are able to devour a hundred invaders and still survive</a:t>
            </a:r>
            <a:r>
              <a:rPr lang="en-US" sz="2400" b="1" dirty="0">
                <a:solidFill>
                  <a:prstClr val="white"/>
                </a:solidFill>
              </a:rPr>
              <a:t>).</a:t>
            </a:r>
          </a:p>
          <a:p>
            <a:endParaRPr lang="en-CA" sz="2400" dirty="0">
              <a:solidFill>
                <a:prstClr val="white"/>
              </a:solidFill>
            </a:endParaRPr>
          </a:p>
          <a:p>
            <a:pPr marL="342900" indent="-342900">
              <a:buFontTx/>
              <a:buAutoNum type="alphaUcPeriod" startAt="6"/>
            </a:pPr>
            <a:r>
              <a:rPr lang="en-US" sz="2400" b="1" dirty="0">
                <a:solidFill>
                  <a:prstClr val="white"/>
                </a:solidFill>
              </a:rPr>
              <a:t>Dead </a:t>
            </a:r>
            <a:r>
              <a:rPr lang="en-US" sz="2400" b="1" dirty="0">
                <a:solidFill>
                  <a:prstClr val="white"/>
                </a:solidFill>
              </a:rPr>
              <a:t>neutrophils plus cells, bacteria, and WBC form pus, a thick yellowish fluid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endParaRPr lang="en-CA" dirty="0">
              <a:solidFill>
                <a:prstClr val="white"/>
              </a:solidFill>
            </a:endParaRPr>
          </a:p>
          <a:p>
            <a:r>
              <a:rPr lang="en-US" b="1" dirty="0">
                <a:solidFill>
                  <a:prstClr val="white"/>
                </a:solidFill>
              </a:rPr>
              <a:t> </a:t>
            </a:r>
            <a:endParaRPr lang="en-US" b="1" dirty="0">
              <a:solidFill>
                <a:prstClr val="white"/>
              </a:solidFill>
            </a:endParaRPr>
          </a:p>
          <a:p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1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395536" y="548680"/>
            <a:ext cx="828092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AutoNum type="romanUcPeriod" startAt="7"/>
            </a:pPr>
            <a:r>
              <a:rPr lang="en-US" sz="3200" b="1" u="sng" dirty="0">
                <a:solidFill>
                  <a:prstClr val="white"/>
                </a:solidFill>
              </a:rPr>
              <a:t>  Blood Clotting</a:t>
            </a:r>
          </a:p>
          <a:p>
            <a:r>
              <a:rPr lang="en-CA" sz="1600" dirty="0">
                <a:solidFill>
                  <a:prstClr val="white"/>
                </a:solidFill>
                <a:hlinkClick r:id="rId2"/>
              </a:rPr>
              <a:t>http://health.howstuffworks.com/human-body/systems/circulatory/adam-200077.htm</a:t>
            </a:r>
            <a:endParaRPr lang="en-CA" sz="1600" dirty="0">
              <a:solidFill>
                <a:prstClr val="white"/>
              </a:solidFill>
            </a:endParaRPr>
          </a:p>
          <a:p>
            <a:pPr marL="514350" indent="-514350">
              <a:buFontTx/>
              <a:buAutoNum type="alphaUcPeriod"/>
            </a:pPr>
            <a:r>
              <a:rPr lang="en-US" sz="2400" b="1" dirty="0">
                <a:solidFill>
                  <a:prstClr val="white"/>
                </a:solidFill>
              </a:rPr>
              <a:t>After </a:t>
            </a:r>
            <a:r>
              <a:rPr lang="en-US" sz="2400" b="1" dirty="0">
                <a:solidFill>
                  <a:prstClr val="white"/>
                </a:solidFill>
              </a:rPr>
              <a:t>an injury, coagulation or “clotting” takes place to prevent excessive blood loss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endParaRPr lang="en-CA" sz="2400" dirty="0">
              <a:solidFill>
                <a:prstClr val="white"/>
              </a:solidFill>
            </a:endParaRPr>
          </a:p>
          <a:p>
            <a:pPr marL="514350" indent="-514350">
              <a:buFontTx/>
              <a:buAutoNum type="alphaUcPeriod" startAt="2"/>
            </a:pPr>
            <a:r>
              <a:rPr lang="en-US" sz="2400" b="1" dirty="0">
                <a:solidFill>
                  <a:prstClr val="white"/>
                </a:solidFill>
              </a:rPr>
              <a:t>Requires </a:t>
            </a:r>
            <a:r>
              <a:rPr lang="en-US" sz="2400" b="1" dirty="0">
                <a:solidFill>
                  <a:prstClr val="white"/>
                </a:solidFill>
              </a:rPr>
              <a:t>the action of platelets, </a:t>
            </a:r>
            <a:r>
              <a:rPr lang="en-US" sz="2400" b="1" dirty="0" err="1">
                <a:solidFill>
                  <a:prstClr val="white"/>
                </a:solidFill>
              </a:rPr>
              <a:t>prothrombin</a:t>
            </a:r>
            <a:r>
              <a:rPr lang="en-US" sz="2400" b="1" dirty="0">
                <a:solidFill>
                  <a:prstClr val="white"/>
                </a:solidFill>
              </a:rPr>
              <a:t> and </a:t>
            </a:r>
            <a:r>
              <a:rPr lang="en-US" sz="2400" b="1" dirty="0">
                <a:solidFill>
                  <a:prstClr val="white"/>
                </a:solidFill>
              </a:rPr>
              <a:t>fibrinogen.</a:t>
            </a:r>
          </a:p>
          <a:p>
            <a:endParaRPr lang="en-CA" sz="2400" dirty="0">
              <a:solidFill>
                <a:prstClr val="white"/>
              </a:solidFill>
            </a:endParaRPr>
          </a:p>
          <a:p>
            <a:pPr marL="514350" indent="-514350">
              <a:buFontTx/>
              <a:buAutoNum type="alphaUcPeriod" startAt="3"/>
            </a:pPr>
            <a:r>
              <a:rPr lang="en-US" sz="2400" b="1" dirty="0" err="1">
                <a:solidFill>
                  <a:prstClr val="white"/>
                </a:solidFill>
              </a:rPr>
              <a:t>Prothrombin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>
                <a:solidFill>
                  <a:prstClr val="white"/>
                </a:solidFill>
              </a:rPr>
              <a:t>and fibrinogen are  manufactured and deposited in the blood by the liver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endParaRPr lang="en-CA" sz="2400" dirty="0">
              <a:solidFill>
                <a:prstClr val="white"/>
              </a:solidFill>
            </a:endParaRPr>
          </a:p>
          <a:p>
            <a:pPr marL="514350" indent="-514350">
              <a:buFontTx/>
              <a:buAutoNum type="alphaUcPeriod" startAt="4"/>
            </a:pPr>
            <a:r>
              <a:rPr lang="en-US" sz="2400" b="1" dirty="0">
                <a:solidFill>
                  <a:prstClr val="white"/>
                </a:solidFill>
              </a:rPr>
              <a:t>Vitamin </a:t>
            </a:r>
            <a:r>
              <a:rPr lang="en-US" sz="2400" b="1" dirty="0">
                <a:solidFill>
                  <a:prstClr val="white"/>
                </a:solidFill>
              </a:rPr>
              <a:t>K is required for the </a:t>
            </a:r>
            <a:endParaRPr lang="en-US" sz="2400" b="1" dirty="0">
              <a:solidFill>
                <a:prstClr val="white"/>
              </a:solidFill>
            </a:endParaRPr>
          </a:p>
          <a:p>
            <a:r>
              <a:rPr lang="en-US" sz="2400" b="1" dirty="0">
                <a:solidFill>
                  <a:prstClr val="white"/>
                </a:solidFill>
              </a:rPr>
              <a:t>production </a:t>
            </a:r>
            <a:r>
              <a:rPr lang="en-US" sz="2400" b="1" dirty="0">
                <a:solidFill>
                  <a:prstClr val="white"/>
                </a:solidFill>
              </a:rPr>
              <a:t>of </a:t>
            </a:r>
            <a:r>
              <a:rPr lang="en-US" sz="2400" b="1" dirty="0" err="1">
                <a:solidFill>
                  <a:prstClr val="white"/>
                </a:solidFill>
              </a:rPr>
              <a:t>prothrombin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  <a:endParaRPr lang="en-CA" sz="2400" dirty="0">
              <a:solidFill>
                <a:prstClr val="white"/>
              </a:solidFill>
            </a:endParaRPr>
          </a:p>
          <a:p>
            <a:pPr marL="514350" indent="-514350">
              <a:buFontTx/>
              <a:buAutoNum type="alphaUcPeriod" startAt="4"/>
            </a:pPr>
            <a:endParaRPr lang="en-US" sz="3200" b="1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188150"/>
            <a:ext cx="3275856" cy="2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1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476673"/>
            <a:ext cx="874846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lphaUcPeriod" startAt="5"/>
            </a:pPr>
            <a:r>
              <a:rPr lang="en-US" sz="2400" b="1" dirty="0">
                <a:solidFill>
                  <a:prstClr val="white"/>
                </a:solidFill>
              </a:rPr>
              <a:t>A </a:t>
            </a:r>
            <a:r>
              <a:rPr lang="en-US" sz="2400" b="1" dirty="0">
                <a:solidFill>
                  <a:prstClr val="white"/>
                </a:solidFill>
              </a:rPr>
              <a:t>simplified summary of the steps involved in clot formation</a:t>
            </a:r>
            <a:r>
              <a:rPr lang="en-US" sz="2400" b="1" dirty="0">
                <a:solidFill>
                  <a:prstClr val="white"/>
                </a:solidFill>
              </a:rPr>
              <a:t>:</a:t>
            </a:r>
          </a:p>
          <a:p>
            <a:endParaRPr lang="en-CA" sz="2400" dirty="0">
              <a:solidFill>
                <a:prstClr val="white"/>
              </a:solidFill>
            </a:endParaRPr>
          </a:p>
          <a:p>
            <a:pPr marL="914400" lvl="1" indent="-457200">
              <a:buFontTx/>
              <a:buAutoNum type="arabicPeriod"/>
            </a:pPr>
            <a:r>
              <a:rPr lang="en-US" sz="2400" b="1" dirty="0">
                <a:solidFill>
                  <a:prstClr val="white"/>
                </a:solidFill>
              </a:rPr>
              <a:t>Platelets </a:t>
            </a:r>
            <a:r>
              <a:rPr lang="en-US" sz="2400" b="1" dirty="0">
                <a:solidFill>
                  <a:prstClr val="white"/>
                </a:solidFill>
              </a:rPr>
              <a:t>clump at the site of the puncture and partially seal the leak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2400" dirty="0">
              <a:solidFill>
                <a:prstClr val="white"/>
              </a:solidFill>
            </a:endParaRPr>
          </a:p>
          <a:p>
            <a:pPr marL="914400" lvl="1" indent="-457200">
              <a:buFontTx/>
              <a:buAutoNum type="arabicPeriod" startAt="2"/>
            </a:pPr>
            <a:r>
              <a:rPr lang="en-US" sz="2400" b="1" dirty="0">
                <a:solidFill>
                  <a:prstClr val="white"/>
                </a:solidFill>
              </a:rPr>
              <a:t>Platelets </a:t>
            </a:r>
            <a:r>
              <a:rPr lang="en-US" sz="2400" b="1" dirty="0">
                <a:solidFill>
                  <a:prstClr val="white"/>
                </a:solidFill>
              </a:rPr>
              <a:t>and injured tissues release the enzyme </a:t>
            </a:r>
            <a:r>
              <a:rPr lang="en-US" sz="2400" b="1" dirty="0" err="1">
                <a:solidFill>
                  <a:prstClr val="white"/>
                </a:solidFill>
              </a:rPr>
              <a:t>prothrombin</a:t>
            </a:r>
            <a:r>
              <a:rPr lang="en-US" sz="2400" b="1" dirty="0">
                <a:solidFill>
                  <a:prstClr val="white"/>
                </a:solidFill>
              </a:rPr>
              <a:t> activator that activates </a:t>
            </a:r>
            <a:r>
              <a:rPr lang="en-US" sz="2400" b="1" dirty="0" err="1">
                <a:solidFill>
                  <a:prstClr val="white"/>
                </a:solidFill>
              </a:rPr>
              <a:t>prothrombin</a:t>
            </a:r>
            <a:r>
              <a:rPr lang="en-US" sz="2400" b="1" dirty="0">
                <a:solidFill>
                  <a:prstClr val="white"/>
                </a:solidFill>
              </a:rPr>
              <a:t> to thrombin.  Calcium ions (Ca</a:t>
            </a:r>
            <a:r>
              <a:rPr lang="en-US" sz="2400" b="1" baseline="30000" dirty="0">
                <a:solidFill>
                  <a:prstClr val="white"/>
                </a:solidFill>
              </a:rPr>
              <a:t>2+</a:t>
            </a:r>
            <a:r>
              <a:rPr lang="en-US" sz="2400" b="1" dirty="0">
                <a:solidFill>
                  <a:prstClr val="white"/>
                </a:solidFill>
              </a:rPr>
              <a:t>) are necessary for this step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2400" dirty="0">
              <a:solidFill>
                <a:prstClr val="white"/>
              </a:solidFill>
            </a:endParaRPr>
          </a:p>
          <a:p>
            <a:pPr marL="914400" lvl="1" indent="-457200">
              <a:buFontTx/>
              <a:buAutoNum type="arabicPeriod" startAt="3"/>
            </a:pPr>
            <a:r>
              <a:rPr lang="en-US" sz="2400" b="1" dirty="0">
                <a:solidFill>
                  <a:prstClr val="white"/>
                </a:solidFill>
              </a:rPr>
              <a:t>Thrombin </a:t>
            </a:r>
            <a:r>
              <a:rPr lang="en-US" sz="2400" b="1" dirty="0">
                <a:solidFill>
                  <a:prstClr val="white"/>
                </a:solidFill>
              </a:rPr>
              <a:t>acts as an enzyme and severs two short amino acid chains from each fibrinogen molecule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pPr marL="914400" lvl="1" indent="-457200">
              <a:buFontTx/>
              <a:buAutoNum type="arabicPeriod" startAt="3"/>
            </a:pPr>
            <a:endParaRPr lang="en-CA" sz="2400" dirty="0">
              <a:solidFill>
                <a:prstClr val="white"/>
              </a:solidFill>
            </a:endParaRPr>
          </a:p>
          <a:p>
            <a:pPr marL="914400" lvl="1" indent="-457200">
              <a:buFontTx/>
              <a:buAutoNum type="arabicPeriod" startAt="4"/>
            </a:pPr>
            <a:r>
              <a:rPr lang="en-US" sz="2400" b="1" dirty="0">
                <a:solidFill>
                  <a:prstClr val="white"/>
                </a:solidFill>
              </a:rPr>
              <a:t>These </a:t>
            </a:r>
            <a:r>
              <a:rPr lang="en-US" sz="2400" b="1" dirty="0">
                <a:solidFill>
                  <a:prstClr val="white"/>
                </a:solidFill>
              </a:rPr>
              <a:t>activated chains join end to end to form long ends of fibrin</a:t>
            </a:r>
            <a:r>
              <a:rPr lang="en-US" b="1" dirty="0">
                <a:solidFill>
                  <a:prstClr val="white"/>
                </a:solidFill>
              </a:rPr>
              <a:t>.  </a:t>
            </a:r>
            <a:endParaRPr lang="en-US" b="1" dirty="0">
              <a:solidFill>
                <a:prstClr val="white"/>
              </a:solidFill>
            </a:endParaRPr>
          </a:p>
          <a:p>
            <a:pPr lvl="1"/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395536" y="692696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prstClr val="white"/>
                </a:solidFill>
              </a:rPr>
              <a:t>5</a:t>
            </a:r>
            <a:r>
              <a:rPr lang="en-US" sz="2400" b="1" dirty="0">
                <a:solidFill>
                  <a:prstClr val="white"/>
                </a:solidFill>
              </a:rPr>
              <a:t>	Fibrin threads entangle red cells and </a:t>
            </a:r>
            <a:r>
              <a:rPr lang="en-US" sz="2400" b="1" dirty="0">
                <a:solidFill>
                  <a:prstClr val="white"/>
                </a:solidFill>
              </a:rPr>
              <a:t>platelets </a:t>
            </a:r>
            <a:r>
              <a:rPr lang="en-US" sz="2400" b="1" dirty="0">
                <a:solidFill>
                  <a:prstClr val="white"/>
                </a:solidFill>
              </a:rPr>
              <a:t>in the damaged area and form the framework </a:t>
            </a:r>
            <a:r>
              <a:rPr lang="en-US" sz="2400" b="1" dirty="0">
                <a:solidFill>
                  <a:prstClr val="white"/>
                </a:solidFill>
              </a:rPr>
              <a:t>of</a:t>
            </a:r>
          </a:p>
          <a:p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>
                <a:solidFill>
                  <a:prstClr val="white"/>
                </a:solidFill>
              </a:rPr>
              <a:t>      </a:t>
            </a:r>
            <a:r>
              <a:rPr lang="en-US" sz="2400" b="1" dirty="0">
                <a:solidFill>
                  <a:prstClr val="white"/>
                </a:solidFill>
              </a:rPr>
              <a:t>the clot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endParaRPr lang="en-CA" sz="2400" dirty="0">
              <a:solidFill>
                <a:prstClr val="white"/>
              </a:solidFill>
            </a:endParaRPr>
          </a:p>
          <a:p>
            <a:pPr marL="914400" lvl="1" indent="-457200">
              <a:buFontTx/>
              <a:buAutoNum type="arabicPeriod" startAt="6"/>
            </a:pPr>
            <a:r>
              <a:rPr lang="en-US" sz="2400" b="1" dirty="0">
                <a:solidFill>
                  <a:prstClr val="white"/>
                </a:solidFill>
              </a:rPr>
              <a:t>Red </a:t>
            </a:r>
            <a:r>
              <a:rPr lang="en-US" sz="2400" b="1" dirty="0">
                <a:solidFill>
                  <a:prstClr val="white"/>
                </a:solidFill>
              </a:rPr>
              <a:t>cells trapped in the clot give it its red </a:t>
            </a:r>
            <a:r>
              <a:rPr lang="en-US" sz="2400" b="1" dirty="0" err="1">
                <a:solidFill>
                  <a:prstClr val="white"/>
                </a:solidFill>
              </a:rPr>
              <a:t>colour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pPr marL="914400" lvl="1" indent="-457200">
              <a:buFontTx/>
              <a:buAutoNum type="arabicPeriod" startAt="6"/>
            </a:pPr>
            <a:endParaRPr lang="en-CA" sz="2400" dirty="0">
              <a:solidFill>
                <a:prstClr val="white"/>
              </a:solidFill>
            </a:endParaRPr>
          </a:p>
          <a:p>
            <a:pPr marL="914400" lvl="1" indent="-457200">
              <a:buFontTx/>
              <a:buAutoNum type="arabicPeriod" startAt="7"/>
            </a:pPr>
            <a:r>
              <a:rPr lang="en-US" sz="2400" b="1" dirty="0">
                <a:solidFill>
                  <a:prstClr val="white"/>
                </a:solidFill>
              </a:rPr>
              <a:t>Clotting </a:t>
            </a:r>
            <a:r>
              <a:rPr lang="en-US" sz="2400" b="1" dirty="0">
                <a:solidFill>
                  <a:prstClr val="white"/>
                </a:solidFill>
              </a:rPr>
              <a:t>takes place faster at warmer temperatures than cold because it is controlled by enzymes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pPr marL="914400" lvl="1" indent="-457200">
              <a:buFontTx/>
              <a:buAutoNum type="arabicPeriod" startAt="7"/>
            </a:pPr>
            <a:endParaRPr lang="en-CA" sz="2400" dirty="0">
              <a:solidFill>
                <a:prstClr val="white"/>
              </a:solidFill>
            </a:endParaRPr>
          </a:p>
          <a:p>
            <a:pPr marL="914400" lvl="1" indent="-457200">
              <a:buFontTx/>
              <a:buAutoNum type="arabicPeriod" startAt="8"/>
            </a:pPr>
            <a:r>
              <a:rPr lang="en-US" sz="2400" b="1" dirty="0">
                <a:solidFill>
                  <a:prstClr val="white"/>
                </a:solidFill>
              </a:rPr>
              <a:t>Serum </a:t>
            </a:r>
            <a:r>
              <a:rPr lang="en-US" sz="2400" b="1" dirty="0">
                <a:solidFill>
                  <a:prstClr val="white"/>
                </a:solidFill>
              </a:rPr>
              <a:t>is plasma from which the fibrinogen has been removed due to clotting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pPr marL="914400" lvl="1" indent="-457200">
              <a:buFontTx/>
              <a:buAutoNum type="arabicPeriod" startAt="8"/>
            </a:pPr>
            <a:endParaRPr lang="en-CA" sz="2400" dirty="0">
              <a:solidFill>
                <a:prstClr val="white"/>
              </a:solidFill>
            </a:endParaRPr>
          </a:p>
          <a:p>
            <a:pPr lvl="1"/>
            <a:r>
              <a:rPr lang="en-US" sz="2400" b="1" dirty="0">
                <a:solidFill>
                  <a:prstClr val="white"/>
                </a:solidFill>
              </a:rPr>
              <a:t>9.	A fibrin clot is only a temporary repair and eventually, an enzyme called plasmin destroys the fibrin network and restores the fluidity of plasma.</a:t>
            </a:r>
            <a:endParaRPr lang="en-CA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1.ANTIGENS </a:t>
            </a:r>
            <a:r>
              <a:rPr lang="en-US" dirty="0">
                <a:effectLst/>
              </a:rPr>
              <a:t>and ANTIBODIES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708660" indent="-571500">
              <a:buAutoNum type="romanUcPeriod"/>
            </a:pPr>
            <a:r>
              <a:rPr lang="en-US" sz="3200" b="1" u="sng" dirty="0" smtClean="0"/>
              <a:t>Antigens</a:t>
            </a:r>
          </a:p>
          <a:p>
            <a:pPr marL="708660" indent="-571500">
              <a:buAutoNum type="romanUcPeriod"/>
            </a:pPr>
            <a:endParaRPr lang="en-CA" sz="3200" dirty="0"/>
          </a:p>
          <a:p>
            <a:pPr marL="651510" indent="-514350">
              <a:buAutoNum type="alphaUcPeriod"/>
            </a:pPr>
            <a:r>
              <a:rPr lang="en-US" sz="3200" b="1" dirty="0" smtClean="0"/>
              <a:t>A </a:t>
            </a:r>
            <a:r>
              <a:rPr lang="en-US" sz="3200" b="1" dirty="0"/>
              <a:t>foreign substance (usually a protein, sometimes a carbohydrate) that stimulates the release of antibodies to it</a:t>
            </a:r>
            <a:r>
              <a:rPr lang="en-US" sz="3200" b="1" dirty="0" smtClean="0"/>
              <a:t>.</a:t>
            </a:r>
          </a:p>
          <a:p>
            <a:pPr marL="137160" indent="0">
              <a:buNone/>
            </a:pPr>
            <a:endParaRPr lang="en-CA" sz="3200" dirty="0"/>
          </a:p>
          <a:p>
            <a:pPr marL="651510" indent="-514350">
              <a:buAutoNum type="alphaUcPeriod" startAt="2"/>
            </a:pPr>
            <a:r>
              <a:rPr lang="en-US" sz="3200" b="1" dirty="0" smtClean="0"/>
              <a:t>Usually </a:t>
            </a:r>
            <a:r>
              <a:rPr lang="en-US" sz="3200" b="1" dirty="0"/>
              <a:t>organic and usually small enough to enter via the respiratory, circulatory or digestive </a:t>
            </a:r>
            <a:r>
              <a:rPr lang="en-US" sz="3200" b="1" dirty="0" smtClean="0"/>
              <a:t>system</a:t>
            </a:r>
          </a:p>
          <a:p>
            <a:pPr marL="651510" indent="-514350">
              <a:buAutoNum type="alphaUcPeriod" startAt="2"/>
            </a:pPr>
            <a:endParaRPr lang="en-CA" sz="3200" dirty="0"/>
          </a:p>
          <a:p>
            <a:pPr marL="13716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42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760680"/>
          </a:xfrm>
        </p:spPr>
        <p:txBody>
          <a:bodyPr/>
          <a:lstStyle/>
          <a:p>
            <a:pPr marL="651510" indent="-514350">
              <a:buAutoNum type="alphaUcPeriod" startAt="2"/>
            </a:pPr>
            <a:r>
              <a:rPr lang="en-US" b="1" dirty="0" smtClean="0"/>
              <a:t>E.g</a:t>
            </a:r>
            <a:r>
              <a:rPr lang="en-US" b="1" dirty="0"/>
              <a:t>.  Protein coat of a viruses, bacteria, the cells of transplanted organs, etc</a:t>
            </a:r>
            <a:r>
              <a:rPr lang="en-US" b="1" dirty="0" smtClean="0"/>
              <a:t>.</a:t>
            </a:r>
          </a:p>
          <a:p>
            <a:pPr marL="137160" indent="0">
              <a:buNone/>
            </a:pPr>
            <a:endParaRPr lang="en-CA" dirty="0"/>
          </a:p>
          <a:p>
            <a:pPr marL="137160" indent="0">
              <a:buNone/>
            </a:pPr>
            <a:r>
              <a:rPr lang="en-US" b="1" dirty="0"/>
              <a:t>C.	If the immune response is overly sensitive,</a:t>
            </a:r>
            <a:endParaRPr lang="en-CA" dirty="0"/>
          </a:p>
          <a:p>
            <a:pPr marL="137160" indent="0">
              <a:buNone/>
            </a:pPr>
            <a:r>
              <a:rPr lang="en-US" b="1" dirty="0"/>
              <a:t>responding to small organic materials that</a:t>
            </a:r>
            <a:endParaRPr lang="en-CA" dirty="0"/>
          </a:p>
          <a:p>
            <a:pPr marL="137160" indent="0">
              <a:buNone/>
            </a:pPr>
            <a:r>
              <a:rPr lang="en-US" b="1" dirty="0"/>
              <a:t>do not, in themselves, usually cause</a:t>
            </a:r>
            <a:endParaRPr lang="en-CA" dirty="0"/>
          </a:p>
          <a:p>
            <a:pPr marL="137160" indent="0">
              <a:buNone/>
            </a:pPr>
            <a:r>
              <a:rPr lang="en-US" b="1" dirty="0"/>
              <a:t>disease (e.g. pollen grains, food molecules) </a:t>
            </a:r>
            <a:endParaRPr lang="en-CA" dirty="0"/>
          </a:p>
          <a:p>
            <a:pPr marL="137160" indent="0">
              <a:buNone/>
            </a:pPr>
            <a:r>
              <a:rPr lang="en-US" b="1" dirty="0"/>
              <a:t>person has ALLERGIES to such </a:t>
            </a:r>
            <a:r>
              <a:rPr lang="en-US" b="1" dirty="0" smtClean="0"/>
              <a:t>materials</a:t>
            </a:r>
          </a:p>
          <a:p>
            <a:pPr marL="137160" indent="0">
              <a:buNone/>
            </a:pPr>
            <a:endParaRPr lang="en-US" b="1" dirty="0" smtClean="0"/>
          </a:p>
          <a:p>
            <a:pPr marL="137160" indent="0">
              <a:buNone/>
            </a:pPr>
            <a:endParaRPr lang="en-US" b="1" dirty="0" smtClean="0"/>
          </a:p>
          <a:p>
            <a:pPr marL="137160" indent="0">
              <a:buNone/>
            </a:pPr>
            <a:endParaRPr lang="en-CA" dirty="0"/>
          </a:p>
        </p:txBody>
      </p:sp>
      <p:pic>
        <p:nvPicPr>
          <p:cNvPr id="2050" name="Picture 2" descr="http://t0.gstatic.com/images?q=tbn:ANd9GcSSV0d-pNPeYdxqYLHBaVthUB9f_zJWb7sVU7dhz6jseG9k7aPw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74209"/>
            <a:ext cx="3252589" cy="20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9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404664"/>
            <a:ext cx="630019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lphaUcPeriod" startAt="5"/>
            </a:pPr>
            <a:r>
              <a:rPr lang="en-US" sz="2800" b="1" dirty="0">
                <a:solidFill>
                  <a:prstClr val="white"/>
                </a:solidFill>
              </a:rPr>
              <a:t>Normal </a:t>
            </a:r>
            <a:r>
              <a:rPr lang="en-US" sz="2800" b="1" dirty="0">
                <a:solidFill>
                  <a:prstClr val="white"/>
                </a:solidFill>
              </a:rPr>
              <a:t>resting blood pressure is 120 mm Hg over 80 mm Hg in brachial artery of arm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endParaRPr lang="en-CA" sz="2800" dirty="0">
              <a:solidFill>
                <a:prstClr val="white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sz="2800" b="1" dirty="0">
                <a:solidFill>
                  <a:prstClr val="white"/>
                </a:solidFill>
              </a:rPr>
              <a:t>120 </a:t>
            </a:r>
            <a:r>
              <a:rPr lang="en-US" sz="2800" b="1" dirty="0">
                <a:solidFill>
                  <a:prstClr val="white"/>
                </a:solidFill>
              </a:rPr>
              <a:t>mm Hg is how high a column of mercury would be pushed as soon as the ventricles contract. </a:t>
            </a:r>
            <a:endParaRPr lang="en-US" sz="2800" b="1" dirty="0">
              <a:solidFill>
                <a:prstClr val="white"/>
              </a:solidFill>
            </a:endParaRPr>
          </a:p>
          <a:p>
            <a:endParaRPr lang="en-CA" sz="2800" dirty="0">
              <a:solidFill>
                <a:prstClr val="white"/>
              </a:solidFill>
            </a:endParaRPr>
          </a:p>
          <a:p>
            <a:pPr marL="514350" indent="-514350">
              <a:buFontTx/>
              <a:buAutoNum type="arabicPeriod" startAt="2"/>
            </a:pPr>
            <a:r>
              <a:rPr lang="en-US" sz="2800" b="1" dirty="0">
                <a:solidFill>
                  <a:prstClr val="white"/>
                </a:solidFill>
              </a:rPr>
              <a:t>As </a:t>
            </a:r>
            <a:r>
              <a:rPr lang="en-US" sz="2800" b="1" dirty="0">
                <a:solidFill>
                  <a:prstClr val="white"/>
                </a:solidFill>
              </a:rPr>
              <a:t>the ventricles relax, pressure decreases down to 80 mm Hg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endParaRPr lang="en-CA" sz="2800" dirty="0">
              <a:solidFill>
                <a:prstClr val="white"/>
              </a:solidFill>
            </a:endParaRPr>
          </a:p>
          <a:p>
            <a:pPr marL="514350" indent="-514350">
              <a:buFontTx/>
              <a:buAutoNum type="arabicPeriod" startAt="3"/>
            </a:pPr>
            <a:r>
              <a:rPr lang="en-US" sz="2800" b="1" dirty="0">
                <a:solidFill>
                  <a:prstClr val="white"/>
                </a:solidFill>
              </a:rPr>
              <a:t>It </a:t>
            </a:r>
            <a:r>
              <a:rPr lang="en-US" sz="2800" b="1" dirty="0">
                <a:solidFill>
                  <a:prstClr val="white"/>
                </a:solidFill>
              </a:rPr>
              <a:t>would continue to decrease except that at this time the ventricles fill up and contract again pushing the pressure up to 120 mm Hg (again</a:t>
            </a:r>
            <a:r>
              <a:rPr lang="en-US" sz="2800" b="1" dirty="0">
                <a:solidFill>
                  <a:prstClr val="white"/>
                </a:solidFill>
              </a:rPr>
              <a:t>).</a:t>
            </a:r>
          </a:p>
          <a:p>
            <a:endParaRPr lang="en-CA" sz="2800" dirty="0">
              <a:solidFill>
                <a:prstClr val="white"/>
              </a:solidFill>
            </a:endParaRPr>
          </a:p>
        </p:txBody>
      </p:sp>
      <p:pic>
        <p:nvPicPr>
          <p:cNvPr id="61442" name="Picture 2" descr="http://i00.i.aliimg.com/photo/v0/288905280/MDF800_DESK_MERCURY_SPHYGMOMANOME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6553"/>
            <a:ext cx="2493512" cy="4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9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6120720"/>
          </a:xfrm>
        </p:spPr>
        <p:txBody>
          <a:bodyPr>
            <a:normAutofit fontScale="92500"/>
          </a:bodyPr>
          <a:lstStyle/>
          <a:p>
            <a:pPr marL="708660" indent="-571500">
              <a:buAutoNum type="romanUcPeriod" startAt="2"/>
            </a:pPr>
            <a:r>
              <a:rPr lang="en-US" sz="3900" b="1" u="sng" dirty="0" smtClean="0"/>
              <a:t>Antibodies</a:t>
            </a:r>
          </a:p>
          <a:p>
            <a:pPr marL="137160" indent="0">
              <a:buNone/>
            </a:pPr>
            <a:r>
              <a:rPr lang="en-CA" sz="2200" dirty="0">
                <a:hlinkClick r:id="rId2"/>
              </a:rPr>
              <a:t>http://www.youtube.com/watch?v=Ys_V6FcYD5I</a:t>
            </a:r>
            <a:endParaRPr lang="en-CA" sz="2200" dirty="0"/>
          </a:p>
          <a:p>
            <a:pPr marL="651510" indent="-514350">
              <a:buAutoNum type="alphaUcPeriod"/>
            </a:pPr>
            <a:r>
              <a:rPr lang="en-US" b="1" dirty="0" smtClean="0"/>
              <a:t>Very </a:t>
            </a:r>
            <a:r>
              <a:rPr lang="en-US" b="1" dirty="0"/>
              <a:t>specific proteins that attach to invading pathogens</a:t>
            </a:r>
            <a:r>
              <a:rPr lang="en-US" b="1" dirty="0" smtClean="0"/>
              <a:t>.</a:t>
            </a:r>
          </a:p>
          <a:p>
            <a:pPr marL="137160" indent="0">
              <a:buNone/>
            </a:pPr>
            <a:endParaRPr lang="en-CA" dirty="0"/>
          </a:p>
          <a:p>
            <a:r>
              <a:rPr lang="en-US" b="1" dirty="0" smtClean="0"/>
              <a:t>Lymphocytes </a:t>
            </a:r>
            <a:r>
              <a:rPr lang="en-US" b="1" dirty="0"/>
              <a:t>produce antibodies in response to invading </a:t>
            </a:r>
            <a:r>
              <a:rPr lang="en-US" b="1" dirty="0" smtClean="0"/>
              <a:t>pathogens</a:t>
            </a:r>
          </a:p>
          <a:p>
            <a:pPr marL="137160" indent="0">
              <a:buNone/>
            </a:pPr>
            <a:endParaRPr lang="en-US" b="1" dirty="0" smtClean="0"/>
          </a:p>
          <a:p>
            <a:pPr marL="651510" indent="-514350">
              <a:buAutoNum type="alphaUcPeriod" startAt="3"/>
            </a:pPr>
            <a:r>
              <a:rPr lang="en-US" b="1" dirty="0" smtClean="0"/>
              <a:t>Each </a:t>
            </a:r>
            <a:r>
              <a:rPr lang="en-US" b="1" dirty="0"/>
              <a:t>lymphocyte produces one type of antibody that is specific for one type of antigen</a:t>
            </a:r>
            <a:r>
              <a:rPr lang="en-US" b="1" dirty="0" smtClean="0"/>
              <a:t>.</a:t>
            </a:r>
          </a:p>
          <a:p>
            <a:pPr marL="137160" indent="0">
              <a:buNone/>
            </a:pPr>
            <a:endParaRPr lang="en-CA" dirty="0"/>
          </a:p>
          <a:p>
            <a:pPr marL="651510" indent="-514350">
              <a:buAutoNum type="alphaUcPeriod" startAt="4"/>
            </a:pPr>
            <a:r>
              <a:rPr lang="en-US" b="1" dirty="0" smtClean="0"/>
              <a:t>Antibodies </a:t>
            </a:r>
            <a:r>
              <a:rPr lang="en-US" b="1" dirty="0"/>
              <a:t>combine with antigens in such a way that the antigens are rendered harmless</a:t>
            </a:r>
            <a:r>
              <a:rPr lang="en-US" b="1" dirty="0" smtClean="0"/>
              <a:t>.</a:t>
            </a:r>
          </a:p>
          <a:p>
            <a:pPr marL="137160" indent="0">
              <a:buNone/>
            </a:pPr>
            <a:endParaRPr lang="en-CA" dirty="0"/>
          </a:p>
          <a:p>
            <a:pPr marL="651510" indent="-514350">
              <a:buAutoNum type="alphaUcPeriod" startAt="2"/>
            </a:pPr>
            <a:endParaRPr lang="en-US" b="1" dirty="0" smtClean="0"/>
          </a:p>
          <a:p>
            <a:pPr marL="13716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33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5548"/>
            <a:ext cx="7882433" cy="6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1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dirty="0"/>
              <a:t>E.	Each antibody fits its antigen like a lock and key.</a:t>
            </a:r>
            <a:endParaRPr lang="en-CA" dirty="0"/>
          </a:p>
          <a:p>
            <a:pPr marL="137160" indent="0">
              <a:buNone/>
            </a:pP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4581128" cy="343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3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760680"/>
          </a:xfrm>
        </p:spPr>
        <p:txBody>
          <a:bodyPr>
            <a:noAutofit/>
          </a:bodyPr>
          <a:lstStyle/>
          <a:p>
            <a:pPr marL="651510" indent="-514350">
              <a:buAutoNum type="alphaUcPeriod" startAt="6"/>
            </a:pPr>
            <a:r>
              <a:rPr lang="en-US" sz="3200" b="1" dirty="0" smtClean="0"/>
              <a:t>Are </a:t>
            </a:r>
            <a:r>
              <a:rPr lang="en-US" sz="3200" b="1" dirty="0"/>
              <a:t>immune if a person has antibodies for a particular antigen</a:t>
            </a:r>
            <a:r>
              <a:rPr lang="en-US" sz="3200" b="1" dirty="0" smtClean="0"/>
              <a:t>.</a:t>
            </a:r>
          </a:p>
          <a:p>
            <a:pPr marL="651510" indent="-514350">
              <a:buAutoNum type="alphaUcPeriod" startAt="6"/>
            </a:pPr>
            <a:endParaRPr lang="en-CA" sz="3200" dirty="0"/>
          </a:p>
          <a:p>
            <a:pPr marL="651510" indent="-514350">
              <a:buAutoNum type="alphaUcPeriod" startAt="7"/>
            </a:pPr>
            <a:r>
              <a:rPr lang="en-US" sz="3200" b="1" dirty="0" smtClean="0"/>
              <a:t>The </a:t>
            </a:r>
            <a:r>
              <a:rPr lang="en-US" sz="3200" b="1" dirty="0"/>
              <a:t>blood contains lymphocytes that can remain in the system for years, ready to produce antibodies if that antigen is detected</a:t>
            </a:r>
            <a:r>
              <a:rPr lang="en-US" sz="3200" b="1" dirty="0" smtClean="0"/>
              <a:t>.</a:t>
            </a:r>
          </a:p>
          <a:p>
            <a:pPr marL="137160" indent="0">
              <a:buNone/>
            </a:pPr>
            <a:endParaRPr lang="en-CA" sz="3200" dirty="0"/>
          </a:p>
          <a:p>
            <a:pPr marL="651510" indent="-514350">
              <a:buAutoNum type="alphaUcPeriod" startAt="8"/>
            </a:pPr>
            <a:r>
              <a:rPr lang="en-US" sz="3200" b="1" dirty="0" smtClean="0"/>
              <a:t>Exposure </a:t>
            </a:r>
            <a:r>
              <a:rPr lang="en-US" sz="3200" b="1" dirty="0"/>
              <a:t>to the antigen, either naturally or by way of a vaccine, can cause active immunity to develop</a:t>
            </a:r>
            <a:r>
              <a:rPr lang="en-US" sz="3200" b="1" dirty="0" smtClean="0"/>
              <a:t>.</a:t>
            </a:r>
          </a:p>
          <a:p>
            <a:pPr marL="651510" indent="-514350">
              <a:buAutoNum type="alphaUcPeriod" startAt="8"/>
            </a:pPr>
            <a:endParaRPr lang="en-CA" sz="3200" dirty="0"/>
          </a:p>
          <a:p>
            <a:pPr marL="137160" indent="0">
              <a:buNone/>
            </a:pP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0610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ffectLst/>
              </a:rPr>
              <a:t>1.BLOOD </a:t>
            </a:r>
            <a:r>
              <a:rPr lang="en-US" dirty="0">
                <a:effectLst/>
              </a:rPr>
              <a:t>TYPING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8660" indent="-571500">
              <a:buAutoNum type="romanUcPeriod"/>
            </a:pPr>
            <a:r>
              <a:rPr lang="en-US" b="1" u="sng" dirty="0" smtClean="0"/>
              <a:t>ABO </a:t>
            </a:r>
            <a:r>
              <a:rPr lang="en-US" b="1" u="sng" dirty="0"/>
              <a:t>Blood </a:t>
            </a:r>
            <a:r>
              <a:rPr lang="en-US" b="1" u="sng" dirty="0" smtClean="0"/>
              <a:t>Types</a:t>
            </a:r>
          </a:p>
          <a:p>
            <a:pPr marL="708660" indent="-571500">
              <a:buAutoNum type="romanUcPeriod"/>
            </a:pPr>
            <a:endParaRPr lang="en-CA" dirty="0"/>
          </a:p>
          <a:p>
            <a:pPr marL="651510" indent="-514350">
              <a:buAutoNum type="alphaUcPeriod"/>
            </a:pPr>
            <a:r>
              <a:rPr lang="en-US" b="1" dirty="0" smtClean="0"/>
              <a:t>Human </a:t>
            </a:r>
            <a:r>
              <a:rPr lang="en-US" b="1" dirty="0"/>
              <a:t>blood is classified according to the antigens present on the surface of the red blood cells. </a:t>
            </a:r>
            <a:endParaRPr lang="en-US" b="1" dirty="0" smtClean="0"/>
          </a:p>
          <a:p>
            <a:pPr marL="651510" indent="-514350">
              <a:buAutoNum type="alphaUcPeriod"/>
            </a:pPr>
            <a:endParaRPr lang="en-CA" dirty="0"/>
          </a:p>
          <a:p>
            <a:pPr marL="651510" indent="-514350">
              <a:buAutoNum type="alphaUcPeriod" startAt="2"/>
            </a:pPr>
            <a:r>
              <a:rPr lang="en-US" b="1" dirty="0" smtClean="0"/>
              <a:t>Two </a:t>
            </a:r>
            <a:r>
              <a:rPr lang="en-US" b="1" dirty="0"/>
              <a:t>antigens called "A" and "B" may be present on the red blood </a:t>
            </a:r>
            <a:r>
              <a:rPr lang="en-US" b="1" dirty="0" smtClean="0"/>
              <a:t>cells</a:t>
            </a:r>
          </a:p>
          <a:p>
            <a:pPr marL="651510" indent="-514350">
              <a:buAutoNum type="alphaUcPeriod" startAt="2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10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http://www.medindia.net/patients/patientinfo/Images/blood_grou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2" y="692696"/>
            <a:ext cx="8699476" cy="554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6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031641"/>
              </p:ext>
            </p:extLst>
          </p:nvPr>
        </p:nvGraphicFramePr>
        <p:xfrm>
          <a:off x="1115617" y="3573018"/>
          <a:ext cx="6390084" cy="2476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0028"/>
                <a:gridCol w="2130028"/>
                <a:gridCol w="2130028"/>
              </a:tblGrid>
              <a:tr h="495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Type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Antigen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Antibody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5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5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5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AB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A,B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none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5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none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a,b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1064219"/>
            <a:ext cx="8280920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71550" lvl="1" indent="-514350" fontAlgn="base">
              <a:spcBef>
                <a:spcPct val="0"/>
              </a:spcBef>
              <a:spcAft>
                <a:spcPct val="0"/>
              </a:spcAft>
              <a:buFontTx/>
              <a:buAutoNum type="alphaUcPeriod" startAt="3"/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Each individual also carries antibodies in his/her plasma to the antigens not present on that individual's red cells.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	Group ABO Type Summary</a:t>
            </a:r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922916"/>
              </p:ext>
            </p:extLst>
          </p:nvPr>
        </p:nvGraphicFramePr>
        <p:xfrm>
          <a:off x="395536" y="87035"/>
          <a:ext cx="7632848" cy="6555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icture" r:id="rId3" imgW="7394448" imgH="8156448" progId="Word.Picture.8">
                  <p:embed/>
                </p:oleObj>
              </mc:Choice>
              <mc:Fallback>
                <p:oleObj name="Picture" r:id="rId3" imgW="7394448" imgH="815644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87035"/>
                        <a:ext cx="7632848" cy="65557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5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688672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en-US" sz="3600" b="1" dirty="0"/>
              <a:t>II.	</a:t>
            </a:r>
            <a:r>
              <a:rPr lang="en-US" sz="3600" b="1" u="sng" dirty="0"/>
              <a:t>Rh System</a:t>
            </a:r>
            <a:endParaRPr lang="en-CA" sz="3600" dirty="0"/>
          </a:p>
          <a:p>
            <a:pPr marL="651510" indent="-514350">
              <a:buAutoNum type="alphaUcPeriod"/>
            </a:pPr>
            <a:r>
              <a:rPr lang="en-US" b="1" dirty="0" smtClean="0"/>
              <a:t>Rh </a:t>
            </a:r>
            <a:r>
              <a:rPr lang="en-US" b="1" dirty="0"/>
              <a:t>factor is another antigen found on RBC</a:t>
            </a:r>
            <a:r>
              <a:rPr lang="en-US" b="1" dirty="0" smtClean="0"/>
              <a:t>.</a:t>
            </a:r>
          </a:p>
          <a:p>
            <a:pPr marL="651510" indent="-514350">
              <a:buAutoNum type="alphaUcPeriod"/>
            </a:pPr>
            <a:endParaRPr lang="en-CA" dirty="0"/>
          </a:p>
          <a:p>
            <a:pPr marL="651510" indent="-514350">
              <a:buAutoNum type="alphaUcPeriod" startAt="2"/>
            </a:pPr>
            <a:r>
              <a:rPr lang="en-US" b="1" dirty="0" smtClean="0"/>
              <a:t>People </a:t>
            </a:r>
            <a:r>
              <a:rPr lang="en-US" b="1" dirty="0"/>
              <a:t>with this Rh antigen on the RBC are Rh positive</a:t>
            </a:r>
            <a:r>
              <a:rPr lang="en-US" b="1" dirty="0" smtClean="0"/>
              <a:t>.</a:t>
            </a:r>
          </a:p>
          <a:p>
            <a:pPr marL="651510" indent="-514350">
              <a:buAutoNum type="alphaUcPeriod" startAt="2"/>
            </a:pPr>
            <a:endParaRPr lang="en-CA" dirty="0"/>
          </a:p>
          <a:p>
            <a:pPr marL="651510" indent="-514350">
              <a:buAutoNum type="alphaUcPeriod" startAt="3"/>
            </a:pPr>
            <a:r>
              <a:rPr lang="en-US" b="1" dirty="0" smtClean="0"/>
              <a:t>People </a:t>
            </a:r>
            <a:r>
              <a:rPr lang="en-US" b="1" dirty="0"/>
              <a:t>without this Rh antigen on the RBC are Rh negative</a:t>
            </a:r>
            <a:r>
              <a:rPr lang="en-US" b="1" dirty="0" smtClean="0"/>
              <a:t>.</a:t>
            </a:r>
          </a:p>
          <a:p>
            <a:pPr marL="651510" indent="-514350">
              <a:buAutoNum type="alphaUcPeriod" startAt="3"/>
            </a:pPr>
            <a:endParaRPr lang="en-CA" dirty="0"/>
          </a:p>
          <a:p>
            <a:pPr marL="651510" indent="-514350">
              <a:buAutoNum type="alphaUcPeriod" startAt="4"/>
            </a:pPr>
            <a:r>
              <a:rPr lang="en-US" b="1" dirty="0" smtClean="0"/>
              <a:t>Rh </a:t>
            </a:r>
            <a:r>
              <a:rPr lang="en-US" b="1" dirty="0"/>
              <a:t>negative </a:t>
            </a:r>
            <a:r>
              <a:rPr lang="en-US" b="1" dirty="0" smtClean="0"/>
              <a:t>individuals </a:t>
            </a:r>
            <a:r>
              <a:rPr lang="en-US" b="1" dirty="0"/>
              <a:t>do not normally make antibodies to the Rh factor, but they will make them when exposed to the Rh factor</a:t>
            </a:r>
            <a:r>
              <a:rPr lang="en-US" b="1" dirty="0" smtClean="0"/>
              <a:t>.</a:t>
            </a:r>
          </a:p>
          <a:p>
            <a:pPr marL="651510" indent="-514350">
              <a:buAutoNum type="alphaUcPeriod" startAt="4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82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dirty="0"/>
              <a:t>E.	It is possible to extract these antibodies and use them for blood type testing, since Rh positive blood will agglutinate when mixed with Rh antibodies.</a:t>
            </a:r>
            <a:endParaRPr lang="en-CA" dirty="0"/>
          </a:p>
          <a:p>
            <a:pPr marL="13716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58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395536" y="980728"/>
            <a:ext cx="75608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Tx/>
              <a:buAutoNum type="arabicPeriod" startAt="4"/>
            </a:pPr>
            <a:r>
              <a:rPr lang="en-US" sz="3200" b="1" dirty="0">
                <a:solidFill>
                  <a:prstClr val="white"/>
                </a:solidFill>
              </a:rPr>
              <a:t>The </a:t>
            </a:r>
            <a:r>
              <a:rPr lang="en-US" sz="3200" b="1" dirty="0">
                <a:solidFill>
                  <a:prstClr val="white"/>
                </a:solidFill>
              </a:rPr>
              <a:t>drop in pressure from 120 mm Hg to 80 mm Hg is due to: </a:t>
            </a:r>
            <a:endParaRPr lang="en-US" sz="3200" b="1" dirty="0">
              <a:solidFill>
                <a:prstClr val="white"/>
              </a:solidFill>
            </a:endParaRPr>
          </a:p>
          <a:p>
            <a:pPr lvl="1"/>
            <a:endParaRPr lang="en-CA" sz="3200" dirty="0">
              <a:solidFill>
                <a:prstClr val="white"/>
              </a:solidFill>
            </a:endParaRPr>
          </a:p>
          <a:p>
            <a:pPr marL="1428750" lvl="2" indent="-514350">
              <a:buFontTx/>
              <a:buAutoNum type="alphaLcPeriod"/>
            </a:pPr>
            <a:r>
              <a:rPr lang="en-US" sz="3200" b="1" dirty="0">
                <a:solidFill>
                  <a:prstClr val="white"/>
                </a:solidFill>
              </a:rPr>
              <a:t>Elastic </a:t>
            </a:r>
            <a:r>
              <a:rPr lang="en-US" sz="3200" b="1" dirty="0">
                <a:solidFill>
                  <a:prstClr val="white"/>
                </a:solidFill>
              </a:rPr>
              <a:t>nature of the arteries</a:t>
            </a:r>
            <a:r>
              <a:rPr lang="en-US" sz="3200" b="1" dirty="0">
                <a:solidFill>
                  <a:prstClr val="white"/>
                </a:solidFill>
              </a:rPr>
              <a:t>.</a:t>
            </a:r>
          </a:p>
          <a:p>
            <a:pPr lvl="2"/>
            <a:endParaRPr lang="en-CA" sz="3200" dirty="0">
              <a:solidFill>
                <a:prstClr val="white"/>
              </a:solidFill>
            </a:endParaRPr>
          </a:p>
          <a:p>
            <a:pPr marL="1428750" lvl="2" indent="-514350">
              <a:buFontTx/>
              <a:buAutoNum type="alphaLcPeriod" startAt="2"/>
            </a:pPr>
            <a:r>
              <a:rPr lang="en-US" sz="3200" b="1" dirty="0">
                <a:solidFill>
                  <a:prstClr val="white"/>
                </a:solidFill>
              </a:rPr>
              <a:t>Blood </a:t>
            </a:r>
            <a:r>
              <a:rPr lang="en-US" sz="3200" b="1" dirty="0">
                <a:solidFill>
                  <a:prstClr val="white"/>
                </a:solidFill>
              </a:rPr>
              <a:t>being distributed throughout the body</a:t>
            </a:r>
            <a:r>
              <a:rPr lang="en-US" sz="3200" b="1" dirty="0">
                <a:solidFill>
                  <a:prstClr val="white"/>
                </a:solidFill>
              </a:rPr>
              <a:t>.</a:t>
            </a:r>
          </a:p>
          <a:p>
            <a:pPr lvl="2"/>
            <a:endParaRPr lang="en-CA" sz="3200" dirty="0">
              <a:solidFill>
                <a:prstClr val="white"/>
              </a:solidFill>
            </a:endParaRPr>
          </a:p>
          <a:p>
            <a:pPr lvl="2"/>
            <a:r>
              <a:rPr lang="en-US" sz="3200" b="1" dirty="0">
                <a:solidFill>
                  <a:prstClr val="white"/>
                </a:solidFill>
              </a:rPr>
              <a:t>c.	Blood pressure drops as the blood is distributed to a "low" of about 10 mm Hg in the capillaries. </a:t>
            </a:r>
            <a:endParaRPr lang="en-CA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54465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/>
              <a:t>F.	The Rh factor is very important during pregnancy.</a:t>
            </a:r>
            <a:endParaRPr lang="en-CA" dirty="0"/>
          </a:p>
          <a:p>
            <a:pPr marL="651510" indent="-514350">
              <a:buAutoNum type="arabicPeriod"/>
            </a:pPr>
            <a:r>
              <a:rPr lang="en-US" b="1" dirty="0" smtClean="0"/>
              <a:t>If </a:t>
            </a:r>
            <a:r>
              <a:rPr lang="en-US" b="1" dirty="0"/>
              <a:t>the mother is Rh negative and the </a:t>
            </a:r>
            <a:r>
              <a:rPr lang="en-US" b="1" dirty="0" smtClean="0"/>
              <a:t>father </a:t>
            </a:r>
            <a:r>
              <a:rPr lang="en-US" b="1" dirty="0"/>
              <a:t>is Rh positive, the child may be Rh positive.</a:t>
            </a:r>
            <a:endParaRPr lang="en-CA" dirty="0"/>
          </a:p>
          <a:p>
            <a:pPr marL="651510" indent="-514350">
              <a:buAutoNum type="arabicPeriod" startAt="2"/>
            </a:pPr>
            <a:r>
              <a:rPr lang="en-US" b="1" dirty="0" smtClean="0"/>
              <a:t>During </a:t>
            </a:r>
            <a:r>
              <a:rPr lang="en-US" b="1" dirty="0"/>
              <a:t>gestation, it is normal that a few red cells from the child will find their way into the mother's system </a:t>
            </a:r>
            <a:endParaRPr lang="en-US" b="1" dirty="0" smtClean="0"/>
          </a:p>
          <a:p>
            <a:pPr marL="651510" indent="-514350">
              <a:buFont typeface="Wingdings 2"/>
              <a:buAutoNum type="arabicPeriod" startAt="2"/>
            </a:pPr>
            <a:r>
              <a:rPr lang="en-US" b="1" dirty="0" smtClean="0"/>
              <a:t>If </a:t>
            </a:r>
            <a:r>
              <a:rPr lang="en-US" b="1" dirty="0"/>
              <a:t>the mother becomes pregnant with another Rh positive baby, Rh antibodies may cross the placenta and destroy the child's red cells </a:t>
            </a:r>
            <a:r>
              <a:rPr lang="en-US" b="1" dirty="0">
                <a:sym typeface="Symbol"/>
              </a:rPr>
              <a:t></a:t>
            </a:r>
            <a:r>
              <a:rPr lang="en-US" b="1" dirty="0"/>
              <a:t> fetal </a:t>
            </a:r>
            <a:r>
              <a:rPr lang="en-US" b="1" dirty="0" err="1"/>
              <a:t>erythroblastosis</a:t>
            </a:r>
            <a:r>
              <a:rPr lang="en-US" b="1" dirty="0" smtClean="0"/>
              <a:t>.</a:t>
            </a:r>
          </a:p>
          <a:p>
            <a:pPr marL="651510" indent="-514350">
              <a:buFont typeface="Wingdings 2"/>
              <a:buAutoNum type="arabicPeriod" startAt="2"/>
            </a:pPr>
            <a:endParaRPr lang="en-CA" dirty="0" smtClean="0"/>
          </a:p>
          <a:p>
            <a:pPr marL="651510" indent="-514350">
              <a:buFont typeface="Wingdings 2"/>
              <a:buAutoNum type="arabicPeriod" startAt="2"/>
            </a:pPr>
            <a:endParaRPr lang="en-CA" dirty="0"/>
          </a:p>
          <a:p>
            <a:pPr marL="651510" indent="-514350">
              <a:buAutoNum type="arabicPeriod" startAt="2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65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 descr="http://usahitman.com/wp-content/uploads/2011/09/rH_fa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132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0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Can give Rh</a:t>
            </a:r>
            <a:r>
              <a:rPr lang="en-US" b="1" baseline="30000" dirty="0"/>
              <a:t>-</a:t>
            </a:r>
            <a:r>
              <a:rPr lang="en-US" b="1" dirty="0"/>
              <a:t> women an Rh immune globulin injection called </a:t>
            </a:r>
            <a:r>
              <a:rPr lang="en-US" b="1" dirty="0" err="1"/>
              <a:t>RhoGAM</a:t>
            </a:r>
            <a:r>
              <a:rPr lang="en-US" b="1" dirty="0"/>
              <a:t> just after the birth of any Rh</a:t>
            </a:r>
            <a:r>
              <a:rPr lang="en-US" b="1" baseline="30000" dirty="0"/>
              <a:t>+</a:t>
            </a:r>
            <a:r>
              <a:rPr lang="en-US" b="1" dirty="0"/>
              <a:t> child.  This injection will destroy any red cells left over from the baby, before the mother has a chance to start producing her own antibodies.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234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97670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III.	</a:t>
            </a:r>
            <a:r>
              <a:rPr lang="en-US" b="1" u="sng" dirty="0"/>
              <a:t>Blood Transfusions</a:t>
            </a:r>
            <a:endParaRPr lang="en-CA" dirty="0"/>
          </a:p>
          <a:p>
            <a:r>
              <a:rPr lang="en-US" b="1" dirty="0"/>
              <a:t>A.	Blood recipients may only receive donated blood for which they have no antibodies in their plasma.</a:t>
            </a:r>
            <a:endParaRPr lang="en-CA" dirty="0"/>
          </a:p>
          <a:p>
            <a:r>
              <a:rPr lang="en-US" b="1" dirty="0"/>
              <a:t>B.	If the same antigen and antibody are present, agglutination (or clumping) of red cells will occur and can cause death.</a:t>
            </a:r>
            <a:r>
              <a:rPr lang="en-US" dirty="0"/>
              <a:t> </a:t>
            </a:r>
            <a:endParaRPr lang="en-CA" dirty="0"/>
          </a:p>
          <a:p>
            <a:r>
              <a:rPr lang="en-US" b="1" dirty="0"/>
              <a:t>C.	AB</a:t>
            </a:r>
            <a:r>
              <a:rPr lang="en-US" b="1" baseline="30000" dirty="0"/>
              <a:t>+</a:t>
            </a:r>
            <a:r>
              <a:rPr lang="en-US" b="1" dirty="0"/>
              <a:t> people are universal acceptors because they can receive any blood type in transfusion and not react.</a:t>
            </a:r>
            <a:endParaRPr lang="en-CA" dirty="0"/>
          </a:p>
          <a:p>
            <a:r>
              <a:rPr lang="en-US" b="1" dirty="0"/>
              <a:t>D.	O</a:t>
            </a:r>
            <a:r>
              <a:rPr lang="en-US" b="1" baseline="30000" dirty="0"/>
              <a:t>-</a:t>
            </a:r>
            <a:r>
              <a:rPr lang="en-US" b="1" dirty="0"/>
              <a:t> people are universal donors because their RBCs can be given to anyone, since they do not have any antigens on their surface to trigger an immune response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4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509864"/>
            <a:ext cx="8208912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lphaUcPeriod" startAt="6"/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By the time the blood reaches the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venules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veins it does not have enough pressure to reach the heart on its own.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UcPeriod" startAt="6"/>
            </a:pPr>
            <a:endParaRPr lang="en-CA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Minute contractions of the skeletal muscle will push the blood back to the heart.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CA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Valves prevent backward flow.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5" name="Picture 1" descr="pres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9" y="4274000"/>
            <a:ext cx="8622737" cy="283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1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Transport Fluids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755576" y="1700809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</a:rPr>
              <a:t>I.  </a:t>
            </a:r>
            <a:r>
              <a:rPr lang="en-US" sz="2800" b="1" u="sng" dirty="0">
                <a:solidFill>
                  <a:prstClr val="white"/>
                </a:solidFill>
              </a:rPr>
              <a:t>Body </a:t>
            </a:r>
            <a:r>
              <a:rPr lang="en-US" sz="2800" b="1" u="sng" dirty="0">
                <a:solidFill>
                  <a:prstClr val="white"/>
                </a:solidFill>
              </a:rPr>
              <a:t>Fluids</a:t>
            </a:r>
            <a:endParaRPr lang="en-CA" sz="28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lphaUcPeriod"/>
            </a:pPr>
            <a:r>
              <a:rPr lang="en-US" sz="2800" b="1" dirty="0">
                <a:solidFill>
                  <a:prstClr val="white"/>
                </a:solidFill>
              </a:rPr>
              <a:t>Human </a:t>
            </a:r>
            <a:r>
              <a:rPr lang="en-US" sz="2800" b="1" dirty="0">
                <a:solidFill>
                  <a:prstClr val="white"/>
                </a:solidFill>
              </a:rPr>
              <a:t>beings are approximately 70% water by body weight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28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lphaUcPeriod" startAt="2"/>
            </a:pPr>
            <a:r>
              <a:rPr lang="en-US" sz="2800" b="1" dirty="0">
                <a:solidFill>
                  <a:prstClr val="white"/>
                </a:solidFill>
              </a:rPr>
              <a:t>Most </a:t>
            </a:r>
            <a:r>
              <a:rPr lang="en-US" sz="2800" b="1" dirty="0">
                <a:solidFill>
                  <a:prstClr val="white"/>
                </a:solidFill>
              </a:rPr>
              <a:t>of the water is within cells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28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lphaUcPeriod" startAt="3"/>
            </a:pPr>
            <a:r>
              <a:rPr lang="en-US" sz="2800" b="1" dirty="0">
                <a:solidFill>
                  <a:prstClr val="white"/>
                </a:solidFill>
              </a:rPr>
              <a:t>A </a:t>
            </a:r>
            <a:r>
              <a:rPr lang="en-US" sz="2800" b="1" dirty="0">
                <a:solidFill>
                  <a:prstClr val="white"/>
                </a:solidFill>
              </a:rPr>
              <a:t>smaller amount of water is found within</a:t>
            </a:r>
            <a:r>
              <a:rPr lang="en-US" sz="2800" b="1" dirty="0">
                <a:solidFill>
                  <a:prstClr val="white"/>
                </a:solidFill>
              </a:rPr>
              <a:t>:</a:t>
            </a:r>
            <a:endParaRPr lang="en-CA" sz="2800" dirty="0">
              <a:solidFill>
                <a:prstClr val="white"/>
              </a:solidFill>
            </a:endParaRPr>
          </a:p>
          <a:p>
            <a:pPr lvl="3"/>
            <a:r>
              <a:rPr lang="en-US" sz="2800" b="1" dirty="0">
                <a:solidFill>
                  <a:prstClr val="white"/>
                </a:solidFill>
              </a:rPr>
              <a:t>1.	Tissue fluid (surrounds cells)</a:t>
            </a:r>
            <a:endParaRPr lang="en-CA" sz="2800" dirty="0">
              <a:solidFill>
                <a:prstClr val="white"/>
              </a:solidFill>
            </a:endParaRPr>
          </a:p>
          <a:p>
            <a:pPr lvl="3"/>
            <a:r>
              <a:rPr lang="en-US" sz="2800" b="1" dirty="0">
                <a:solidFill>
                  <a:prstClr val="white"/>
                </a:solidFill>
              </a:rPr>
              <a:t>2.	Lymph vessels</a:t>
            </a:r>
            <a:endParaRPr lang="en-CA" sz="2800" dirty="0">
              <a:solidFill>
                <a:prstClr val="white"/>
              </a:solidFill>
            </a:endParaRPr>
          </a:p>
          <a:p>
            <a:pPr marL="1885950" lvl="3" indent="-514350">
              <a:buFontTx/>
              <a:buAutoNum type="arabicPeriod" startAt="3"/>
            </a:pPr>
            <a:r>
              <a:rPr lang="en-US" sz="2800" b="1" dirty="0">
                <a:solidFill>
                  <a:prstClr val="white"/>
                </a:solidFill>
              </a:rPr>
              <a:t>Blood vessels</a:t>
            </a:r>
          </a:p>
          <a:p>
            <a:pPr marL="1885950" lvl="3" indent="-514350">
              <a:buFontTx/>
              <a:buAutoNum type="arabicPeriod" startAt="3"/>
            </a:pPr>
            <a:endParaRPr lang="en-CA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395536" y="260648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Tx/>
              <a:buAutoNum type="romanUcPeriod" startAt="2"/>
            </a:pPr>
            <a:r>
              <a:rPr lang="en-US" sz="3600" b="1" u="sng" dirty="0">
                <a:solidFill>
                  <a:prstClr val="white"/>
                </a:solidFill>
              </a:rPr>
              <a:t>Blood</a:t>
            </a:r>
          </a:p>
          <a:p>
            <a:endParaRPr lang="en-CA" sz="32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lphaUcPeriod"/>
            </a:pPr>
            <a:r>
              <a:rPr lang="en-US" sz="2400" b="1" dirty="0">
                <a:solidFill>
                  <a:prstClr val="white"/>
                </a:solidFill>
              </a:rPr>
              <a:t>BLOOD </a:t>
            </a:r>
            <a:r>
              <a:rPr lang="en-US" sz="2400" b="1" dirty="0">
                <a:solidFill>
                  <a:prstClr val="white"/>
                </a:solidFill>
              </a:rPr>
              <a:t>is a liquid connective tissue.  </a:t>
            </a:r>
            <a:endParaRPr lang="en-US" sz="2400" b="1" dirty="0">
              <a:solidFill>
                <a:prstClr val="white"/>
              </a:solidFill>
            </a:endParaRPr>
          </a:p>
          <a:p>
            <a:pPr lvl="1"/>
            <a:endParaRPr lang="en-CA" sz="24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lphaUcPeriod" startAt="2"/>
            </a:pPr>
            <a:r>
              <a:rPr lang="en-US" sz="2400" b="1" dirty="0">
                <a:solidFill>
                  <a:prstClr val="white"/>
                </a:solidFill>
              </a:rPr>
              <a:t>Average </a:t>
            </a:r>
            <a:r>
              <a:rPr lang="en-US" sz="2400" b="1" dirty="0">
                <a:solidFill>
                  <a:prstClr val="white"/>
                </a:solidFill>
              </a:rPr>
              <a:t>person has about 5 to 6 liters of blood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24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lphaUcPeriod" startAt="3"/>
            </a:pPr>
            <a:r>
              <a:rPr lang="en-US" sz="2400" b="1" dirty="0">
                <a:solidFill>
                  <a:prstClr val="white"/>
                </a:solidFill>
              </a:rPr>
              <a:t>Blood </a:t>
            </a:r>
            <a:r>
              <a:rPr lang="en-US" sz="2400" b="1" dirty="0">
                <a:solidFill>
                  <a:prstClr val="white"/>
                </a:solidFill>
              </a:rPr>
              <a:t>is required by the body to maintain homeostasis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24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lphaUcPeriod" startAt="4"/>
            </a:pPr>
            <a:r>
              <a:rPr lang="en-US" sz="2400" b="1" dirty="0">
                <a:solidFill>
                  <a:prstClr val="white"/>
                </a:solidFill>
              </a:rPr>
              <a:t>Blood </a:t>
            </a:r>
            <a:r>
              <a:rPr lang="en-US" sz="2400" b="1" dirty="0">
                <a:solidFill>
                  <a:prstClr val="white"/>
                </a:solidFill>
              </a:rPr>
              <a:t>functions </a:t>
            </a:r>
            <a:r>
              <a:rPr lang="en-US" sz="2400" b="1" dirty="0">
                <a:solidFill>
                  <a:prstClr val="white"/>
                </a:solidFill>
              </a:rPr>
              <a:t>in</a:t>
            </a:r>
          </a:p>
          <a:p>
            <a:pPr lvl="1"/>
            <a:endParaRPr lang="en-CA" sz="2400" dirty="0">
              <a:solidFill>
                <a:prstClr val="white"/>
              </a:solidFill>
            </a:endParaRPr>
          </a:p>
          <a:p>
            <a:pPr lvl="2"/>
            <a:r>
              <a:rPr lang="en-US" sz="2400" b="1" dirty="0">
                <a:solidFill>
                  <a:prstClr val="white"/>
                </a:solidFill>
              </a:rPr>
              <a:t>1.	Transport of gases, wastes, and nutrients</a:t>
            </a:r>
            <a:endParaRPr lang="en-CA" sz="2400" dirty="0">
              <a:solidFill>
                <a:prstClr val="white"/>
              </a:solidFill>
            </a:endParaRPr>
          </a:p>
          <a:p>
            <a:pPr lvl="2"/>
            <a:r>
              <a:rPr lang="en-US" sz="2400" b="1" dirty="0">
                <a:solidFill>
                  <a:prstClr val="white"/>
                </a:solidFill>
              </a:rPr>
              <a:t>2.	Clotting to seal injuries</a:t>
            </a:r>
            <a:endParaRPr lang="en-CA" sz="2400" dirty="0">
              <a:solidFill>
                <a:prstClr val="white"/>
              </a:solidFill>
            </a:endParaRPr>
          </a:p>
          <a:p>
            <a:pPr marL="1428750" lvl="2" indent="-514350">
              <a:buFontTx/>
              <a:buAutoNum type="arabicPeriod" startAt="3"/>
            </a:pPr>
            <a:r>
              <a:rPr lang="en-US" sz="2400" b="1" dirty="0">
                <a:solidFill>
                  <a:prstClr val="white"/>
                </a:solidFill>
              </a:rPr>
              <a:t>     Infection fighting</a:t>
            </a:r>
          </a:p>
          <a:p>
            <a:pPr lvl="1"/>
            <a:endParaRPr lang="en-CA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12976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8348" y="404664"/>
            <a:ext cx="680690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4450" lvl="1" indent="-857250">
              <a:buFontTx/>
              <a:buAutoNum type="romanUcPeriod" startAt="3"/>
            </a:pPr>
            <a:r>
              <a:rPr lang="en-US" sz="3600" b="1" u="sng" dirty="0">
                <a:solidFill>
                  <a:prstClr val="white"/>
                </a:solidFill>
              </a:rPr>
              <a:t>Two </a:t>
            </a:r>
            <a:r>
              <a:rPr lang="en-US" sz="3600" b="1" u="sng" dirty="0">
                <a:solidFill>
                  <a:prstClr val="white"/>
                </a:solidFill>
              </a:rPr>
              <a:t>Main Components of </a:t>
            </a:r>
            <a:r>
              <a:rPr lang="en-US" sz="3600" b="1" u="sng" dirty="0">
                <a:solidFill>
                  <a:prstClr val="white"/>
                </a:solidFill>
              </a:rPr>
              <a:t>Blood</a:t>
            </a:r>
          </a:p>
          <a:p>
            <a:pPr lvl="1"/>
            <a:endParaRPr lang="en-CA" sz="36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lphaUcPeriod"/>
            </a:pPr>
            <a:r>
              <a:rPr lang="en-US" sz="3200" b="1" dirty="0">
                <a:solidFill>
                  <a:prstClr val="white"/>
                </a:solidFill>
              </a:rPr>
              <a:t>PLASMA </a:t>
            </a:r>
            <a:r>
              <a:rPr lang="en-US" sz="3200" b="1" dirty="0">
                <a:solidFill>
                  <a:prstClr val="white"/>
                </a:solidFill>
              </a:rPr>
              <a:t>(the liquid portion of blood</a:t>
            </a:r>
            <a:r>
              <a:rPr lang="en-US" sz="3200" b="1" dirty="0">
                <a:solidFill>
                  <a:prstClr val="white"/>
                </a:solidFill>
              </a:rPr>
              <a:t>)</a:t>
            </a:r>
            <a:endParaRPr lang="en-CA" sz="3200" dirty="0">
              <a:solidFill>
                <a:prstClr val="white"/>
              </a:solidFill>
            </a:endParaRPr>
          </a:p>
          <a:p>
            <a:pPr lvl="2"/>
            <a:r>
              <a:rPr lang="en-US" sz="3200" b="1" dirty="0">
                <a:solidFill>
                  <a:prstClr val="white"/>
                </a:solidFill>
              </a:rPr>
              <a:t>1.   Makes </a:t>
            </a:r>
            <a:r>
              <a:rPr lang="en-US" sz="3200" b="1" dirty="0">
                <a:solidFill>
                  <a:prstClr val="white"/>
                </a:solidFill>
              </a:rPr>
              <a:t>up about 55% of blood volume.</a:t>
            </a:r>
            <a:endParaRPr lang="en-CA" sz="3200" dirty="0">
              <a:solidFill>
                <a:prstClr val="white"/>
              </a:solidFill>
            </a:endParaRPr>
          </a:p>
          <a:p>
            <a:pPr lvl="2"/>
            <a:r>
              <a:rPr lang="en-US" sz="3200" b="1" dirty="0">
                <a:solidFill>
                  <a:prstClr val="white"/>
                </a:solidFill>
              </a:rPr>
              <a:t>2.   Contains </a:t>
            </a:r>
            <a:r>
              <a:rPr lang="en-US" sz="3200" b="1" dirty="0">
                <a:solidFill>
                  <a:prstClr val="white"/>
                </a:solidFill>
              </a:rPr>
              <a:t>water.</a:t>
            </a:r>
            <a:endParaRPr lang="en-CA" sz="3200" dirty="0">
              <a:solidFill>
                <a:prstClr val="white"/>
              </a:solidFill>
            </a:endParaRPr>
          </a:p>
          <a:p>
            <a:pPr marL="1428750" lvl="2" indent="-514350">
              <a:buFontTx/>
              <a:buAutoNum type="arabicPeriod" startAt="3"/>
            </a:pPr>
            <a:r>
              <a:rPr lang="en-US" sz="3200" b="1" dirty="0">
                <a:solidFill>
                  <a:prstClr val="white"/>
                </a:solidFill>
              </a:rPr>
              <a:t>Contains </a:t>
            </a:r>
            <a:r>
              <a:rPr lang="en-US" sz="3200" b="1" dirty="0">
                <a:solidFill>
                  <a:prstClr val="white"/>
                </a:solidFill>
              </a:rPr>
              <a:t>organic and inorganic substances (proteins, gases, salts, nutrients, wastes</a:t>
            </a:r>
            <a:r>
              <a:rPr lang="en-US" sz="3200" b="1" dirty="0">
                <a:solidFill>
                  <a:prstClr val="white"/>
                </a:solidFill>
              </a:rPr>
              <a:t>).</a:t>
            </a:r>
          </a:p>
          <a:p>
            <a:pPr lvl="2"/>
            <a:endParaRPr lang="en-CA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1647</Words>
  <Application>Microsoft Office PowerPoint</Application>
  <PresentationFormat>On-screen Show (4:3)</PresentationFormat>
  <Paragraphs>377</Paragraphs>
  <Slides>53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Office Theme</vt:lpstr>
      <vt:lpstr>Apex</vt:lpstr>
      <vt:lpstr>Picture</vt:lpstr>
      <vt:lpstr>III.  Blood Pressure</vt:lpstr>
      <vt:lpstr>IV.  Measuring Blood Pressure</vt:lpstr>
      <vt:lpstr>PowerPoint Presentation</vt:lpstr>
      <vt:lpstr>PowerPoint Presentation</vt:lpstr>
      <vt:lpstr>PowerPoint Presentation</vt:lpstr>
      <vt:lpstr>PowerPoint Presentation</vt:lpstr>
      <vt:lpstr>Transport Fluids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Plasma Components</vt:lpstr>
      <vt:lpstr>PowerPoint Presentation</vt:lpstr>
      <vt:lpstr>Blood Proteins</vt:lpstr>
      <vt:lpstr>J9.  Blood Cells</vt:lpstr>
      <vt:lpstr>PowerPoint Presentation</vt:lpstr>
      <vt:lpstr>PowerPoint Presentation</vt:lpstr>
      <vt:lpstr>II. White Blood Cells (Leukocytes)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1.ANTIGENS and ANTIBODIES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1.BLOOD TYPING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 Blood Pressure</dc:title>
  <dc:creator>User</dc:creator>
  <cp:lastModifiedBy>User</cp:lastModifiedBy>
  <cp:revision>1</cp:revision>
  <dcterms:created xsi:type="dcterms:W3CDTF">2013-02-16T18:42:00Z</dcterms:created>
  <dcterms:modified xsi:type="dcterms:W3CDTF">2013-02-16T18:42:44Z</dcterms:modified>
</cp:coreProperties>
</file>