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18A8-0E6A-4EAC-B948-79453E32014F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16/02/2013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E9BD-8212-4A39-86B6-CB878162533A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9836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18A8-0E6A-4EAC-B948-79453E32014F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16/02/2013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E9BD-8212-4A39-86B6-CB878162533A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717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18A8-0E6A-4EAC-B948-79453E32014F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16/02/2013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E9BD-8212-4A39-86B6-CB878162533A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1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18A8-0E6A-4EAC-B948-79453E32014F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16/02/2013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E9BD-8212-4A39-86B6-CB878162533A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8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18A8-0E6A-4EAC-B948-79453E32014F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16/02/2013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E07E9BD-8212-4A39-86B6-CB878162533A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99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18A8-0E6A-4EAC-B948-79453E32014F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16/02/2013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E9BD-8212-4A39-86B6-CB878162533A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55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18A8-0E6A-4EAC-B948-79453E32014F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16/02/2013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E9BD-8212-4A39-86B6-CB878162533A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6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18A8-0E6A-4EAC-B948-79453E32014F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16/02/2013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E9BD-8212-4A39-86B6-CB878162533A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66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18A8-0E6A-4EAC-B948-79453E32014F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16/02/2013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E9BD-8212-4A39-86B6-CB878162533A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98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18A8-0E6A-4EAC-B948-79453E32014F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16/02/2013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E9BD-8212-4A39-86B6-CB878162533A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8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18A8-0E6A-4EAC-B948-79453E32014F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16/02/2013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E9BD-8212-4A39-86B6-CB878162533A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15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0AB18A8-0E6A-4EAC-B948-79453E32014F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16/02/2013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E07E9BD-8212-4A39-86B6-CB878162533A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739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gbh/nova/body/map-human-heart.html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sumanasinc.com/webcontent/animations/content/human_heart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7ZKKy6KCapQ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highered.mcgraw-hill.com/sites/0072507470/student_view0/chapter21/animation__fluid_exchange_across_the_walls_of_capillaries.html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7650" name="Picture 2" descr="f24-1_lymphatic_system_c.jpg (380×6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157219" cy="1287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61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-324544" y="49952"/>
            <a:ext cx="92093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FontTx/>
              <a:buAutoNum type="alphaUcPeriod" startAt="5"/>
            </a:pPr>
            <a:r>
              <a:rPr lang="en-US" sz="2800" b="1" dirty="0">
                <a:solidFill>
                  <a:prstClr val="white"/>
                </a:solidFill>
              </a:rPr>
              <a:t>Osmotic </a:t>
            </a:r>
            <a:r>
              <a:rPr lang="en-US" sz="2800" b="1" dirty="0">
                <a:solidFill>
                  <a:prstClr val="white"/>
                </a:solidFill>
              </a:rPr>
              <a:t>pressure is the opposing force trying to force molecules into the blood.  </a:t>
            </a:r>
            <a:endParaRPr lang="en-US" sz="2800" b="1" dirty="0">
              <a:solidFill>
                <a:prstClr val="white"/>
              </a:solidFill>
            </a:endParaRPr>
          </a:p>
          <a:p>
            <a:pPr lvl="1"/>
            <a:endParaRPr lang="en-CA" sz="2800" dirty="0">
              <a:solidFill>
                <a:prstClr val="white"/>
              </a:solidFill>
            </a:endParaRPr>
          </a:p>
          <a:p>
            <a:pPr marL="1885950" lvl="3" indent="-514350">
              <a:buFontTx/>
              <a:buAutoNum type="arabicPeriod"/>
            </a:pPr>
            <a:r>
              <a:rPr lang="en-US" sz="2800" b="1" dirty="0">
                <a:solidFill>
                  <a:prstClr val="white"/>
                </a:solidFill>
              </a:rPr>
              <a:t>At </a:t>
            </a:r>
            <a:r>
              <a:rPr lang="en-US" sz="2800" b="1" dirty="0">
                <a:solidFill>
                  <a:prstClr val="white"/>
                </a:solidFill>
              </a:rPr>
              <a:t>the </a:t>
            </a:r>
            <a:r>
              <a:rPr lang="en-US" sz="2800" b="1" dirty="0" err="1">
                <a:solidFill>
                  <a:prstClr val="white"/>
                </a:solidFill>
              </a:rPr>
              <a:t>venule</a:t>
            </a:r>
            <a:r>
              <a:rPr lang="en-US" sz="2800" b="1" dirty="0">
                <a:solidFill>
                  <a:prstClr val="white"/>
                </a:solidFill>
              </a:rPr>
              <a:t> side of the capillary beds, blood pressure is now reduced (10 mm Hg) whereas osmotic pressure is about the same (25mm Hg</a:t>
            </a:r>
            <a:r>
              <a:rPr lang="en-US" sz="2800" b="1" dirty="0">
                <a:solidFill>
                  <a:prstClr val="white"/>
                </a:solidFill>
              </a:rPr>
              <a:t>).</a:t>
            </a:r>
          </a:p>
          <a:p>
            <a:pPr marL="1885950" lvl="3" indent="-514350">
              <a:buFontTx/>
              <a:buAutoNum type="arabicPeriod"/>
            </a:pPr>
            <a:endParaRPr lang="en-CA" sz="2800" dirty="0">
              <a:solidFill>
                <a:prstClr val="white"/>
              </a:solidFill>
            </a:endParaRPr>
          </a:p>
          <a:p>
            <a:pPr marL="1885950" lvl="3" indent="-514350">
              <a:buFontTx/>
              <a:buAutoNum type="arabicPeriod" startAt="2"/>
            </a:pPr>
            <a:r>
              <a:rPr lang="en-US" sz="2800" b="1" dirty="0">
                <a:solidFill>
                  <a:prstClr val="white"/>
                </a:solidFill>
              </a:rPr>
              <a:t>Therefore</a:t>
            </a:r>
            <a:r>
              <a:rPr lang="en-US" sz="2800" b="1" dirty="0">
                <a:solidFill>
                  <a:prstClr val="white"/>
                </a:solidFill>
              </a:rPr>
              <a:t>, water, ammonia, and carbon dioxide laden interstitial fluid is now pulled by osmotic pressure back into the blood vessels tend to enter the bloodstream</a:t>
            </a:r>
            <a:r>
              <a:rPr lang="en-US" sz="2800" b="1" dirty="0">
                <a:solidFill>
                  <a:prstClr val="white"/>
                </a:solidFill>
              </a:rPr>
              <a:t>.</a:t>
            </a:r>
          </a:p>
          <a:p>
            <a:pPr lvl="3"/>
            <a:endParaRPr lang="en-CA" sz="2800" dirty="0">
              <a:solidFill>
                <a:prstClr val="white"/>
              </a:solidFill>
            </a:endParaRPr>
          </a:p>
          <a:p>
            <a:pPr lvl="3"/>
            <a:r>
              <a:rPr lang="en-US" sz="2800" b="1" dirty="0">
                <a:solidFill>
                  <a:prstClr val="white"/>
                </a:solidFill>
              </a:rPr>
              <a:t>3.	Osmotic pressure is basically constant, but blood pressure varies considerable around a capillary bed.  This causes some natural movement of molecules.</a:t>
            </a:r>
            <a:endParaRPr lang="en-CA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2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http://0.tqn.com/d/biology/1/0/u/V/capillarymicrocircul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873344" cy="656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88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461417"/>
            <a:ext cx="664320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CA" dirty="0" smtClean="0"/>
              <a:t>K1.  Heart Anatomy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30376" y="1502439"/>
            <a:ext cx="6858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AutoNum type="romanUcPeriod"/>
            </a:pPr>
            <a:endParaRPr lang="en-US" sz="3200" b="1" u="sng" dirty="0">
              <a:solidFill>
                <a:prstClr val="white"/>
              </a:solidFill>
            </a:endParaRPr>
          </a:p>
          <a:p>
            <a:pPr marL="571500" indent="-571500">
              <a:buFontTx/>
              <a:buAutoNum type="romanUcPeriod"/>
            </a:pPr>
            <a:endParaRPr lang="en-US" sz="3200" b="1" u="sng" dirty="0">
              <a:solidFill>
                <a:prstClr val="white"/>
              </a:solidFill>
            </a:endParaRPr>
          </a:p>
          <a:p>
            <a:pPr marL="571500" indent="-571500">
              <a:buFontTx/>
              <a:buAutoNum type="romanUcPeriod"/>
            </a:pPr>
            <a:r>
              <a:rPr lang="en-US" sz="3200" b="1" u="sng" dirty="0">
                <a:solidFill>
                  <a:prstClr val="white"/>
                </a:solidFill>
              </a:rPr>
              <a:t>Function </a:t>
            </a:r>
            <a:r>
              <a:rPr lang="en-US" sz="3200" b="1" u="sng" dirty="0">
                <a:solidFill>
                  <a:prstClr val="white"/>
                </a:solidFill>
              </a:rPr>
              <a:t>of the </a:t>
            </a:r>
            <a:r>
              <a:rPr lang="en-US" sz="3200" b="1" u="sng" dirty="0">
                <a:solidFill>
                  <a:prstClr val="white"/>
                </a:solidFill>
              </a:rPr>
              <a:t>Heart</a:t>
            </a:r>
          </a:p>
          <a:p>
            <a:endParaRPr lang="en-CA" sz="3200" dirty="0">
              <a:solidFill>
                <a:prstClr val="white"/>
              </a:solidFill>
            </a:endParaRPr>
          </a:p>
          <a:p>
            <a:pPr marL="971550" lvl="1" indent="-514350">
              <a:buFontTx/>
              <a:buAutoNum type="alphaUcPeriod"/>
            </a:pPr>
            <a:r>
              <a:rPr lang="en-US" sz="3200" b="1" dirty="0">
                <a:solidFill>
                  <a:prstClr val="white"/>
                </a:solidFill>
              </a:rPr>
              <a:t>The </a:t>
            </a:r>
            <a:r>
              <a:rPr lang="en-US" sz="3200" b="1" dirty="0">
                <a:solidFill>
                  <a:prstClr val="white"/>
                </a:solidFill>
              </a:rPr>
              <a:t>pump that circulates the blood throughout the body</a:t>
            </a:r>
            <a:r>
              <a:rPr lang="en-US" sz="3200" b="1" dirty="0">
                <a:solidFill>
                  <a:prstClr val="white"/>
                </a:solidFill>
              </a:rPr>
              <a:t>.</a:t>
            </a:r>
          </a:p>
          <a:p>
            <a:pPr marL="971550" lvl="1" indent="-514350">
              <a:buFontTx/>
              <a:buAutoNum type="alphaUcPeriod"/>
            </a:pPr>
            <a:endParaRPr lang="en-CA" sz="3200" dirty="0">
              <a:solidFill>
                <a:prstClr val="white"/>
              </a:solidFill>
            </a:endParaRPr>
          </a:p>
          <a:p>
            <a:pPr lvl="1"/>
            <a:r>
              <a:rPr lang="en-US" sz="3200" b="1" dirty="0">
                <a:solidFill>
                  <a:prstClr val="white"/>
                </a:solidFill>
              </a:rPr>
              <a:t>B.	A very muscular organ about the size of a fist.</a:t>
            </a:r>
            <a:endParaRPr lang="en-CA" sz="3200" dirty="0">
              <a:solidFill>
                <a:prstClr val="white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8595"/>
            <a:ext cx="307657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50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0" y="2569890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solidFill>
                  <a:prstClr val="white"/>
                </a:solidFill>
              </a:rPr>
              <a:t>A.	Consists of three tissue layers:</a:t>
            </a:r>
            <a:endParaRPr lang="en-CA" sz="2400" dirty="0">
              <a:solidFill>
                <a:prstClr val="white"/>
              </a:solidFill>
            </a:endParaRPr>
          </a:p>
          <a:p>
            <a:pPr lvl="1"/>
            <a:r>
              <a:rPr lang="en-US" sz="2400" b="1" dirty="0">
                <a:solidFill>
                  <a:prstClr val="white"/>
                </a:solidFill>
              </a:rPr>
              <a:t>1.	Outer </a:t>
            </a:r>
            <a:r>
              <a:rPr lang="en-US" sz="2400" b="1" cap="all" dirty="0">
                <a:solidFill>
                  <a:prstClr val="white"/>
                </a:solidFill>
              </a:rPr>
              <a:t>pericardium</a:t>
            </a:r>
            <a:r>
              <a:rPr lang="en-US" sz="2400" b="1" dirty="0">
                <a:solidFill>
                  <a:prstClr val="white"/>
                </a:solidFill>
              </a:rPr>
              <a:t> layer composed of epithelial and fibrous tissue.</a:t>
            </a:r>
            <a:endParaRPr lang="en-CA" sz="2400" dirty="0">
              <a:solidFill>
                <a:prstClr val="white"/>
              </a:solidFill>
            </a:endParaRPr>
          </a:p>
          <a:p>
            <a:pPr lvl="2"/>
            <a:r>
              <a:rPr lang="en-US" sz="2400" b="1" dirty="0">
                <a:solidFill>
                  <a:prstClr val="white"/>
                </a:solidFill>
              </a:rPr>
              <a:t>a.  Pericardium </a:t>
            </a:r>
            <a:r>
              <a:rPr lang="en-US" sz="2400" b="1" dirty="0">
                <a:solidFill>
                  <a:prstClr val="white"/>
                </a:solidFill>
              </a:rPr>
              <a:t>forms a PERICARDIAL SAC that contains the heart.</a:t>
            </a:r>
            <a:endParaRPr lang="en-CA" sz="2400" dirty="0">
              <a:solidFill>
                <a:prstClr val="white"/>
              </a:solidFill>
            </a:endParaRPr>
          </a:p>
          <a:p>
            <a:pPr lvl="1"/>
            <a:r>
              <a:rPr lang="en-US" sz="2400" b="1" dirty="0">
                <a:solidFill>
                  <a:prstClr val="white"/>
                </a:solidFill>
              </a:rPr>
              <a:t>	</a:t>
            </a:r>
            <a:r>
              <a:rPr lang="en-US" sz="2400" b="1" dirty="0">
                <a:solidFill>
                  <a:prstClr val="white"/>
                </a:solidFill>
              </a:rPr>
              <a:t>b.  Has </a:t>
            </a:r>
            <a:r>
              <a:rPr lang="en-US" sz="2400" b="1" dirty="0">
                <a:solidFill>
                  <a:prstClr val="white"/>
                </a:solidFill>
              </a:rPr>
              <a:t>lubricating liquid within the sac</a:t>
            </a:r>
            <a:r>
              <a:rPr lang="en-US" sz="2400" b="1" dirty="0">
                <a:solidFill>
                  <a:prstClr val="white"/>
                </a:solidFill>
              </a:rPr>
              <a:t>.</a:t>
            </a:r>
          </a:p>
          <a:p>
            <a:pPr lvl="1"/>
            <a:endParaRPr lang="en-CA" sz="2400" dirty="0">
              <a:solidFill>
                <a:prstClr val="white"/>
              </a:solidFill>
            </a:endParaRPr>
          </a:p>
          <a:p>
            <a:pPr marL="914400" lvl="1" indent="-457200">
              <a:buFontTx/>
              <a:buAutoNum type="arabicPeriod" startAt="2"/>
            </a:pPr>
            <a:r>
              <a:rPr lang="en-US" sz="2400" b="1" dirty="0">
                <a:solidFill>
                  <a:prstClr val="white"/>
                </a:solidFill>
              </a:rPr>
              <a:t>Middle </a:t>
            </a:r>
            <a:r>
              <a:rPr lang="en-US" sz="2400" b="1" cap="all" dirty="0">
                <a:solidFill>
                  <a:prstClr val="white"/>
                </a:solidFill>
              </a:rPr>
              <a:t>myocardial</a:t>
            </a:r>
            <a:r>
              <a:rPr lang="en-US" sz="2400" b="1" dirty="0">
                <a:solidFill>
                  <a:prstClr val="white"/>
                </a:solidFill>
              </a:rPr>
              <a:t> layer composed of cardiac muscle</a:t>
            </a:r>
            <a:r>
              <a:rPr lang="en-US" sz="2400" b="1" dirty="0">
                <a:solidFill>
                  <a:prstClr val="white"/>
                </a:solidFill>
              </a:rPr>
              <a:t>.</a:t>
            </a:r>
          </a:p>
          <a:p>
            <a:pPr lvl="1"/>
            <a:endParaRPr lang="en-CA" sz="2400" dirty="0">
              <a:solidFill>
                <a:prstClr val="white"/>
              </a:solidFill>
            </a:endParaRPr>
          </a:p>
          <a:p>
            <a:pPr lvl="1"/>
            <a:r>
              <a:rPr lang="en-US" sz="2400" b="1" dirty="0">
                <a:solidFill>
                  <a:prstClr val="white"/>
                </a:solidFill>
              </a:rPr>
              <a:t>3.	Inner smooth endothelial layer</a:t>
            </a:r>
            <a:endParaRPr lang="en-CA" sz="2400" dirty="0">
              <a:solidFill>
                <a:prstClr val="white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88640"/>
            <a:ext cx="43624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27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ellenwhite.info/images/chapt-illus/MH/WI-Heart_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053" y="2348880"/>
            <a:ext cx="3457947" cy="433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0" y="260648"/>
            <a:ext cx="64979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dirty="0">
                <a:solidFill>
                  <a:prstClr val="white"/>
                </a:solidFill>
              </a:rPr>
              <a:t>B.	The two pumps</a:t>
            </a:r>
            <a:endParaRPr lang="en-CA" sz="2800" dirty="0">
              <a:solidFill>
                <a:prstClr val="white"/>
              </a:solidFill>
            </a:endParaRPr>
          </a:p>
          <a:p>
            <a:pPr lvl="2"/>
            <a:r>
              <a:rPr lang="en-US" sz="2800" b="1" dirty="0">
                <a:solidFill>
                  <a:prstClr val="white"/>
                </a:solidFill>
              </a:rPr>
              <a:t>1.   Right </a:t>
            </a:r>
            <a:r>
              <a:rPr lang="en-US" sz="2800" b="1" dirty="0">
                <a:solidFill>
                  <a:prstClr val="white"/>
                </a:solidFill>
              </a:rPr>
              <a:t>side pumps blood to the lungs.</a:t>
            </a:r>
            <a:endParaRPr lang="en-CA" sz="2800" dirty="0">
              <a:solidFill>
                <a:prstClr val="white"/>
              </a:solidFill>
            </a:endParaRPr>
          </a:p>
          <a:p>
            <a:pPr lvl="2"/>
            <a:r>
              <a:rPr lang="en-US" sz="2800" b="1" dirty="0">
                <a:solidFill>
                  <a:prstClr val="white"/>
                </a:solidFill>
              </a:rPr>
              <a:t>2.   Left </a:t>
            </a:r>
            <a:r>
              <a:rPr lang="en-US" sz="2800" b="1" dirty="0">
                <a:solidFill>
                  <a:prstClr val="white"/>
                </a:solidFill>
              </a:rPr>
              <a:t>side pumps blood to the rest of the body.</a:t>
            </a:r>
            <a:endParaRPr lang="en-CA" sz="2800" dirty="0">
              <a:solidFill>
                <a:prstClr val="white"/>
              </a:solidFill>
            </a:endParaRPr>
          </a:p>
          <a:p>
            <a:pPr lvl="2"/>
            <a:r>
              <a:rPr lang="en-US" sz="2800" b="1" dirty="0">
                <a:solidFill>
                  <a:prstClr val="white"/>
                </a:solidFill>
              </a:rPr>
              <a:t>3.   The </a:t>
            </a:r>
            <a:r>
              <a:rPr lang="en-US" sz="2800" b="1" dirty="0">
                <a:solidFill>
                  <a:prstClr val="white"/>
                </a:solidFill>
              </a:rPr>
              <a:t>left and right side of the heart is divided by the SEPTUM.</a:t>
            </a:r>
            <a:endParaRPr lang="en-CA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8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heart-valve-surgery.com/Images/Human-Heart-Diagram-Pictu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965" y="197128"/>
            <a:ext cx="4205035" cy="323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251520" y="118324"/>
            <a:ext cx="51845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</a:rPr>
              <a:t>C.   The </a:t>
            </a:r>
            <a:r>
              <a:rPr lang="en-US" sz="3600" b="1" dirty="0">
                <a:solidFill>
                  <a:prstClr val="white"/>
                </a:solidFill>
              </a:rPr>
              <a:t>4 chambers</a:t>
            </a:r>
            <a:endParaRPr lang="en-CA" sz="3600" dirty="0">
              <a:solidFill>
                <a:prstClr val="white"/>
              </a:solidFill>
            </a:endParaRPr>
          </a:p>
          <a:p>
            <a:pPr marL="971550" lvl="1" indent="-514350">
              <a:buFontTx/>
              <a:buAutoNum type="arabicPeriod"/>
            </a:pPr>
            <a:r>
              <a:rPr lang="en-US" sz="2800" b="1" dirty="0">
                <a:solidFill>
                  <a:prstClr val="white"/>
                </a:solidFill>
              </a:rPr>
              <a:t>There </a:t>
            </a:r>
            <a:r>
              <a:rPr lang="en-US" sz="2800" b="1" dirty="0">
                <a:solidFill>
                  <a:prstClr val="white"/>
                </a:solidFill>
              </a:rPr>
              <a:t>are two chambers on each side of the septum</a:t>
            </a:r>
            <a:r>
              <a:rPr lang="en-US" sz="2800" b="1" dirty="0">
                <a:solidFill>
                  <a:prstClr val="white"/>
                </a:solidFill>
              </a:rPr>
              <a:t>.</a:t>
            </a:r>
          </a:p>
          <a:p>
            <a:pPr marL="971550" lvl="1" indent="-514350">
              <a:buFontTx/>
              <a:buAutoNum type="arabicPeriod"/>
            </a:pPr>
            <a:endParaRPr lang="en-CA" sz="2800" dirty="0">
              <a:solidFill>
                <a:prstClr val="white"/>
              </a:solidFill>
            </a:endParaRPr>
          </a:p>
          <a:p>
            <a:pPr marL="971550" lvl="1" indent="-514350">
              <a:buFontTx/>
              <a:buAutoNum type="arabicPeriod" startAt="2"/>
            </a:pPr>
            <a:r>
              <a:rPr lang="en-US" sz="2800" b="1" dirty="0">
                <a:solidFill>
                  <a:prstClr val="white"/>
                </a:solidFill>
              </a:rPr>
              <a:t>Smaller </a:t>
            </a:r>
            <a:r>
              <a:rPr lang="en-US" sz="2800" b="1" dirty="0">
                <a:solidFill>
                  <a:prstClr val="white"/>
                </a:solidFill>
              </a:rPr>
              <a:t>chamber, located on the top, is called the ATRIUM (plural = ATRIA</a:t>
            </a:r>
            <a:r>
              <a:rPr lang="en-US" sz="2800" b="1" dirty="0">
                <a:solidFill>
                  <a:prstClr val="white"/>
                </a:solidFill>
              </a:rPr>
              <a:t>).</a:t>
            </a:r>
          </a:p>
          <a:p>
            <a:pPr lvl="1"/>
            <a:endParaRPr lang="en-CA" sz="28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920" y="3717032"/>
            <a:ext cx="8892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dirty="0">
                <a:solidFill>
                  <a:prstClr val="white"/>
                </a:solidFill>
              </a:rPr>
              <a:t>3.	Larger chamber, located on the bottom, is called the VENTRICLE. </a:t>
            </a:r>
            <a:endParaRPr lang="en-CA" sz="2800" dirty="0">
              <a:solidFill>
                <a:prstClr val="white"/>
              </a:solidFill>
            </a:endParaRPr>
          </a:p>
          <a:p>
            <a:pPr lvl="3"/>
            <a:r>
              <a:rPr lang="en-US" sz="2800" b="1" dirty="0">
                <a:solidFill>
                  <a:prstClr val="white"/>
                </a:solidFill>
              </a:rPr>
              <a:t>a.	Right side is thinner because the lungs are close to the heart. </a:t>
            </a:r>
            <a:endParaRPr lang="en-CA" sz="2800" dirty="0">
              <a:solidFill>
                <a:prstClr val="white"/>
              </a:solidFill>
            </a:endParaRPr>
          </a:p>
          <a:p>
            <a:pPr lvl="3"/>
            <a:r>
              <a:rPr lang="en-US" sz="2800" b="1" dirty="0">
                <a:solidFill>
                  <a:prstClr val="white"/>
                </a:solidFill>
              </a:rPr>
              <a:t>b.	Left side is thicker because the body is further from the heart</a:t>
            </a:r>
            <a:endParaRPr lang="en-CA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9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-540568" y="197129"/>
            <a:ext cx="58326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b="1" dirty="0">
                <a:solidFill>
                  <a:prstClr val="white"/>
                </a:solidFill>
              </a:rPr>
              <a:t>D.	Valves</a:t>
            </a:r>
            <a:endParaRPr lang="en-CA" sz="3200" dirty="0">
              <a:solidFill>
                <a:prstClr val="white"/>
              </a:solidFill>
            </a:endParaRPr>
          </a:p>
          <a:p>
            <a:pPr lvl="1"/>
            <a:r>
              <a:rPr lang="en-US" sz="2400" b="1" dirty="0">
                <a:solidFill>
                  <a:prstClr val="white"/>
                </a:solidFill>
              </a:rPr>
              <a:t>1.	ATRIOVENTRICULAR VALVES are located between the atria and ventricles.</a:t>
            </a:r>
            <a:endParaRPr lang="en-CA" sz="2400" dirty="0">
              <a:solidFill>
                <a:prstClr val="white"/>
              </a:solidFill>
            </a:endParaRPr>
          </a:p>
          <a:p>
            <a:pPr marL="1828800" lvl="3" indent="-457200">
              <a:buFontTx/>
              <a:buAutoNum type="alphaLcPeriod"/>
            </a:pPr>
            <a:r>
              <a:rPr lang="en-US" sz="2400" b="1" dirty="0">
                <a:solidFill>
                  <a:prstClr val="white"/>
                </a:solidFill>
              </a:rPr>
              <a:t>Control </a:t>
            </a:r>
            <a:r>
              <a:rPr lang="en-US" sz="2400" b="1" dirty="0">
                <a:solidFill>
                  <a:prstClr val="white"/>
                </a:solidFill>
              </a:rPr>
              <a:t>the flow of blood between the chambers, and prevent blood backflow</a:t>
            </a:r>
            <a:r>
              <a:rPr lang="en-US" sz="2400" b="1" dirty="0">
                <a:solidFill>
                  <a:prstClr val="white"/>
                </a:solidFill>
              </a:rPr>
              <a:t>.</a:t>
            </a:r>
          </a:p>
          <a:p>
            <a:pPr lvl="3"/>
            <a:endParaRPr lang="en-CA" sz="2400" dirty="0">
              <a:solidFill>
                <a:prstClr val="white"/>
              </a:solidFill>
            </a:endParaRPr>
          </a:p>
          <a:p>
            <a:pPr marL="1828800" lvl="3" indent="-457200">
              <a:buFontTx/>
              <a:buAutoNum type="alphaLcPeriod" startAt="2"/>
            </a:pPr>
            <a:r>
              <a:rPr lang="en-US" sz="2400" b="1" dirty="0" err="1">
                <a:solidFill>
                  <a:prstClr val="white"/>
                </a:solidFill>
              </a:rPr>
              <a:t>Atrioventricular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>
                <a:solidFill>
                  <a:prstClr val="white"/>
                </a:solidFill>
              </a:rPr>
              <a:t>(AV) valve between the right atrium from the right ventricle is called the TRICUSPID VALVE (has 3 flaps or "cusps</a:t>
            </a:r>
            <a:r>
              <a:rPr lang="en-US" sz="2400" b="1" dirty="0">
                <a:solidFill>
                  <a:prstClr val="white"/>
                </a:solidFill>
              </a:rPr>
              <a:t>").</a:t>
            </a:r>
          </a:p>
          <a:p>
            <a:pPr marL="1828800" lvl="3" indent="-457200">
              <a:buFontTx/>
              <a:buAutoNum type="alphaLcPeriod" startAt="2"/>
            </a:pPr>
            <a:endParaRPr lang="en-CA" sz="2400" dirty="0">
              <a:solidFill>
                <a:prstClr val="white"/>
              </a:solidFill>
            </a:endParaRPr>
          </a:p>
        </p:txBody>
      </p:sp>
      <p:pic>
        <p:nvPicPr>
          <p:cNvPr id="4" name="Picture 2" descr="http://www.heart-valve-surgery.com/Images/Human-Heart-Diagram-Pictu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965" y="197128"/>
            <a:ext cx="4205035" cy="323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540568" y="5085184"/>
            <a:ext cx="92890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0" lvl="3" indent="-457200">
              <a:buFontTx/>
              <a:buAutoNum type="alphaLcPeriod" startAt="3"/>
            </a:pPr>
            <a:r>
              <a:rPr lang="en-US" sz="2400" b="1" dirty="0" err="1">
                <a:solidFill>
                  <a:prstClr val="white"/>
                </a:solidFill>
              </a:rPr>
              <a:t>Atrioventricular</a:t>
            </a:r>
            <a:r>
              <a:rPr lang="en-US" sz="2400" b="1" dirty="0">
                <a:solidFill>
                  <a:prstClr val="white"/>
                </a:solidFill>
              </a:rPr>
              <a:t> valve between the left atrium and left ventricle is called the BICUSPID VALVE or MITRAL VALVE (has 2 cusps).</a:t>
            </a:r>
          </a:p>
          <a:p>
            <a:pPr marL="1828800" lvl="3" indent="-457200">
              <a:buFontTx/>
              <a:buAutoNum type="alphaLcPeriod" startAt="3"/>
            </a:pPr>
            <a:endParaRPr lang="en-CA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52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7890" name="Picture 2" descr="Top View of the heart val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5976664" cy="561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54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251520" y="907941"/>
            <a:ext cx="7254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FontTx/>
              <a:buAutoNum type="arabicPeriod" startAt="2"/>
            </a:pPr>
            <a:r>
              <a:rPr lang="en-US" sz="2800" b="1" dirty="0">
                <a:solidFill>
                  <a:prstClr val="white"/>
                </a:solidFill>
              </a:rPr>
              <a:t>CHORDAE </a:t>
            </a:r>
            <a:r>
              <a:rPr lang="en-US" sz="2800" b="1" dirty="0">
                <a:solidFill>
                  <a:prstClr val="white"/>
                </a:solidFill>
              </a:rPr>
              <a:t>TENDINAE are very strong, fibrous strings that support the AV valves and prevent them from inverting.  </a:t>
            </a:r>
            <a:endParaRPr lang="en-US" sz="2800" b="1" dirty="0">
              <a:solidFill>
                <a:prstClr val="white"/>
              </a:solidFill>
            </a:endParaRPr>
          </a:p>
          <a:p>
            <a:pPr lvl="1"/>
            <a:endParaRPr lang="en-CA" sz="2800" dirty="0">
              <a:solidFill>
                <a:prstClr val="white"/>
              </a:solidFill>
            </a:endParaRPr>
          </a:p>
        </p:txBody>
      </p:sp>
      <p:pic>
        <p:nvPicPr>
          <p:cNvPr id="4" name="Picture 2" descr="http://www.heart-valve-surgery.com/Images/Human-Heart-Diagram-Pictu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92896"/>
            <a:ext cx="4205035" cy="323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20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eart-valve-surgery.com/Images/Human-Heart-Diagram-Pictu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965" y="0"/>
            <a:ext cx="4205035" cy="323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-324544" y="908720"/>
            <a:ext cx="66837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FontTx/>
              <a:buAutoNum type="arabicPeriod" startAt="3"/>
            </a:pPr>
            <a:r>
              <a:rPr lang="en-US" sz="2800" b="1" dirty="0">
                <a:solidFill>
                  <a:prstClr val="white"/>
                </a:solidFill>
              </a:rPr>
              <a:t>SEMILUNAR VALVE are located between the heart and the artery.</a:t>
            </a:r>
          </a:p>
          <a:p>
            <a:pPr lvl="1"/>
            <a:endParaRPr lang="en-CA" sz="2800" dirty="0">
              <a:solidFill>
                <a:prstClr val="white"/>
              </a:solidFill>
            </a:endParaRPr>
          </a:p>
          <a:p>
            <a:pPr marL="1885950" lvl="3" indent="-514350">
              <a:buFontTx/>
              <a:buAutoNum type="alphaLcPeriod"/>
            </a:pPr>
            <a:r>
              <a:rPr lang="en-US" sz="2800" b="1" dirty="0">
                <a:solidFill>
                  <a:prstClr val="white"/>
                </a:solidFill>
              </a:rPr>
              <a:t>Look like half-moons.</a:t>
            </a:r>
          </a:p>
          <a:p>
            <a:pPr lvl="3"/>
            <a:endParaRPr lang="en-CA" sz="2800" dirty="0">
              <a:solidFill>
                <a:prstClr val="white"/>
              </a:solidFill>
            </a:endParaRPr>
          </a:p>
          <a:p>
            <a:pPr marL="1885950" lvl="3" indent="-514350">
              <a:buFontTx/>
              <a:buAutoNum type="alphaLcPeriod" startAt="2"/>
            </a:pPr>
            <a:r>
              <a:rPr lang="en-US" sz="2800" b="1" dirty="0">
                <a:solidFill>
                  <a:prstClr val="white"/>
                </a:solidFill>
              </a:rPr>
              <a:t>Pulmonary semilunar valve is located between the right ventricle and the pulmonary artery.</a:t>
            </a:r>
          </a:p>
          <a:p>
            <a:pPr marL="1885950" lvl="3" indent="-514350">
              <a:buFontTx/>
              <a:buAutoNum type="alphaLcPeriod" startAt="2"/>
            </a:pPr>
            <a:endParaRPr lang="en-CA" sz="2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540568" y="4725143"/>
            <a:ext cx="96845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85950" lvl="3" indent="-514350">
              <a:buFontTx/>
              <a:buAutoNum type="alphaLcPeriod" startAt="3"/>
            </a:pPr>
            <a:r>
              <a:rPr lang="en-US" sz="2800" b="1" dirty="0">
                <a:solidFill>
                  <a:prstClr val="white"/>
                </a:solidFill>
              </a:rPr>
              <a:t>Aortic semilunar valve is located  between the left ventricle and the aorta.</a:t>
            </a:r>
          </a:p>
          <a:p>
            <a:pPr lvl="3"/>
            <a:endParaRPr lang="en-CA" sz="2800" dirty="0">
              <a:solidFill>
                <a:prstClr val="white"/>
              </a:solidFill>
            </a:endParaRPr>
          </a:p>
          <a:p>
            <a:pPr lvl="3"/>
            <a:r>
              <a:rPr lang="en-US" sz="2800" b="1" dirty="0">
                <a:solidFill>
                  <a:prstClr val="white"/>
                </a:solidFill>
              </a:rPr>
              <a:t>d.	No chordae </a:t>
            </a:r>
            <a:r>
              <a:rPr lang="en-US" sz="2800" b="1" dirty="0" err="1">
                <a:solidFill>
                  <a:prstClr val="white"/>
                </a:solidFill>
              </a:rPr>
              <a:t>tendinae</a:t>
            </a:r>
            <a:r>
              <a:rPr lang="en-US" sz="2800" b="1" dirty="0">
                <a:solidFill>
                  <a:prstClr val="white"/>
                </a:solidFill>
              </a:rPr>
              <a:t> with semilunar valves.</a:t>
            </a:r>
            <a:endParaRPr lang="en-CA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8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V.  Other Parts of the Lymphatic System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179512" y="1305342"/>
            <a:ext cx="8964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solidFill>
                  <a:prstClr val="white"/>
                </a:solidFill>
              </a:rPr>
              <a:t>A.	Lacteal</a:t>
            </a:r>
            <a:endParaRPr lang="en-CA" sz="2400" dirty="0">
              <a:solidFill>
                <a:prstClr val="white"/>
              </a:solidFill>
            </a:endParaRPr>
          </a:p>
          <a:p>
            <a:pPr lvl="2"/>
            <a:r>
              <a:rPr lang="en-US" sz="2400" b="1" dirty="0">
                <a:solidFill>
                  <a:prstClr val="white"/>
                </a:solidFill>
              </a:rPr>
              <a:t>1.  Blind </a:t>
            </a:r>
            <a:r>
              <a:rPr lang="en-US" sz="2400" b="1" dirty="0">
                <a:solidFill>
                  <a:prstClr val="white"/>
                </a:solidFill>
              </a:rPr>
              <a:t>ends of lymph vessels in villi of the small intestine.</a:t>
            </a:r>
            <a:endParaRPr lang="en-CA" sz="2400" dirty="0">
              <a:solidFill>
                <a:prstClr val="white"/>
              </a:solidFill>
            </a:endParaRPr>
          </a:p>
          <a:p>
            <a:pPr marL="1371600" lvl="2" indent="-457200">
              <a:buFontTx/>
              <a:buAutoNum type="arabicPeriod" startAt="2"/>
            </a:pPr>
            <a:r>
              <a:rPr lang="en-US" sz="2400" b="1" dirty="0">
                <a:solidFill>
                  <a:prstClr val="white"/>
                </a:solidFill>
              </a:rPr>
              <a:t>Products </a:t>
            </a:r>
            <a:r>
              <a:rPr lang="en-US" sz="2400" b="1" dirty="0">
                <a:solidFill>
                  <a:prstClr val="white"/>
                </a:solidFill>
              </a:rPr>
              <a:t>of fat digestion enter here</a:t>
            </a:r>
            <a:r>
              <a:rPr lang="en-US" sz="2400" b="1" dirty="0">
                <a:solidFill>
                  <a:prstClr val="white"/>
                </a:solidFill>
              </a:rPr>
              <a:t>.</a:t>
            </a:r>
          </a:p>
          <a:p>
            <a:pPr lvl="2"/>
            <a:endParaRPr lang="en-CA" sz="2400" dirty="0">
              <a:solidFill>
                <a:prstClr val="white"/>
              </a:solidFill>
            </a:endParaRPr>
          </a:p>
          <a:p>
            <a:pPr lvl="1"/>
            <a:r>
              <a:rPr lang="en-US" sz="2400" b="1" dirty="0">
                <a:solidFill>
                  <a:prstClr val="white"/>
                </a:solidFill>
              </a:rPr>
              <a:t>B.	Lymph Nodes</a:t>
            </a:r>
            <a:endParaRPr lang="en-CA" sz="2400" dirty="0">
              <a:solidFill>
                <a:prstClr val="white"/>
              </a:solidFill>
            </a:endParaRPr>
          </a:p>
          <a:p>
            <a:pPr lvl="2"/>
            <a:r>
              <a:rPr lang="en-US" sz="2400" b="1" dirty="0">
                <a:solidFill>
                  <a:prstClr val="white"/>
                </a:solidFill>
              </a:rPr>
              <a:t>1.   Small </a:t>
            </a:r>
            <a:r>
              <a:rPr lang="en-US" sz="2400" b="1" dirty="0">
                <a:solidFill>
                  <a:prstClr val="white"/>
                </a:solidFill>
              </a:rPr>
              <a:t>oval or round structures that occur along strategic places on lymph vessels.</a:t>
            </a:r>
            <a:endParaRPr lang="en-CA" sz="2400" dirty="0">
              <a:solidFill>
                <a:prstClr val="white"/>
              </a:solidFill>
            </a:endParaRPr>
          </a:p>
          <a:p>
            <a:pPr lvl="2"/>
            <a:r>
              <a:rPr lang="en-US" sz="2400" b="1" dirty="0">
                <a:solidFill>
                  <a:prstClr val="white"/>
                </a:solidFill>
              </a:rPr>
              <a:t>2.   They </a:t>
            </a:r>
            <a:r>
              <a:rPr lang="en-US" sz="2400" b="1" dirty="0">
                <a:solidFill>
                  <a:prstClr val="white"/>
                </a:solidFill>
              </a:rPr>
              <a:t>produce and store lymphocytes</a:t>
            </a:r>
            <a:endParaRPr lang="en-CA" sz="2400" dirty="0">
              <a:solidFill>
                <a:prstClr val="white"/>
              </a:solidFill>
            </a:endParaRPr>
          </a:p>
          <a:p>
            <a:pPr lvl="2"/>
            <a:r>
              <a:rPr lang="en-US" sz="2400" b="1" dirty="0">
                <a:solidFill>
                  <a:prstClr val="white"/>
                </a:solidFill>
              </a:rPr>
              <a:t>3.   These </a:t>
            </a:r>
            <a:r>
              <a:rPr lang="en-US" sz="2400" b="1" dirty="0">
                <a:solidFill>
                  <a:prstClr val="white"/>
                </a:solidFill>
              </a:rPr>
              <a:t>fight infection by producing </a:t>
            </a:r>
            <a:r>
              <a:rPr lang="en-US" sz="2400" b="1" dirty="0">
                <a:solidFill>
                  <a:prstClr val="white"/>
                </a:solidFill>
              </a:rPr>
              <a:t>antibodies </a:t>
            </a:r>
            <a:r>
              <a:rPr lang="en-US" sz="2400" b="1" dirty="0">
                <a:solidFill>
                  <a:prstClr val="white"/>
                </a:solidFill>
              </a:rPr>
              <a:t>which attach to and “flag” or </a:t>
            </a:r>
            <a:r>
              <a:rPr lang="en-US" sz="2400" b="1" dirty="0">
                <a:solidFill>
                  <a:prstClr val="white"/>
                </a:solidFill>
              </a:rPr>
              <a:t>deactivate </a:t>
            </a:r>
            <a:r>
              <a:rPr lang="en-US" sz="2400" b="1" dirty="0">
                <a:solidFill>
                  <a:prstClr val="white"/>
                </a:solidFill>
              </a:rPr>
              <a:t>foreign proteins </a:t>
            </a:r>
            <a:endParaRPr lang="en-CA" sz="2400" dirty="0">
              <a:solidFill>
                <a:prstClr val="white"/>
              </a:solidFill>
            </a:endParaRPr>
          </a:p>
          <a:p>
            <a:pPr lvl="2"/>
            <a:r>
              <a:rPr lang="en-US" sz="2400" b="1" dirty="0">
                <a:solidFill>
                  <a:prstClr val="white"/>
                </a:solidFill>
              </a:rPr>
              <a:t>4.  Filter </a:t>
            </a:r>
            <a:r>
              <a:rPr lang="en-US" sz="2400" b="1" dirty="0">
                <a:solidFill>
                  <a:prstClr val="white"/>
                </a:solidFill>
              </a:rPr>
              <a:t>lymph of damaged cells, bacteria and spreading cancer cells as well as debris.</a:t>
            </a:r>
            <a:endParaRPr lang="en-CA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1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0" y="332657"/>
            <a:ext cx="6858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Tx/>
              <a:buAutoNum type="alphaUcPeriod" startAt="5"/>
            </a:pPr>
            <a:r>
              <a:rPr lang="en-US" sz="3600" b="1" dirty="0">
                <a:solidFill>
                  <a:prstClr val="white"/>
                </a:solidFill>
              </a:rPr>
              <a:t>Coronary </a:t>
            </a:r>
            <a:r>
              <a:rPr lang="en-US" sz="3600" b="1" dirty="0">
                <a:solidFill>
                  <a:prstClr val="white"/>
                </a:solidFill>
              </a:rPr>
              <a:t>arteries and </a:t>
            </a:r>
            <a:r>
              <a:rPr lang="en-US" sz="3600" b="1" dirty="0">
                <a:solidFill>
                  <a:prstClr val="white"/>
                </a:solidFill>
              </a:rPr>
              <a:t>veins</a:t>
            </a:r>
          </a:p>
          <a:p>
            <a:endParaRPr lang="en-CA" sz="3600" dirty="0">
              <a:solidFill>
                <a:prstClr val="white"/>
              </a:solidFill>
            </a:endParaRPr>
          </a:p>
          <a:p>
            <a:pPr marL="971550" lvl="1" indent="-514350">
              <a:buFontTx/>
              <a:buAutoNum type="arabicPeriod"/>
            </a:pPr>
            <a:r>
              <a:rPr lang="en-US" sz="2800" b="1" dirty="0">
                <a:solidFill>
                  <a:prstClr val="white"/>
                </a:solidFill>
              </a:rPr>
              <a:t>Vitally </a:t>
            </a:r>
            <a:r>
              <a:rPr lang="en-US" sz="2800" b="1" dirty="0">
                <a:solidFill>
                  <a:prstClr val="white"/>
                </a:solidFill>
              </a:rPr>
              <a:t>important blood vessels that supply blood to the heart muscle </a:t>
            </a:r>
            <a:r>
              <a:rPr lang="en-US" sz="2800" b="1" dirty="0">
                <a:solidFill>
                  <a:prstClr val="white"/>
                </a:solidFill>
              </a:rPr>
              <a:t>itself</a:t>
            </a:r>
          </a:p>
          <a:p>
            <a:pPr marL="971550" lvl="1" indent="-514350">
              <a:buFontTx/>
              <a:buAutoNum type="arabicPeriod"/>
            </a:pPr>
            <a:endParaRPr lang="en-CA" sz="2800" dirty="0">
              <a:solidFill>
                <a:prstClr val="white"/>
              </a:solidFill>
            </a:endParaRPr>
          </a:p>
          <a:p>
            <a:pPr marL="971550" lvl="1" indent="-514350">
              <a:buFontTx/>
              <a:buAutoNum type="arabicPeriod" startAt="2"/>
            </a:pPr>
            <a:r>
              <a:rPr lang="en-US" sz="2800" b="1" dirty="0">
                <a:solidFill>
                  <a:prstClr val="white"/>
                </a:solidFill>
              </a:rPr>
              <a:t>Heart </a:t>
            </a:r>
            <a:r>
              <a:rPr lang="en-US" sz="2800" b="1" dirty="0">
                <a:solidFill>
                  <a:prstClr val="white"/>
                </a:solidFill>
              </a:rPr>
              <a:t>does not use the blood in its inner chambers</a:t>
            </a:r>
            <a:r>
              <a:rPr lang="en-US" sz="2800" b="1" dirty="0">
                <a:solidFill>
                  <a:prstClr val="white"/>
                </a:solidFill>
              </a:rPr>
              <a:t>.</a:t>
            </a:r>
          </a:p>
          <a:p>
            <a:pPr marL="971550" lvl="1" indent="-514350">
              <a:buFontTx/>
              <a:buAutoNum type="arabicPeriod" startAt="2"/>
            </a:pPr>
            <a:endParaRPr lang="en-CA" sz="2800" dirty="0">
              <a:solidFill>
                <a:prstClr val="white"/>
              </a:solidFill>
            </a:endParaRPr>
          </a:p>
          <a:p>
            <a:pPr marL="971550" lvl="1" indent="-514350">
              <a:buFontTx/>
              <a:buAutoNum type="arabicPeriod" startAt="3"/>
            </a:pPr>
            <a:r>
              <a:rPr lang="en-US" sz="2800" b="1" dirty="0">
                <a:solidFill>
                  <a:prstClr val="white"/>
                </a:solidFill>
              </a:rPr>
              <a:t>Arteries </a:t>
            </a:r>
            <a:r>
              <a:rPr lang="en-US" sz="2800" b="1" dirty="0">
                <a:solidFill>
                  <a:prstClr val="white"/>
                </a:solidFill>
              </a:rPr>
              <a:t>branch off the aorta just above the aortic semilunar valve, and lie on the outside of the heart</a:t>
            </a:r>
            <a:r>
              <a:rPr lang="en-US" sz="2800" b="1" dirty="0">
                <a:solidFill>
                  <a:prstClr val="white"/>
                </a:solidFill>
              </a:rPr>
              <a:t>.</a:t>
            </a:r>
          </a:p>
          <a:p>
            <a:pPr lvl="1"/>
            <a:endParaRPr lang="en-CA" sz="2800" dirty="0">
              <a:solidFill>
                <a:prstClr val="white"/>
              </a:solidFill>
            </a:endParaRPr>
          </a:p>
          <a:p>
            <a:pPr marL="971550" lvl="1" indent="-514350">
              <a:buFontTx/>
              <a:buAutoNum type="arabicPeriod" startAt="4"/>
            </a:pPr>
            <a:r>
              <a:rPr lang="en-US" sz="2800" b="1" dirty="0">
                <a:solidFill>
                  <a:prstClr val="white"/>
                </a:solidFill>
              </a:rPr>
              <a:t>Coronary veins empty into the right atrium.</a:t>
            </a:r>
          </a:p>
          <a:p>
            <a:pPr marL="971550" lvl="1" indent="-514350">
              <a:buFontTx/>
              <a:buAutoNum type="arabicPeriod" startAt="4"/>
            </a:pPr>
            <a:endParaRPr lang="en-CA" sz="2800" dirty="0">
              <a:solidFill>
                <a:prstClr val="white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32656"/>
            <a:ext cx="207645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06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eart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182" y="1505645"/>
            <a:ext cx="546267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III.	</a:t>
            </a:r>
            <a:r>
              <a:rPr lang="en-US" b="1" u="sng" dirty="0"/>
              <a:t>Path of Blood Through the Heart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868070"/>
            <a:ext cx="8836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prstClr val="white"/>
                </a:solidFill>
                <a:hlinkClick r:id="rId3"/>
              </a:rPr>
              <a:t>Interactive – Map of the human heart</a:t>
            </a:r>
            <a:endParaRPr lang="en-CA" dirty="0">
              <a:solidFill>
                <a:prstClr val="white"/>
              </a:solidFill>
            </a:endParaRPr>
          </a:p>
          <a:p>
            <a:r>
              <a:rPr lang="en-CA" dirty="0">
                <a:solidFill>
                  <a:prstClr val="white"/>
                </a:solidFill>
                <a:hlinkClick r:id="rId4"/>
              </a:rPr>
              <a:t>http://www.sumanasinc.com/webcontent/animations/content/human_heart.html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1432775"/>
            <a:ext cx="3923928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Blood low in oxygen (“deoxygenated”) enters the right atrium through the SUPERIOR and INFERIOR VENA CAVA, the body's  largest veins.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11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 startAt="2"/>
            </a:pP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RIGHT ATRIUM contracts, forcing blood through the TRICUSPID VALVE and into the RIGHT VENTRICLE.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 startAt="2"/>
            </a:pPr>
            <a:endParaRPr lang="en-CA" sz="11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78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179512" y="1052736"/>
            <a:ext cx="3600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 startAt="3"/>
            </a:pP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right ventricle contracts, sending blood through the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PULMONARY  SEMILUNAR VALVE and into the     PULMONARY TRUNK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4" descr="heart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324" y="1412776"/>
            <a:ext cx="546267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95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-324544" y="188640"/>
            <a:ext cx="43204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Tx/>
              <a:buAutoNum type="alphaUcPeriod" startAt="4"/>
            </a:pPr>
            <a:r>
              <a:rPr lang="en-US" sz="2200" b="1" dirty="0">
                <a:solidFill>
                  <a:prstClr val="white"/>
                </a:solidFill>
              </a:rPr>
              <a:t>The </a:t>
            </a:r>
            <a:r>
              <a:rPr lang="en-US" sz="2200" b="1" dirty="0">
                <a:solidFill>
                  <a:prstClr val="white"/>
                </a:solidFill>
              </a:rPr>
              <a:t>pulmonary trunk divides into PULMONARY ARTERIES, which take the deoxygenated blood to the capillaries of the LUNGS</a:t>
            </a:r>
            <a:r>
              <a:rPr lang="en-US" sz="2200" b="1" dirty="0">
                <a:solidFill>
                  <a:prstClr val="white"/>
                </a:solidFill>
              </a:rPr>
              <a:t>.</a:t>
            </a:r>
          </a:p>
          <a:p>
            <a:pPr lvl="1"/>
            <a:endParaRPr lang="en-CA" sz="2200" dirty="0">
              <a:solidFill>
                <a:prstClr val="white"/>
              </a:solidFill>
            </a:endParaRPr>
          </a:p>
          <a:p>
            <a:pPr marL="914400" lvl="1" indent="-457200">
              <a:buFontTx/>
              <a:buAutoNum type="alphaUcPeriod" startAt="5"/>
            </a:pPr>
            <a:r>
              <a:rPr lang="en-US" sz="2200" b="1" dirty="0">
                <a:solidFill>
                  <a:prstClr val="white"/>
                </a:solidFill>
              </a:rPr>
              <a:t>At </a:t>
            </a:r>
            <a:r>
              <a:rPr lang="en-US" sz="2200" b="1" dirty="0">
                <a:solidFill>
                  <a:prstClr val="white"/>
                </a:solidFill>
              </a:rPr>
              <a:t>the lungs, carbon dioxide diffuses out of the blood, and, oxygen diffuses into it.  The blood is now OXYGENATED</a:t>
            </a:r>
            <a:r>
              <a:rPr lang="en-US" sz="2200" b="1" dirty="0">
                <a:solidFill>
                  <a:prstClr val="white"/>
                </a:solidFill>
              </a:rPr>
              <a:t>.</a:t>
            </a:r>
          </a:p>
          <a:p>
            <a:pPr marL="914400" lvl="1" indent="-457200">
              <a:buFontTx/>
              <a:buAutoNum type="alphaUcPeriod" startAt="5"/>
            </a:pPr>
            <a:endParaRPr lang="en-CA" sz="2200" dirty="0">
              <a:solidFill>
                <a:prstClr val="white"/>
              </a:solidFill>
            </a:endParaRPr>
          </a:p>
          <a:p>
            <a:pPr marL="914400" lvl="1" indent="-457200">
              <a:buFontTx/>
              <a:buAutoNum type="alphaUcPeriod" startAt="6"/>
            </a:pPr>
            <a:r>
              <a:rPr lang="en-US" sz="2200" b="1" dirty="0">
                <a:solidFill>
                  <a:prstClr val="white"/>
                </a:solidFill>
              </a:rPr>
              <a:t>The </a:t>
            </a:r>
            <a:r>
              <a:rPr lang="en-US" sz="2200" b="1" dirty="0">
                <a:solidFill>
                  <a:prstClr val="white"/>
                </a:solidFill>
              </a:rPr>
              <a:t>oxygenated blood feeds into the PULMONARY VEINS, which take it from the lungs to the LEFT </a:t>
            </a:r>
            <a:r>
              <a:rPr lang="en-US" sz="2400" b="1" dirty="0">
                <a:solidFill>
                  <a:prstClr val="white"/>
                </a:solidFill>
              </a:rPr>
              <a:t>ATRIUM</a:t>
            </a:r>
          </a:p>
          <a:p>
            <a:pPr marL="914400" lvl="1" indent="-457200">
              <a:buFontTx/>
              <a:buAutoNum type="alphaUcPeriod" startAt="6"/>
            </a:pPr>
            <a:endParaRPr lang="en-CA" sz="2400" dirty="0">
              <a:solidFill>
                <a:prstClr val="white"/>
              </a:solidFill>
            </a:endParaRPr>
          </a:p>
        </p:txBody>
      </p:sp>
      <p:pic>
        <p:nvPicPr>
          <p:cNvPr id="4" name="Picture 4" descr="heart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324" y="1412776"/>
            <a:ext cx="546267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46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4" descr="heart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324" y="1412776"/>
            <a:ext cx="546267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468560" y="188640"/>
            <a:ext cx="414988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FontTx/>
              <a:buAutoNum type="alphaUcPeriod" startAt="7"/>
            </a:pPr>
            <a:r>
              <a:rPr lang="en-US" sz="2400" b="1" dirty="0">
                <a:solidFill>
                  <a:prstClr val="white"/>
                </a:solidFill>
              </a:rPr>
              <a:t>The </a:t>
            </a:r>
            <a:r>
              <a:rPr lang="en-US" sz="2400" b="1" dirty="0">
                <a:solidFill>
                  <a:prstClr val="white"/>
                </a:solidFill>
              </a:rPr>
              <a:t>left atrium CONTRACTS, forcing blood through the bicuspid valve into the LEFT VENTRICLE</a:t>
            </a:r>
            <a:r>
              <a:rPr lang="en-US" sz="2400" b="1" dirty="0">
                <a:solidFill>
                  <a:prstClr val="white"/>
                </a:solidFill>
              </a:rPr>
              <a:t>.</a:t>
            </a:r>
          </a:p>
          <a:p>
            <a:pPr marL="971550" lvl="1" indent="-514350">
              <a:buFontTx/>
              <a:buAutoNum type="alphaUcPeriod" startAt="7"/>
            </a:pPr>
            <a:endParaRPr lang="en-CA" sz="2400" dirty="0">
              <a:solidFill>
                <a:prstClr val="white"/>
              </a:solidFill>
            </a:endParaRPr>
          </a:p>
          <a:p>
            <a:pPr marL="971550" lvl="1" indent="-514350">
              <a:buFontTx/>
              <a:buAutoNum type="alphaUcPeriod" startAt="8"/>
            </a:pPr>
            <a:r>
              <a:rPr lang="en-US" sz="2400" b="1" dirty="0">
                <a:solidFill>
                  <a:prstClr val="white"/>
                </a:solidFill>
              </a:rPr>
              <a:t>The </a:t>
            </a:r>
            <a:r>
              <a:rPr lang="en-US" sz="2400" b="1" dirty="0">
                <a:solidFill>
                  <a:prstClr val="white"/>
                </a:solidFill>
              </a:rPr>
              <a:t>left ventricle CONTRACTS, forcing blood through the AORTIC SEMILUNAR VALVE into the AORTA, the body's largest artery</a:t>
            </a:r>
            <a:r>
              <a:rPr lang="en-US" sz="2400" b="1" dirty="0">
                <a:solidFill>
                  <a:prstClr val="white"/>
                </a:solidFill>
              </a:rPr>
              <a:t>.</a:t>
            </a:r>
          </a:p>
          <a:p>
            <a:pPr marL="971550" lvl="1" indent="-514350">
              <a:buFontTx/>
              <a:buAutoNum type="alphaUcPeriod" startAt="8"/>
            </a:pPr>
            <a:endParaRPr lang="en-CA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4" descr="heart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324" y="1412776"/>
            <a:ext cx="546267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52536" y="188640"/>
            <a:ext cx="381642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FontTx/>
              <a:buAutoNum type="romanUcPeriod"/>
            </a:pPr>
            <a:r>
              <a:rPr lang="en-US" sz="2400" b="1" dirty="0">
                <a:solidFill>
                  <a:prstClr val="white"/>
                </a:solidFill>
              </a:rPr>
              <a:t>The </a:t>
            </a:r>
            <a:r>
              <a:rPr lang="en-US" sz="2400" b="1" dirty="0">
                <a:solidFill>
                  <a:prstClr val="white"/>
                </a:solidFill>
              </a:rPr>
              <a:t>aorta divides into smaller arteries, which carry oxygenated blood to all body tissues</a:t>
            </a:r>
            <a:r>
              <a:rPr lang="en-US" sz="2400" b="1" dirty="0">
                <a:solidFill>
                  <a:prstClr val="white"/>
                </a:solidFill>
              </a:rPr>
              <a:t>.</a:t>
            </a:r>
          </a:p>
          <a:p>
            <a:pPr lvl="1"/>
            <a:endParaRPr lang="en-CA" sz="2400" dirty="0">
              <a:solidFill>
                <a:prstClr val="white"/>
              </a:solidFill>
            </a:endParaRPr>
          </a:p>
          <a:p>
            <a:pPr marL="914400" lvl="1" indent="-457200">
              <a:buFontTx/>
              <a:buAutoNum type="alphaUcPeriod" startAt="10"/>
            </a:pPr>
            <a:r>
              <a:rPr lang="en-US" sz="2400" b="1" dirty="0">
                <a:solidFill>
                  <a:prstClr val="white"/>
                </a:solidFill>
              </a:rPr>
              <a:t>Deoxygenated </a:t>
            </a:r>
            <a:r>
              <a:rPr lang="en-US" sz="2400" b="1" dirty="0">
                <a:solidFill>
                  <a:prstClr val="white"/>
                </a:solidFill>
              </a:rPr>
              <a:t>blood NEVER MIXES with oxygenated blood</a:t>
            </a:r>
            <a:r>
              <a:rPr lang="en-US" sz="2400" b="1" dirty="0">
                <a:solidFill>
                  <a:prstClr val="white"/>
                </a:solidFill>
              </a:rPr>
              <a:t>.</a:t>
            </a:r>
          </a:p>
          <a:p>
            <a:pPr marL="914400" lvl="1" indent="-457200">
              <a:buFontTx/>
              <a:buAutoNum type="alphaUcPeriod" startAt="10"/>
            </a:pPr>
            <a:endParaRPr lang="en-CA" sz="2400" dirty="0">
              <a:solidFill>
                <a:prstClr val="white"/>
              </a:solidFill>
            </a:endParaRPr>
          </a:p>
          <a:p>
            <a:pPr marL="914400" lvl="1" indent="-457200">
              <a:buFontTx/>
              <a:buAutoNum type="alphaUcPeriod" startAt="11"/>
            </a:pPr>
            <a:r>
              <a:rPr lang="en-US" sz="2400" b="1" dirty="0">
                <a:solidFill>
                  <a:prstClr val="white"/>
                </a:solidFill>
              </a:rPr>
              <a:t>Two </a:t>
            </a:r>
            <a:r>
              <a:rPr lang="en-US" sz="2400" b="1" dirty="0">
                <a:solidFill>
                  <a:prstClr val="white"/>
                </a:solidFill>
              </a:rPr>
              <a:t>atria contract simultaneously, and the two ventricles also contract simultaneously</a:t>
            </a:r>
            <a:r>
              <a:rPr lang="en-US" sz="2400" b="1" dirty="0">
                <a:solidFill>
                  <a:prstClr val="white"/>
                </a:solidFill>
              </a:rPr>
              <a:t>.</a:t>
            </a:r>
          </a:p>
          <a:p>
            <a:pPr marL="914400" lvl="1" indent="-457200">
              <a:buFontTx/>
              <a:buAutoNum type="alphaUcPeriod" startAt="11"/>
            </a:pPr>
            <a:endParaRPr lang="en-CA" sz="2400" dirty="0">
              <a:solidFill>
                <a:prstClr val="white"/>
              </a:solidFill>
            </a:endParaRPr>
          </a:p>
          <a:p>
            <a:pPr lvl="1"/>
            <a:r>
              <a:rPr lang="en-US" sz="2400" b="1" dirty="0">
                <a:solidFill>
                  <a:prstClr val="white"/>
                </a:solidFill>
              </a:rPr>
              <a:t> </a:t>
            </a:r>
            <a:endParaRPr lang="en-CA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2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IV.  Heartbeat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251520" y="1412776"/>
            <a:ext cx="69847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</a:rPr>
              <a:t>A.  The </a:t>
            </a:r>
            <a:r>
              <a:rPr lang="en-US" sz="3200" b="1" dirty="0">
                <a:solidFill>
                  <a:prstClr val="white"/>
                </a:solidFill>
              </a:rPr>
              <a:t>heartbeat that you can hear can be divided into two phases:</a:t>
            </a:r>
            <a:endParaRPr lang="en-CA" sz="3200" dirty="0">
              <a:solidFill>
                <a:prstClr val="white"/>
              </a:solidFill>
            </a:endParaRPr>
          </a:p>
          <a:p>
            <a:pPr lvl="1"/>
            <a:r>
              <a:rPr lang="en-US" sz="3200" b="1" dirty="0">
                <a:solidFill>
                  <a:prstClr val="white"/>
                </a:solidFill>
              </a:rPr>
              <a:t>1.	"</a:t>
            </a:r>
            <a:r>
              <a:rPr lang="en-US" sz="3200" b="1" dirty="0" err="1">
                <a:solidFill>
                  <a:prstClr val="white"/>
                </a:solidFill>
              </a:rPr>
              <a:t>Lub</a:t>
            </a:r>
            <a:r>
              <a:rPr lang="en-US" sz="3200" b="1" dirty="0">
                <a:solidFill>
                  <a:prstClr val="white"/>
                </a:solidFill>
              </a:rPr>
              <a:t>" is due to the closing of </a:t>
            </a:r>
            <a:r>
              <a:rPr lang="en-US" sz="3200" b="1" dirty="0" err="1">
                <a:solidFill>
                  <a:prstClr val="white"/>
                </a:solidFill>
              </a:rPr>
              <a:t>atrioventricular</a:t>
            </a:r>
            <a:r>
              <a:rPr lang="en-US" sz="3200" b="1" dirty="0">
                <a:solidFill>
                  <a:prstClr val="white"/>
                </a:solidFill>
              </a:rPr>
              <a:t> valves.</a:t>
            </a:r>
            <a:endParaRPr lang="en-CA" sz="3200" dirty="0">
              <a:solidFill>
                <a:prstClr val="white"/>
              </a:solidFill>
            </a:endParaRPr>
          </a:p>
          <a:p>
            <a:pPr lvl="1"/>
            <a:r>
              <a:rPr lang="en-US" sz="3200" b="1" dirty="0">
                <a:solidFill>
                  <a:prstClr val="white"/>
                </a:solidFill>
              </a:rPr>
              <a:t>	a.   atria </a:t>
            </a:r>
            <a:r>
              <a:rPr lang="en-US" sz="3200" b="1" dirty="0">
                <a:solidFill>
                  <a:prstClr val="white"/>
                </a:solidFill>
              </a:rPr>
              <a:t>contracting</a:t>
            </a:r>
            <a:endParaRPr lang="en-CA" sz="3200" dirty="0">
              <a:solidFill>
                <a:prstClr val="white"/>
              </a:solidFill>
            </a:endParaRPr>
          </a:p>
          <a:p>
            <a:pPr lvl="1"/>
            <a:r>
              <a:rPr lang="en-US" sz="3200" b="1" dirty="0">
                <a:solidFill>
                  <a:prstClr val="white"/>
                </a:solidFill>
              </a:rPr>
              <a:t>	b.  ventricles </a:t>
            </a:r>
            <a:r>
              <a:rPr lang="en-US" sz="3200" b="1" dirty="0">
                <a:solidFill>
                  <a:prstClr val="white"/>
                </a:solidFill>
              </a:rPr>
              <a:t>relaxing</a:t>
            </a:r>
            <a:endParaRPr lang="en-CA" sz="3200" dirty="0">
              <a:solidFill>
                <a:prstClr val="white"/>
              </a:solidFill>
            </a:endParaRPr>
          </a:p>
          <a:p>
            <a:pPr lvl="1"/>
            <a:r>
              <a:rPr lang="en-US" sz="3200" b="1" dirty="0">
                <a:solidFill>
                  <a:prstClr val="white"/>
                </a:solidFill>
              </a:rPr>
              <a:t>2.	“</a:t>
            </a:r>
            <a:r>
              <a:rPr lang="en-US" sz="3200" b="1" dirty="0" err="1">
                <a:solidFill>
                  <a:prstClr val="white"/>
                </a:solidFill>
              </a:rPr>
              <a:t>Dupp</a:t>
            </a:r>
            <a:r>
              <a:rPr lang="en-US" sz="3200" b="1" dirty="0">
                <a:solidFill>
                  <a:prstClr val="white"/>
                </a:solidFill>
              </a:rPr>
              <a:t>” sound is due to the closing of the semi-lunar valves.</a:t>
            </a:r>
            <a:endParaRPr lang="en-CA" sz="3200" dirty="0">
              <a:solidFill>
                <a:prstClr val="white"/>
              </a:solidFill>
            </a:endParaRPr>
          </a:p>
          <a:p>
            <a:pPr lvl="1"/>
            <a:r>
              <a:rPr lang="en-US" sz="3200" b="1" dirty="0">
                <a:solidFill>
                  <a:prstClr val="white"/>
                </a:solidFill>
              </a:rPr>
              <a:t>	</a:t>
            </a:r>
            <a:r>
              <a:rPr lang="en-US" sz="3200" b="1" dirty="0">
                <a:solidFill>
                  <a:prstClr val="white"/>
                </a:solidFill>
              </a:rPr>
              <a:t>a.   atria </a:t>
            </a:r>
            <a:r>
              <a:rPr lang="en-US" sz="3200" b="1" dirty="0">
                <a:solidFill>
                  <a:prstClr val="white"/>
                </a:solidFill>
              </a:rPr>
              <a:t>relaxing</a:t>
            </a:r>
            <a:endParaRPr lang="en-CA" sz="3200" dirty="0">
              <a:solidFill>
                <a:prstClr val="white"/>
              </a:solidFill>
            </a:endParaRPr>
          </a:p>
          <a:p>
            <a:pPr lvl="1"/>
            <a:r>
              <a:rPr lang="en-US" sz="3200" b="1" dirty="0">
                <a:solidFill>
                  <a:prstClr val="white"/>
                </a:solidFill>
              </a:rPr>
              <a:t>	</a:t>
            </a:r>
            <a:r>
              <a:rPr lang="en-US" sz="3200" b="1" dirty="0">
                <a:solidFill>
                  <a:prstClr val="white"/>
                </a:solidFill>
              </a:rPr>
              <a:t>b.   ventricles </a:t>
            </a:r>
            <a:r>
              <a:rPr lang="en-US" sz="3200" b="1" dirty="0">
                <a:solidFill>
                  <a:prstClr val="white"/>
                </a:solidFill>
              </a:rPr>
              <a:t>contracting</a:t>
            </a:r>
            <a:endParaRPr lang="en-CA" sz="3200" dirty="0">
              <a:solidFill>
                <a:prstClr val="white"/>
              </a:solidFill>
            </a:endParaRPr>
          </a:p>
        </p:txBody>
      </p:sp>
      <p:sp>
        <p:nvSpPr>
          <p:cNvPr id="4" name="AutoShape 2" descr="data:image/jpeg;base64,/9j/4AAQSkZJRgABAQAAAQABAAD/2wBDAAkGBwgHBgkIBwgKCgkLDRYPDQwMDRsUFRAWIB0iIiAdHx8kKDQsJCYxJx8fLT0tMTU3Ojo6Iys/RD84QzQ5Ojf/2wBDAQoKCg0MDRoPDxo3JR8lNzc3Nzc3Nzc3Nzc3Nzc3Nzc3Nzc3Nzc3Nzc3Nzc3Nzc3Nzc3Nzc3Nzc3Nzc3Nzc3Nzf/wAARCACJAL4DASIAAhEBAxEB/8QAGwAAAQUBAQAAAAAAAAAAAAAAAwACBAUGAQf/xABEEAABAwIDBQQECQsEAwAAAAABAAIDBBEFEiEGEzFhcQdBUZEiJLHRFlJic4GToaLBFCMyNEJDU3KCkrIVJ1RjZIPh/8QAGQEBAQEBAQEAAAAAAAAAAAAAAAECAwQF/8QAMhEAAgIBAgIHBQkBAAAAAAAAAAECERIDIUFRBCIxcZGxwRNCYWKBIzIzNERSctHwof/aAAwDAQACEQMRAD8A8psllRsiWReez7lAbJWRsnJIssligOVcyqywqi/La+nprlu+lZHmAvbM4C/2qTtLhTcHxqtoGPMjKeZ0bXniQDxKllxKWyWVGyJZFSUBslZGyJZEsUBslZGyJZUJQGyRbqjZUi3XgligNksqNkSyJZaA2Ssr3ZXB48ax6iw+Z7mR1EuRzm8QLE3HkoOJUn5LWzQDURyPZc8iR+CllwIGVKyNl5JzGclSKNkfKlZSHsseCbkSxiBsllRsiRbyQUSMoSyqUWC/E+SWQeJ8lizviRMvJOLeHRScl+8+S6WcNTwHcljEsNjYd5tDQAC/rEf+QU3tIiDNrsT51Dj5gFG2AhD9pqDU/rDDw5qX2oRAbV1xudZAeHyWpexa61fD1RhsiWUKUYwe93klkAHE+SWTEi5R4JZR4KVkHifJLJzPkljEi5AlkCk5OZ8l3Jzd5JYxIuUJFoupWTmfJdez0jqePgljEh5QkWqXu+Z8ksgtxPkljE0nZhFm2ww42/RlJ+6VTbURbvHK5v8A5Mv+ZWr7KIQ7aimN+GY8PklU22kIbtDW6/v5O75RS9i11mvgvNmYyokbNUbIL8T5I0MYvxPkjYjHchPYmZQp8sY8T5IW75nySxKO5Fyi64WBSwzXiePgk6Ox4n+1LJiH3ZuluypGQpZFk70RxGV0x6/QPYj5E57PS/pHsQYmh7OIidpaI62EwP2E/gpPanGfhLUu+MWkf2tXezmO2P07+4En7pR+01hOMZ/jsYfuha905/qK+X1MGY/FPigdK8Mbxt4o27Wg2LwwV2MwRSAZM13/AMo1P2AqI6UkrfYilxPB6rDJWxVcbo3uY14BPcRcKBuzfVejdp1qqopatgs2amaQPpd/8WBydyNU6MwecFLmR93qluypGRLdqGsSPuynPYczuqNkTpGfnHdUGJF3ZSMZUjIkWIKNp2Sxn4RRuPcx5+6qXbqK20Vb884/atD2XtMeIyy/FhefYqnb6O20NXzlctP7pyX47XyrzMlkN+JUiCM34lLIVKp2LLO8Y7kSaM6oG7VhURqPkQSW4ARm46pPjNz1KkBmo6pOYczuqGcQ1tUrLR/BDFr/AKlU/Uu9yQ2Pxa/6lU2+Zd7kplzhzXiZwN4okkD7Xtb0R7FpaXY7FDIN5R1DQD/CPuWur8DojgsmHRRNNdTxCVz+8m1i36BZVRbMT14RaXbZluzllsXa49zXn7pRO0duatgd3mCM2+gKTsJSvgxGdzgQGxSWv/Kh7fszS0buN6WL2LXuGH+a+hi2Rl2g1K3GAQ/6Ns/VV8gAmn/MQ9DYuPloqnZrA5cSqm6ZYwM0kjtAxviVI2uxWKonipaE+qU7ckY8fE9SVlbKzrPrSWmu9/74kza/1nAMKnH8N7CRycsNl1W7rhvtiqUjXdVD2+YBWJbGSbIxpLq1yb8wWVK3FXlBs3iFfHvYKeV8fxmsJHmpbdjcV19UqPqipTNOUE6bRmA1Okb6buq03wMxWx9Un+qKfJsbim8d6pOdf4ZSmT2mn+5eJlRGSNAjOo5WxCQtOU6A2Wqo9jMRM7N5SzNF9bsK1uK4ZQPwKbDKICSWmBlJ7y4Gzh5LSg2c568ItJb3/wAM12dsymsedLUzva1VvaCy20NV84Vf7HUr6amxBz2kXgtr1CrNvad0u0NQADfP3DkFWuoZi76VLu/oxmXVSadquW7JYsSCaKpt8073KTBsliY40tQOsTvcsUz0LUguKM3O3io+VaqbZLFDe1JUH/0u9yB8EMW76Kp+pd7kpkeppvivEzrW6jquubZ7upWibshitx6lVcR+5d7l2TZHFc7rUVVa5/cu9yUyZw5rxBfCbE76Vc9vnD70vhNid/1uo+sPvVHcX04LrCC7XglvmbxjyNFFtJiJHpVU+v8A2H3qTQY/LSYoyrne59spcCf0haxB+hZxhAGvgu1Dr9co9iZMPTg1VHq2CYlhuIU9b+RQth3UL3subucCCDf7FSbT0RranDYowS51NEBz8FisLrZaedoie5ub0XZTa48F6fAWA0FY8XFPhwmPUNIH2ropZKjxS01oTzW935Gb2kxGPB6T/R8OIs3SpeOMjxxHQLFSuL3Zrknvuj4pUGese9xJJJvrxN1HBBGnFc2z2acMVXE2tE0T7FVLBe0dQxw6EELOYTQuqq9kUYcS51gLcblaXZi02AYpC3X8214HRydgMTMIo6rGJ26tJjp2k/pPPf8AQFpq6OWThnzvb6pDtpMZOECLDKCRzY6cZXFjrZn/ALR81nhtPiP/ACpv7yqiuqnVFQ6SR5dfmo+ZRybNw0oxjX+s0A2nxGx9Zmv3emU+XafEDI61TKNe55WcDtD49yfK703dVLfM1jHkX3wmxEi35VNf+cqbs5jxpMSbPVFzozcSAn9IHQrJB1kaN401KZO7D04Si412nr1LiFHWYLWijjaxsYAaOLrG3HnoqHaGHfbWFtr5pGjzssrhFXJHPla9wadSL8VuauLe7awDxex33QV0zyR4/YrQ1G09qb8il2x2gq6bGaiOnnlawPIs157lUQ7TYj+1VTH+sqBtJOKjFp3g3DpHHzKhwuFtVzcnZ6tPSioJNcC5m2mxL/lTDo8+9B+E+J99XP8ARIfeqmY6aoGYd6ZPmbcIrgXrNp8TuPW5yb98h966/afEhI71qfidN4feqJp1F/FJ5u9wHG5ulvmMY8gWbVEjOqjB1yitflCETDF6fI/T+kexQnSa6Izn3Fvkj2IasNSO9YZ1XqlU/d7KmXgThsTAeryPwXktM607PC69Txh+Ts/p5OBfHGzyc4rUOJ5ukbuH8keWzyXlcbd6cySwUV77uPVcz6LJ3y3PQez55qZaulbYulpntaL8ToR7FH26xKOKWPDaUtMNKMptwc/9o/gsxguN1GEVIqKVzWyZS0EjhcWUKqqn1Exe83ue9W9qOWH2rnw9RBy7m4oGfVLOodLDZk+R3pu6qMHpz3+m7qgsLmRYncFDzosb+CFiy4w1/rLV6XJ6G05n/h0+88ol5dhpvUNXqGIndy4lUcMuGC3Uho961DsOPSe1Lmn6HlOISZqtx8EonKLVSZqp558E+J6wehPcJK7QoGZKV+iBn1VJJ7h2v1HVde/0nHmUAP4dUnv1PUoZsGxxSfL3KO6W3ehGQ34q0c3OiTvNUfeewexV+8RmyH7B7EoRkS4X/nWdV6dtBP8A7bYd8p9v8l5RHId43XvXom0E/wDtrhPyp3D7HIuJNTdw7/RnnjpLlIOKjh9yEQOtxQqdhMxv3pZjzQ94L8Ut4PFBYW5XMx5pm8C5vOaFsJmPNOe45ndUHeDxXXSC56qCx+Y80aFxuFF3g8USOUeKMse0vMOdlnZdelbSP3eCV83x6amjv11PsXk1NPaoZrovTdtJTFsjTu4Ccw/SGxn8SrHZMnSKc9Pv/pnlEshMzj33RWSaKITdxN+9PDiAoVPcNLJogF57kySQ2KG19yqZlLckBxuOqcXHMboQcAB1SMougsguk1Tc6BnSzrZ5siQHojZNFEzpzZEoqkSmyemDzW8xyozdm2CWPGqmHldedF+o6rW4niNPLsFg1IyeN1RHVVDpIg4FzAeBI4gG6htSuu/0ZmWuXXyIGewCYZEoy5Bs/NLPzUfOlnVozmSN4ln5oGdIvShkHzldMhUcP5BIvShkHzlPjkN+Ki5yuh6jRYz3LOGW0zNV6P2i1wbsps7DfV9Pn8g0fivKmz5Xgq/2p2iixeiwinhDgKKibDJmFvTv6VteGgUS2Z0lO5RfK/IpxNqnmUWVeJE8Sq4mVqEl701r9UFz9Fxr0omW5IdIhl9+9Cc9NL1aI5AM3NLNzTUlThY/NzXQ5CT2oVMeXLoebcUw8EhwUNW0Oc9Mzc0ndyaqZbHZuaWbmmpISx2bmlm5pqRQWPzc0i7mmJILHZua6HJi4gsJmXMx8U0pILY7NzXQ7VMXWoVMKXaLgcm9yQ4Iavc65y5fmuFMQy2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AutoShape 4" descr="data:image/jpeg;base64,/9j/4AAQSkZJRgABAQAAAQABAAD/2wBDAAkGBwgHBgkIBwgKCgkLDRYPDQwMDRsUFRAWIB0iIiAdHx8kKDQsJCYxJx8fLT0tMTU3Ojo6Iys/RD84QzQ5Ojf/2wBDAQoKCg0MDRoPDxo3JR8lNzc3Nzc3Nzc3Nzc3Nzc3Nzc3Nzc3Nzc3Nzc3Nzc3Nzc3Nzc3Nzc3Nzc3Nzc3Nzc3Nzf/wAARCACJAL4DASIAAhEBAxEB/8QAGwAAAQUBAQAAAAAAAAAAAAAAAwACBAUGAQf/xABEEAABAwIDBQQECQsEAwAAAAABAAIDBBEFEiEGEzFhcQdBUZEiJLHRFlJic4GToaLBFCMyNEJDU3KCkrIVJ1RjZIPh/8QAGQEBAQEBAQEAAAAAAAAAAAAAAAECAwQF/8QAMhEAAgIBAgIHBQkBAAAAAAAAAAECERIDIUFRBCIxcZGxwRNCYWKBIzIzNERSctHwof/aAAwDAQACEQMRAD8A8psllRsiWReez7lAbJWRsnJIssligOVcyqywqi/La+nprlu+lZHmAvbM4C/2qTtLhTcHxqtoGPMjKeZ0bXniQDxKllxKWyWVGyJZFSUBslZGyJZEsUBslZGyJZUJQGyRbqjZUi3XgligNksqNkSyJZaA2Ssr3ZXB48ax6iw+Z7mR1EuRzm8QLE3HkoOJUn5LWzQDURyPZc8iR+CllwIGVKyNl5JzGclSKNkfKlZSHsseCbkSxiBsllRsiRbyQUSMoSyqUWC/E+SWQeJ8lizviRMvJOLeHRScl+8+S6WcNTwHcljEsNjYd5tDQAC/rEf+QU3tIiDNrsT51Dj5gFG2AhD9pqDU/rDDw5qX2oRAbV1xudZAeHyWpexa61fD1RhsiWUKUYwe93klkAHE+SWTEi5R4JZR4KVkHifJLJzPkljEi5AlkCk5OZ8l3Jzd5JYxIuUJFoupWTmfJdez0jqePgljEh5QkWqXu+Z8ksgtxPkljE0nZhFm2ww42/RlJ+6VTbURbvHK5v8A5Mv+ZWr7KIQ7aimN+GY8PklU22kIbtDW6/v5O75RS9i11mvgvNmYyokbNUbIL8T5I0MYvxPkjYjHchPYmZQp8sY8T5IW75nySxKO5Fyi64WBSwzXiePgk6Ox4n+1LJiH3ZuluypGQpZFk70RxGV0x6/QPYj5E57PS/pHsQYmh7OIidpaI62EwP2E/gpPanGfhLUu+MWkf2tXezmO2P07+4En7pR+01hOMZ/jsYfuha905/qK+X1MGY/FPigdK8Mbxt4o27Wg2LwwV2MwRSAZM13/AMo1P2AqI6UkrfYilxPB6rDJWxVcbo3uY14BPcRcKBuzfVejdp1qqopatgs2amaQPpd/8WBydyNU6MwecFLmR93qluypGRLdqGsSPuynPYczuqNkTpGfnHdUGJF3ZSMZUjIkWIKNp2Sxn4RRuPcx5+6qXbqK20Vb884/atD2XtMeIyy/FhefYqnb6O20NXzlctP7pyX47XyrzMlkN+JUiCM34lLIVKp2LLO8Y7kSaM6oG7VhURqPkQSW4ARm46pPjNz1KkBmo6pOYczuqGcQ1tUrLR/BDFr/AKlU/Uu9yQ2Pxa/6lU2+Zd7kplzhzXiZwN4okkD7Xtb0R7FpaXY7FDIN5R1DQD/CPuWur8DojgsmHRRNNdTxCVz+8m1i36BZVRbMT14RaXbZluzllsXa49zXn7pRO0duatgd3mCM2+gKTsJSvgxGdzgQGxSWv/Kh7fszS0buN6WL2LXuGH+a+hi2Rl2g1K3GAQ/6Ns/VV8gAmn/MQ9DYuPloqnZrA5cSqm6ZYwM0kjtAxviVI2uxWKonipaE+qU7ckY8fE9SVlbKzrPrSWmu9/74kza/1nAMKnH8N7CRycsNl1W7rhvtiqUjXdVD2+YBWJbGSbIxpLq1yb8wWVK3FXlBs3iFfHvYKeV8fxmsJHmpbdjcV19UqPqipTNOUE6bRmA1Okb6buq03wMxWx9Un+qKfJsbim8d6pOdf4ZSmT2mn+5eJlRGSNAjOo5WxCQtOU6A2Wqo9jMRM7N5SzNF9bsK1uK4ZQPwKbDKICSWmBlJ7y4Gzh5LSg2c568ItJb3/wAM12dsymsedLUzva1VvaCy20NV84Vf7HUr6amxBz2kXgtr1CrNvad0u0NQADfP3DkFWuoZi76VLu/oxmXVSadquW7JYsSCaKpt8073KTBsliY40tQOsTvcsUz0LUguKM3O3io+VaqbZLFDe1JUH/0u9yB8EMW76Kp+pd7kpkeppvivEzrW6jquubZ7upWibshitx6lVcR+5d7l2TZHFc7rUVVa5/cu9yUyZw5rxBfCbE76Vc9vnD70vhNid/1uo+sPvVHcX04LrCC7XglvmbxjyNFFtJiJHpVU+v8A2H3qTQY/LSYoyrne59spcCf0haxB+hZxhAGvgu1Dr9co9iZMPTg1VHq2CYlhuIU9b+RQth3UL3subucCCDf7FSbT0RranDYowS51NEBz8FisLrZaedoie5ub0XZTa48F6fAWA0FY8XFPhwmPUNIH2ropZKjxS01oTzW935Gb2kxGPB6T/R8OIs3SpeOMjxxHQLFSuL3Zrknvuj4pUGese9xJJJvrxN1HBBGnFc2z2acMVXE2tE0T7FVLBe0dQxw6EELOYTQuqq9kUYcS51gLcblaXZi02AYpC3X8214HRydgMTMIo6rGJ26tJjp2k/pPPf8AQFpq6OWThnzvb6pDtpMZOECLDKCRzY6cZXFjrZn/ALR81nhtPiP/ACpv7yqiuqnVFQ6SR5dfmo+ZRybNw0oxjX+s0A2nxGx9Zmv3emU+XafEDI61TKNe55WcDtD49yfK703dVLfM1jHkX3wmxEi35VNf+cqbs5jxpMSbPVFzozcSAn9IHQrJB1kaN401KZO7D04Si412nr1LiFHWYLWijjaxsYAaOLrG3HnoqHaGHfbWFtr5pGjzssrhFXJHPla9wadSL8VuauLe7awDxex33QV0zyR4/YrQ1G09qb8il2x2gq6bGaiOnnlawPIs157lUQ7TYj+1VTH+sqBtJOKjFp3g3DpHHzKhwuFtVzcnZ6tPSioJNcC5m2mxL/lTDo8+9B+E+J99XP8ARIfeqmY6aoGYd6ZPmbcIrgXrNp8TuPW5yb98h966/afEhI71qfidN4feqJp1F/FJ5u9wHG5ulvmMY8gWbVEjOqjB1yitflCETDF6fI/T+kexQnSa6Izn3Fvkj2IasNSO9YZ1XqlU/d7KmXgThsTAeryPwXktM607PC69Txh+Ts/p5OBfHGzyc4rUOJ5ukbuH8keWzyXlcbd6cySwUV77uPVcz6LJ3y3PQez55qZaulbYulpntaL8ToR7FH26xKOKWPDaUtMNKMptwc/9o/gsxguN1GEVIqKVzWyZS0EjhcWUKqqn1Exe83ue9W9qOWH2rnw9RBy7m4oGfVLOodLDZk+R3pu6qMHpz3+m7qgsLmRYncFDzosb+CFiy4w1/rLV6XJ6G05n/h0+88ol5dhpvUNXqGIndy4lUcMuGC3Uho961DsOPSe1Lmn6HlOISZqtx8EonKLVSZqp558E+J6wehPcJK7QoGZKV+iBn1VJJ7h2v1HVde/0nHmUAP4dUnv1PUoZsGxxSfL3KO6W3ehGQ34q0c3OiTvNUfeewexV+8RmyH7B7EoRkS4X/nWdV6dtBP8A7bYd8p9v8l5RHId43XvXom0E/wDtrhPyp3D7HIuJNTdw7/RnnjpLlIOKjh9yEQOtxQqdhMxv3pZjzQ94L8Ut4PFBYW5XMx5pm8C5vOaFsJmPNOe45ndUHeDxXXSC56qCx+Y80aFxuFF3g8USOUeKMse0vMOdlnZdelbSP3eCV83x6amjv11PsXk1NPaoZrovTdtJTFsjTu4Ccw/SGxn8SrHZMnSKc9Pv/pnlEshMzj33RWSaKITdxN+9PDiAoVPcNLJogF57kySQ2KG19yqZlLckBxuOqcXHMboQcAB1SMougsguk1Tc6BnSzrZ5siQHojZNFEzpzZEoqkSmyemDzW8xyozdm2CWPGqmHldedF+o6rW4niNPLsFg1IyeN1RHVVDpIg4FzAeBI4gG6htSuu/0ZmWuXXyIGewCYZEoy5Bs/NLPzUfOlnVozmSN4ln5oGdIvShkHzldMhUcP5BIvShkHzlPjkN+Ki5yuh6jRYz3LOGW0zNV6P2i1wbsps7DfV9Pn8g0fivKmz5Xgq/2p2iixeiwinhDgKKibDJmFvTv6VteGgUS2Z0lO5RfK/IpxNqnmUWVeJE8Sq4mVqEl701r9UFz9Fxr0omW5IdIhl9+9Cc9NL1aI5AM3NLNzTUlThY/NzXQ5CT2oVMeXLoebcUw8EhwUNW0Oc9Mzc0ndyaqZbHZuaWbmmpISx2bmlm5pqRQWPzc0i7mmJILHZua6HJi4gsJmXMx8U0pILY7NzXQ7VMXWoVMKXaLgcm9yQ4Iavc65y5fmuFMQy2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prstClr val="white"/>
              </a:solidFill>
            </a:endParaRP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684" y="304106"/>
            <a:ext cx="18097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15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114032" y="1002348"/>
            <a:ext cx="5034032" cy="5667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FontTx/>
              <a:buAutoNum type="alphaUcPeriod" startAt="2"/>
            </a:pPr>
            <a:r>
              <a:rPr lang="en-US" sz="2800" b="1" dirty="0">
                <a:solidFill>
                  <a:prstClr val="white"/>
                </a:solidFill>
              </a:rPr>
              <a:t>If </a:t>
            </a:r>
            <a:r>
              <a:rPr lang="en-US" sz="2800" b="1" dirty="0">
                <a:solidFill>
                  <a:prstClr val="white"/>
                </a:solidFill>
              </a:rPr>
              <a:t>there is a problem with a valve closing, this can cause HEART MURMURS</a:t>
            </a:r>
            <a:r>
              <a:rPr lang="en-US" sz="2800" b="1" dirty="0">
                <a:solidFill>
                  <a:prstClr val="white"/>
                </a:solidFill>
              </a:rPr>
              <a:t>.</a:t>
            </a:r>
          </a:p>
          <a:p>
            <a:pPr lvl="1"/>
            <a:endParaRPr lang="en-CA" sz="2800" dirty="0">
              <a:solidFill>
                <a:prstClr val="white"/>
              </a:solidFill>
            </a:endParaRPr>
          </a:p>
          <a:p>
            <a:pPr lvl="2"/>
            <a:r>
              <a:rPr lang="en-US" sz="2800" b="1" dirty="0">
                <a:solidFill>
                  <a:prstClr val="white"/>
                </a:solidFill>
              </a:rPr>
              <a:t>1.   Rheumatic </a:t>
            </a:r>
            <a:r>
              <a:rPr lang="en-US" sz="2800" b="1" dirty="0">
                <a:solidFill>
                  <a:prstClr val="white"/>
                </a:solidFill>
              </a:rPr>
              <a:t>fever caused by a bacterial infection can cause a faulty valve (usually the bicuspid valve).</a:t>
            </a:r>
            <a:endParaRPr lang="en-CA" sz="2800" dirty="0">
              <a:solidFill>
                <a:prstClr val="white"/>
              </a:solidFill>
            </a:endParaRPr>
          </a:p>
          <a:p>
            <a:pPr lvl="2"/>
            <a:r>
              <a:rPr lang="en-US" sz="2800" b="1" dirty="0">
                <a:solidFill>
                  <a:prstClr val="white"/>
                </a:solidFill>
              </a:rPr>
              <a:t>2.   Surgery </a:t>
            </a:r>
            <a:r>
              <a:rPr lang="en-US" sz="2800" b="1" dirty="0">
                <a:solidFill>
                  <a:prstClr val="white"/>
                </a:solidFill>
              </a:rPr>
              <a:t>or replacement with an artificial valve can often cure this.</a:t>
            </a:r>
            <a:endParaRPr lang="en-CA" sz="2800" dirty="0">
              <a:solidFill>
                <a:prstClr val="white"/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82" y="2204864"/>
            <a:ext cx="428625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46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K2.  Heart Beat Co-ordination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07504" y="1196752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buFontTx/>
              <a:buAutoNum type="romanUcPeriod"/>
            </a:pPr>
            <a:r>
              <a:rPr lang="en-US" sz="3600" b="1" u="sng" dirty="0">
                <a:solidFill>
                  <a:prstClr val="white"/>
                </a:solidFill>
              </a:rPr>
              <a:t>Characteristics </a:t>
            </a:r>
            <a:r>
              <a:rPr lang="en-US" sz="3600" b="1" u="sng" dirty="0">
                <a:solidFill>
                  <a:prstClr val="white"/>
                </a:solidFill>
              </a:rPr>
              <a:t>of Cardiac </a:t>
            </a:r>
            <a:r>
              <a:rPr lang="en-US" sz="3600" b="1" u="sng" dirty="0">
                <a:solidFill>
                  <a:prstClr val="white"/>
                </a:solidFill>
              </a:rPr>
              <a:t>Cells</a:t>
            </a:r>
          </a:p>
          <a:p>
            <a:pPr marL="1028700" lvl="1" indent="-571500">
              <a:buFontTx/>
              <a:buAutoNum type="romanUcPeriod"/>
            </a:pPr>
            <a:endParaRPr lang="en-CA" sz="2800" dirty="0">
              <a:solidFill>
                <a:prstClr val="white"/>
              </a:solidFill>
            </a:endParaRPr>
          </a:p>
          <a:p>
            <a:pPr marL="971550" lvl="1" indent="-514350">
              <a:buFontTx/>
              <a:buAutoNum type="alphaUcPeriod"/>
            </a:pPr>
            <a:r>
              <a:rPr lang="en-US" sz="2800" b="1" dirty="0">
                <a:solidFill>
                  <a:prstClr val="white"/>
                </a:solidFill>
              </a:rPr>
              <a:t>Heart </a:t>
            </a:r>
            <a:r>
              <a:rPr lang="en-US" sz="2800" b="1" dirty="0">
                <a:solidFill>
                  <a:prstClr val="white"/>
                </a:solidFill>
              </a:rPr>
              <a:t>muscle tissue can contract on its own </a:t>
            </a:r>
            <a:endParaRPr lang="en-US" sz="2800" b="1" dirty="0">
              <a:solidFill>
                <a:prstClr val="white"/>
              </a:solidFill>
            </a:endParaRPr>
          </a:p>
          <a:p>
            <a:pPr lvl="2"/>
            <a:endParaRPr lang="en-CA" sz="2800" dirty="0">
              <a:solidFill>
                <a:prstClr val="white"/>
              </a:solidFill>
            </a:endParaRPr>
          </a:p>
          <a:p>
            <a:pPr lvl="2"/>
            <a:r>
              <a:rPr lang="en-US" sz="2800" b="1" dirty="0">
                <a:solidFill>
                  <a:prstClr val="white"/>
                </a:solidFill>
              </a:rPr>
              <a:t>1.	Each cardiac cell can contract independently.</a:t>
            </a:r>
            <a:endParaRPr lang="en-CA" sz="2800" dirty="0">
              <a:solidFill>
                <a:prstClr val="white"/>
              </a:solidFill>
            </a:endParaRPr>
          </a:p>
          <a:p>
            <a:pPr marL="1428750" lvl="2" indent="-514350">
              <a:buFontTx/>
              <a:buAutoNum type="arabicPeriod" startAt="2"/>
            </a:pPr>
            <a:r>
              <a:rPr lang="en-US" sz="2800" b="1" dirty="0">
                <a:solidFill>
                  <a:prstClr val="white"/>
                </a:solidFill>
              </a:rPr>
              <a:t>Will </a:t>
            </a:r>
            <a:r>
              <a:rPr lang="en-US" sz="2800" b="1" dirty="0">
                <a:solidFill>
                  <a:prstClr val="white"/>
                </a:solidFill>
              </a:rPr>
              <a:t>co-ordinate their contractions if the cells are touching</a:t>
            </a:r>
            <a:r>
              <a:rPr lang="en-US" sz="2800" b="1" dirty="0">
                <a:solidFill>
                  <a:prstClr val="white"/>
                </a:solidFill>
              </a:rPr>
              <a:t>.</a:t>
            </a:r>
          </a:p>
          <a:p>
            <a:pPr marL="1428750" lvl="2" indent="-514350">
              <a:buFontTx/>
              <a:buAutoNum type="arabicPeriod" startAt="2"/>
            </a:pPr>
            <a:endParaRPr lang="en-CA" sz="2800" dirty="0">
              <a:solidFill>
                <a:prstClr val="white"/>
              </a:solidFill>
            </a:endParaRPr>
          </a:p>
          <a:p>
            <a:pPr marL="1428750" lvl="2" indent="-514350">
              <a:buFontTx/>
              <a:buAutoNum type="arabicPeriod" startAt="2"/>
            </a:pPr>
            <a:endParaRPr lang="en-CA" sz="2800" b="1" dirty="0">
              <a:solidFill>
                <a:prstClr val="white"/>
              </a:solidFill>
            </a:endParaRPr>
          </a:p>
          <a:p>
            <a:pPr lvl="2"/>
            <a:r>
              <a:rPr lang="en-CA" sz="2000" b="1" dirty="0">
                <a:solidFill>
                  <a:prstClr val="white"/>
                </a:solidFill>
                <a:hlinkClick r:id="rId2"/>
              </a:rPr>
              <a:t>Video Clip – Dissection - Frog Heart Beating outside body</a:t>
            </a:r>
            <a:endParaRPr lang="en-US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69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0.tqn.com/d/biology/1/0/m/1/openhe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16" y="2636912"/>
            <a:ext cx="4469760" cy="37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-540568" y="188640"/>
            <a:ext cx="57606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buFontTx/>
              <a:buAutoNum type="romanUcPeriod" startAt="2"/>
            </a:pPr>
            <a:r>
              <a:rPr lang="en-US" sz="4000" b="1" u="sng" dirty="0">
                <a:solidFill>
                  <a:prstClr val="white"/>
                </a:solidFill>
              </a:rPr>
              <a:t>Heart </a:t>
            </a:r>
            <a:r>
              <a:rPr lang="en-US" sz="4000" b="1" u="sng" dirty="0">
                <a:solidFill>
                  <a:prstClr val="white"/>
                </a:solidFill>
              </a:rPr>
              <a:t>Nervous </a:t>
            </a:r>
            <a:r>
              <a:rPr lang="en-US" sz="4000" b="1" u="sng" dirty="0">
                <a:solidFill>
                  <a:prstClr val="white"/>
                </a:solidFill>
              </a:rPr>
              <a:t>Tissue</a:t>
            </a:r>
          </a:p>
          <a:p>
            <a:pPr lvl="1"/>
            <a:endParaRPr lang="en-CA" sz="3200" dirty="0">
              <a:solidFill>
                <a:prstClr val="white"/>
              </a:solidFill>
            </a:endParaRPr>
          </a:p>
          <a:p>
            <a:pPr marL="971550" lvl="1" indent="-514350">
              <a:buFontTx/>
              <a:buAutoNum type="alphaUcPeriod"/>
            </a:pPr>
            <a:r>
              <a:rPr lang="en-US" sz="2800" b="1" dirty="0">
                <a:solidFill>
                  <a:prstClr val="white"/>
                </a:solidFill>
              </a:rPr>
              <a:t>Heart </a:t>
            </a:r>
            <a:r>
              <a:rPr lang="en-US" sz="2800" b="1" dirty="0">
                <a:solidFill>
                  <a:prstClr val="white"/>
                </a:solidFill>
              </a:rPr>
              <a:t>contains NODAL TISSUE, which has characteristics of both nerve and muscle tissue to ensure rapid and coordinated heart contractions</a:t>
            </a:r>
            <a:r>
              <a:rPr lang="en-US" sz="2800" b="1" dirty="0">
                <a:solidFill>
                  <a:prstClr val="white"/>
                </a:solidFill>
              </a:rPr>
              <a:t>.</a:t>
            </a:r>
          </a:p>
          <a:p>
            <a:pPr lvl="1"/>
            <a:endParaRPr lang="en-CA" sz="2800" dirty="0">
              <a:solidFill>
                <a:prstClr val="white"/>
              </a:solidFill>
            </a:endParaRPr>
          </a:p>
          <a:p>
            <a:pPr lvl="1"/>
            <a:r>
              <a:rPr lang="en-US" sz="2800" b="1" dirty="0">
                <a:solidFill>
                  <a:prstClr val="white"/>
                </a:solidFill>
              </a:rPr>
              <a:t>B.	</a:t>
            </a:r>
            <a:r>
              <a:rPr lang="en-US" sz="2800" b="1" dirty="0" err="1">
                <a:solidFill>
                  <a:prstClr val="white"/>
                </a:solidFill>
              </a:rPr>
              <a:t>Sinoatrial</a:t>
            </a:r>
            <a:r>
              <a:rPr lang="en-US" sz="2800" b="1" dirty="0">
                <a:solidFill>
                  <a:prstClr val="white"/>
                </a:solidFill>
              </a:rPr>
              <a:t> (SA) Node</a:t>
            </a:r>
            <a:endParaRPr lang="en-CA" sz="2800" dirty="0">
              <a:solidFill>
                <a:prstClr val="white"/>
              </a:solidFill>
            </a:endParaRPr>
          </a:p>
          <a:p>
            <a:pPr marL="1428750" lvl="2" indent="-514350">
              <a:buFontTx/>
              <a:buAutoNum type="arabicPeriod"/>
            </a:pPr>
            <a:r>
              <a:rPr lang="en-US" sz="2800" b="1" dirty="0">
                <a:solidFill>
                  <a:prstClr val="white"/>
                </a:solidFill>
              </a:rPr>
              <a:t>Located </a:t>
            </a:r>
            <a:r>
              <a:rPr lang="en-US" sz="2800" b="1" dirty="0">
                <a:solidFill>
                  <a:prstClr val="white"/>
                </a:solidFill>
              </a:rPr>
              <a:t>in the upper back wall of the right atrium</a:t>
            </a:r>
            <a:r>
              <a:rPr lang="en-US" sz="2800" b="1" dirty="0">
                <a:solidFill>
                  <a:prstClr val="white"/>
                </a:solidFill>
              </a:rPr>
              <a:t>.</a:t>
            </a:r>
          </a:p>
          <a:p>
            <a:pPr lvl="1"/>
            <a:endParaRPr lang="en-CA" sz="3200" dirty="0">
              <a:solidFill>
                <a:prstClr val="white"/>
              </a:solidFill>
            </a:endParaRPr>
          </a:p>
        </p:txBody>
      </p:sp>
      <p:pic>
        <p:nvPicPr>
          <p:cNvPr id="6" name="Picture 2" descr="http://0.tqn.com/d/biology/1/0/m/1/openhe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416" y="2789312"/>
            <a:ext cx="4469760" cy="37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3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323528" y="1052736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dirty="0">
                <a:solidFill>
                  <a:prstClr val="white"/>
                </a:solidFill>
              </a:rPr>
              <a:t>C.	Spleen</a:t>
            </a:r>
            <a:endParaRPr lang="en-CA" sz="2800" dirty="0">
              <a:solidFill>
                <a:prstClr val="white"/>
              </a:solidFill>
            </a:endParaRPr>
          </a:p>
          <a:p>
            <a:pPr lvl="2"/>
            <a:r>
              <a:rPr lang="en-US" sz="2800" b="1" dirty="0">
                <a:solidFill>
                  <a:prstClr val="white"/>
                </a:solidFill>
              </a:rPr>
              <a:t>1.   Located </a:t>
            </a:r>
            <a:r>
              <a:rPr lang="en-US" sz="2800" b="1" dirty="0">
                <a:solidFill>
                  <a:prstClr val="white"/>
                </a:solidFill>
              </a:rPr>
              <a:t>behind the stomach.</a:t>
            </a:r>
            <a:endParaRPr lang="en-CA" sz="2800" dirty="0">
              <a:solidFill>
                <a:prstClr val="white"/>
              </a:solidFill>
            </a:endParaRPr>
          </a:p>
          <a:p>
            <a:pPr marL="1428750" lvl="2" indent="-514350">
              <a:buFontTx/>
              <a:buAutoNum type="arabicPeriod" startAt="2"/>
            </a:pPr>
            <a:r>
              <a:rPr lang="en-US" sz="2800" b="1" dirty="0">
                <a:solidFill>
                  <a:prstClr val="white"/>
                </a:solidFill>
              </a:rPr>
              <a:t>Contains </a:t>
            </a:r>
            <a:r>
              <a:rPr lang="en-US" sz="2800" b="1" dirty="0">
                <a:solidFill>
                  <a:prstClr val="white"/>
                </a:solidFill>
              </a:rPr>
              <a:t>white blood cells and stores blood</a:t>
            </a:r>
            <a:r>
              <a:rPr lang="en-US" sz="2800" b="1" dirty="0">
                <a:solidFill>
                  <a:prstClr val="white"/>
                </a:solidFill>
              </a:rPr>
              <a:t>.</a:t>
            </a:r>
          </a:p>
          <a:p>
            <a:pPr lvl="1"/>
            <a:endParaRPr lang="en-CA" sz="2800" dirty="0">
              <a:solidFill>
                <a:prstClr val="white"/>
              </a:solidFill>
            </a:endParaRPr>
          </a:p>
          <a:p>
            <a:pPr lvl="1"/>
            <a:r>
              <a:rPr lang="en-US" sz="2800" b="1" dirty="0">
                <a:solidFill>
                  <a:prstClr val="white"/>
                </a:solidFill>
              </a:rPr>
              <a:t>D.	Thymus Gland</a:t>
            </a:r>
            <a:endParaRPr lang="en-CA" sz="2800" dirty="0">
              <a:solidFill>
                <a:prstClr val="white"/>
              </a:solidFill>
            </a:endParaRPr>
          </a:p>
          <a:p>
            <a:pPr lvl="2"/>
            <a:r>
              <a:rPr lang="en-US" sz="2800" b="1" dirty="0">
                <a:solidFill>
                  <a:prstClr val="white"/>
                </a:solidFill>
              </a:rPr>
              <a:t>1.   Located </a:t>
            </a:r>
            <a:r>
              <a:rPr lang="en-US" sz="2800" b="1" dirty="0">
                <a:solidFill>
                  <a:prstClr val="white"/>
                </a:solidFill>
              </a:rPr>
              <a:t>in the upper thoracic cavity.</a:t>
            </a:r>
            <a:endParaRPr lang="en-CA" sz="2800" dirty="0">
              <a:solidFill>
                <a:prstClr val="white"/>
              </a:solidFill>
            </a:endParaRPr>
          </a:p>
          <a:p>
            <a:pPr lvl="2"/>
            <a:r>
              <a:rPr lang="en-US" sz="2800" b="1" dirty="0">
                <a:solidFill>
                  <a:prstClr val="white"/>
                </a:solidFill>
              </a:rPr>
              <a:t>2.   Functions </a:t>
            </a:r>
            <a:r>
              <a:rPr lang="en-US" sz="2800" b="1" dirty="0">
                <a:solidFill>
                  <a:prstClr val="white"/>
                </a:solidFill>
              </a:rPr>
              <a:t>in production and maturation of some lymphocytes.</a:t>
            </a:r>
            <a:endParaRPr lang="en-CA" sz="2800" dirty="0">
              <a:solidFill>
                <a:prstClr val="white"/>
              </a:solidFill>
            </a:endParaRPr>
          </a:p>
          <a:p>
            <a:pPr lvl="2"/>
            <a:r>
              <a:rPr lang="en-US" sz="2800" b="1" dirty="0">
                <a:solidFill>
                  <a:prstClr val="white"/>
                </a:solidFill>
              </a:rPr>
              <a:t>3.   Decreases </a:t>
            </a:r>
            <a:r>
              <a:rPr lang="en-US" sz="2800" b="1" dirty="0">
                <a:solidFill>
                  <a:prstClr val="white"/>
                </a:solidFill>
              </a:rPr>
              <a:t>in size with age.</a:t>
            </a:r>
            <a:endParaRPr lang="en-CA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95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0.tqn.com/d/biology/1/0/m/1/openhe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8100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-17368" y="46008"/>
            <a:ext cx="5796136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FontTx/>
              <a:buAutoNum type="arabicPeriod" startAt="2"/>
            </a:pPr>
            <a:r>
              <a:rPr lang="en-US" sz="2800" b="1" dirty="0">
                <a:solidFill>
                  <a:prstClr val="white"/>
                </a:solidFill>
              </a:rPr>
              <a:t>The SA node initiates the heartbeat by sending out a signal automatically about every 0.85 seconds to make the atria contract.</a:t>
            </a:r>
          </a:p>
          <a:p>
            <a:pPr lvl="1"/>
            <a:endParaRPr lang="en-CA" sz="2800" dirty="0">
              <a:solidFill>
                <a:prstClr val="white"/>
              </a:solidFill>
            </a:endParaRPr>
          </a:p>
          <a:p>
            <a:pPr marL="971550" lvl="1" indent="-514350">
              <a:buFontTx/>
              <a:buAutoNum type="arabicPeriod" startAt="3"/>
            </a:pPr>
            <a:r>
              <a:rPr lang="en-US" sz="2800" b="1" dirty="0">
                <a:solidFill>
                  <a:prstClr val="white"/>
                </a:solidFill>
              </a:rPr>
              <a:t>Called the “pacemaker” because it keeps the beat regular.</a:t>
            </a:r>
          </a:p>
          <a:p>
            <a:pPr lvl="1"/>
            <a:endParaRPr lang="en-CA" sz="2800" dirty="0">
              <a:solidFill>
                <a:prstClr val="white"/>
              </a:solidFill>
            </a:endParaRPr>
          </a:p>
          <a:p>
            <a:pPr marL="971550" lvl="1" indent="-514350">
              <a:buFontTx/>
              <a:buAutoNum type="arabicPeriod" startAt="4"/>
            </a:pPr>
            <a:r>
              <a:rPr lang="en-US" sz="2800" b="1" dirty="0">
                <a:solidFill>
                  <a:prstClr val="white"/>
                </a:solidFill>
              </a:rPr>
              <a:t>An implanted artificial pacemaker can send out an electric signal every 0.85 seconds to stabilize the heart rate if the SA node doesn’t work.</a:t>
            </a:r>
          </a:p>
          <a:p>
            <a:pPr lvl="1"/>
            <a:endParaRPr lang="en-CA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8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179512" y="404664"/>
            <a:ext cx="51125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</a:rPr>
              <a:t>C.	</a:t>
            </a:r>
            <a:r>
              <a:rPr lang="en-US" sz="2800" b="1" dirty="0" err="1">
                <a:solidFill>
                  <a:prstClr val="white"/>
                </a:solidFill>
              </a:rPr>
              <a:t>Atrioventricular</a:t>
            </a:r>
            <a:r>
              <a:rPr lang="en-US" sz="2800" b="1" dirty="0">
                <a:solidFill>
                  <a:prstClr val="white"/>
                </a:solidFill>
              </a:rPr>
              <a:t> (AV) Node</a:t>
            </a:r>
            <a:endParaRPr lang="en-CA" sz="2800" dirty="0">
              <a:solidFill>
                <a:prstClr val="white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en-US" sz="2400" b="1" dirty="0">
                <a:solidFill>
                  <a:prstClr val="white"/>
                </a:solidFill>
              </a:rPr>
              <a:t>Located </a:t>
            </a:r>
            <a:r>
              <a:rPr lang="en-US" sz="2400" b="1" dirty="0">
                <a:solidFill>
                  <a:prstClr val="white"/>
                </a:solidFill>
              </a:rPr>
              <a:t>in the base of the right atrium near the septum</a:t>
            </a:r>
            <a:r>
              <a:rPr lang="en-US" sz="2400" b="1" dirty="0">
                <a:solidFill>
                  <a:prstClr val="white"/>
                </a:solidFill>
              </a:rPr>
              <a:t>.</a:t>
            </a:r>
          </a:p>
          <a:p>
            <a:pPr marL="514350" indent="-514350">
              <a:buFontTx/>
              <a:buAutoNum type="arabicPeriod"/>
            </a:pPr>
            <a:endParaRPr lang="en-CA" sz="2400" dirty="0">
              <a:solidFill>
                <a:prstClr val="white"/>
              </a:solidFill>
            </a:endParaRPr>
          </a:p>
          <a:p>
            <a:pPr marL="514350" indent="-514350">
              <a:buFontTx/>
              <a:buAutoNum type="arabicPeriod" startAt="2"/>
            </a:pPr>
            <a:r>
              <a:rPr lang="en-US" sz="2400" b="1" dirty="0">
                <a:solidFill>
                  <a:prstClr val="white"/>
                </a:solidFill>
              </a:rPr>
              <a:t>Branches </a:t>
            </a:r>
            <a:r>
              <a:rPr lang="en-US" sz="2400" b="1" dirty="0">
                <a:solidFill>
                  <a:prstClr val="white"/>
                </a:solidFill>
              </a:rPr>
              <a:t>from the SA node are spread over the atria and also to the AV node</a:t>
            </a:r>
            <a:r>
              <a:rPr lang="en-US" sz="2400" b="1" dirty="0">
                <a:solidFill>
                  <a:prstClr val="white"/>
                </a:solidFill>
              </a:rPr>
              <a:t>.</a:t>
            </a:r>
          </a:p>
          <a:p>
            <a:pPr marL="514350" indent="-514350">
              <a:buFontTx/>
              <a:buAutoNum type="arabicPeriod" startAt="2"/>
            </a:pPr>
            <a:endParaRPr lang="en-CA" sz="2400" dirty="0">
              <a:solidFill>
                <a:prstClr val="white"/>
              </a:solidFill>
            </a:endParaRPr>
          </a:p>
          <a:p>
            <a:pPr marL="514350" indent="-514350">
              <a:buFontTx/>
              <a:buAutoNum type="arabicPeriod" startAt="3"/>
            </a:pPr>
            <a:r>
              <a:rPr lang="en-US" sz="2400" b="1" dirty="0">
                <a:solidFill>
                  <a:prstClr val="white"/>
                </a:solidFill>
              </a:rPr>
              <a:t>When </a:t>
            </a:r>
            <a:r>
              <a:rPr lang="en-US" sz="2400" b="1" dirty="0">
                <a:solidFill>
                  <a:prstClr val="white"/>
                </a:solidFill>
              </a:rPr>
              <a:t>the pulse </a:t>
            </a:r>
            <a:r>
              <a:rPr lang="en-US" sz="2400" dirty="0">
                <a:solidFill>
                  <a:prstClr val="white"/>
                </a:solidFill>
              </a:rPr>
              <a:t>sent</a:t>
            </a:r>
            <a:r>
              <a:rPr lang="en-US" sz="2400" b="1" dirty="0">
                <a:solidFill>
                  <a:prstClr val="white"/>
                </a:solidFill>
              </a:rPr>
              <a:t> out by the SA node reaches the AV node, the AV node sends out a signal along special conducting fibers called AV bundle (“Bundle of His”) down the septum to the Purkinje </a:t>
            </a:r>
            <a:r>
              <a:rPr lang="en-US" sz="2400" b="1" dirty="0" err="1">
                <a:solidFill>
                  <a:prstClr val="white"/>
                </a:solidFill>
              </a:rPr>
              <a:t>fibres</a:t>
            </a:r>
            <a:r>
              <a:rPr lang="en-US" sz="2400" b="1" dirty="0">
                <a:solidFill>
                  <a:prstClr val="white"/>
                </a:solidFill>
              </a:rPr>
              <a:t> that spread through the ventricles</a:t>
            </a:r>
            <a:r>
              <a:rPr lang="en-US" sz="2400" b="1" dirty="0">
                <a:solidFill>
                  <a:prstClr val="white"/>
                </a:solidFill>
              </a:rPr>
              <a:t>.</a:t>
            </a:r>
          </a:p>
          <a:p>
            <a:pPr marL="514350" indent="-514350">
              <a:buFontTx/>
              <a:buAutoNum type="arabicPeriod" startAt="3"/>
            </a:pPr>
            <a:endParaRPr lang="en-CA" sz="2800" dirty="0">
              <a:solidFill>
                <a:prstClr val="white"/>
              </a:solidFill>
            </a:endParaRPr>
          </a:p>
        </p:txBody>
      </p:sp>
      <p:pic>
        <p:nvPicPr>
          <p:cNvPr id="4" name="Picture 2" descr="http://0.tqn.com/d/biology/1/0/m/1/openhe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568" y="1221656"/>
            <a:ext cx="38100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14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293048" y="188640"/>
            <a:ext cx="355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</a:rPr>
              <a:t>D.	Purkinje fibers stimulate cardiac muscle at the base of the heart ventricles and moves up like a wave to cause the ventricles to contract. </a:t>
            </a:r>
            <a:endParaRPr lang="en-CA" sz="3200" dirty="0">
              <a:solidFill>
                <a:prstClr val="white"/>
              </a:solidFill>
            </a:endParaRPr>
          </a:p>
        </p:txBody>
      </p:sp>
      <p:pic>
        <p:nvPicPr>
          <p:cNvPr id="4" name="Picture 2" descr="http://0.tqn.com/d/biology/1/0/m/1/openhe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21655"/>
            <a:ext cx="5244648" cy="479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78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467544" y="620688"/>
            <a:ext cx="381642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</a:rPr>
              <a:t>III.	</a:t>
            </a:r>
            <a:r>
              <a:rPr lang="en-US" sz="3200" b="1" u="sng" dirty="0">
                <a:solidFill>
                  <a:prstClr val="white"/>
                </a:solidFill>
              </a:rPr>
              <a:t>Control by the Brain</a:t>
            </a:r>
            <a:endParaRPr lang="en-CA" sz="3200" dirty="0">
              <a:solidFill>
                <a:prstClr val="white"/>
              </a:solidFill>
            </a:endParaRPr>
          </a:p>
          <a:p>
            <a:pPr marL="971550" lvl="1" indent="-514350">
              <a:buFontTx/>
              <a:buAutoNum type="alphaUcPeriod"/>
            </a:pPr>
            <a:r>
              <a:rPr lang="en-US" sz="3200" b="1" dirty="0">
                <a:solidFill>
                  <a:prstClr val="white"/>
                </a:solidFill>
              </a:rPr>
              <a:t>Nervous </a:t>
            </a:r>
            <a:r>
              <a:rPr lang="en-US" sz="3200" b="1" dirty="0">
                <a:solidFill>
                  <a:prstClr val="white"/>
                </a:solidFill>
              </a:rPr>
              <a:t>control controls the heart </a:t>
            </a:r>
            <a:r>
              <a:rPr lang="en-US" sz="3200" b="1" dirty="0">
                <a:solidFill>
                  <a:prstClr val="white"/>
                </a:solidFill>
              </a:rPr>
              <a:t>rate</a:t>
            </a:r>
          </a:p>
          <a:p>
            <a:pPr marL="971550" lvl="1" indent="-514350">
              <a:buFontTx/>
              <a:buAutoNum type="alphaUcPeriod"/>
            </a:pPr>
            <a:endParaRPr lang="en-CA" sz="3200" dirty="0">
              <a:solidFill>
                <a:prstClr val="white"/>
              </a:solidFill>
            </a:endParaRPr>
          </a:p>
          <a:p>
            <a:pPr marL="971550" lvl="1" indent="-514350">
              <a:buFontTx/>
              <a:buAutoNum type="alphaUcPeriod"/>
            </a:pPr>
            <a:r>
              <a:rPr lang="en-US" sz="3200" b="1" dirty="0">
                <a:solidFill>
                  <a:prstClr val="white"/>
                </a:solidFill>
              </a:rPr>
              <a:t>Controlled </a:t>
            </a:r>
            <a:r>
              <a:rPr lang="en-US" sz="3200" b="1" dirty="0">
                <a:solidFill>
                  <a:prstClr val="white"/>
                </a:solidFill>
              </a:rPr>
              <a:t>in a part of the brain called the MEDULLA </a:t>
            </a:r>
            <a:r>
              <a:rPr lang="en-US" sz="3200" b="1" dirty="0">
                <a:solidFill>
                  <a:prstClr val="white"/>
                </a:solidFill>
              </a:rPr>
              <a:t>OBLANGATA</a:t>
            </a:r>
          </a:p>
          <a:p>
            <a:pPr lvl="1"/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13011"/>
            <a:ext cx="4881780" cy="340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73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0" y="404664"/>
            <a:ext cx="52920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dirty="0">
                <a:solidFill>
                  <a:prstClr val="white"/>
                </a:solidFill>
              </a:rPr>
              <a:t>1.	The medulla sends messages via the autonomic nervous system. </a:t>
            </a:r>
            <a:endParaRPr lang="en-CA" sz="2800" dirty="0">
              <a:solidFill>
                <a:prstClr val="white"/>
              </a:solidFill>
            </a:endParaRPr>
          </a:p>
          <a:p>
            <a:pPr lvl="2"/>
            <a:r>
              <a:rPr lang="en-US" sz="2800" b="1" dirty="0">
                <a:solidFill>
                  <a:prstClr val="white"/>
                </a:solidFill>
              </a:rPr>
              <a:t>a.	Sympathetic nerve branches tells the heart to "SPEED UP!" </a:t>
            </a:r>
            <a:endParaRPr lang="en-CA" sz="2800" dirty="0">
              <a:solidFill>
                <a:prstClr val="white"/>
              </a:solidFill>
            </a:endParaRPr>
          </a:p>
          <a:p>
            <a:pPr marL="1428750" lvl="2" indent="-514350">
              <a:buFontTx/>
              <a:buAutoNum type="alphaLcPeriod" startAt="2"/>
            </a:pPr>
            <a:r>
              <a:rPr lang="en-US" sz="2800" b="1" dirty="0">
                <a:solidFill>
                  <a:prstClr val="white"/>
                </a:solidFill>
              </a:rPr>
              <a:t>Parasympathetic nerve branches tells the heart to “SLOW DOWN!“</a:t>
            </a:r>
          </a:p>
          <a:p>
            <a:pPr lvl="2"/>
            <a:r>
              <a:rPr lang="en-US" sz="2800" b="1" dirty="0">
                <a:solidFill>
                  <a:prstClr val="white"/>
                </a:solidFill>
              </a:rPr>
              <a:t> </a:t>
            </a:r>
            <a:endParaRPr lang="en-CA" sz="2800" dirty="0">
              <a:solidFill>
                <a:prstClr val="white"/>
              </a:solidFill>
            </a:endParaRPr>
          </a:p>
          <a:p>
            <a:pPr lvl="1"/>
            <a:r>
              <a:rPr lang="en-US" sz="2800" b="1" dirty="0">
                <a:solidFill>
                  <a:prstClr val="white"/>
                </a:solidFill>
              </a:rPr>
              <a:t>2.	Various factors, such as stress, oxygen levels, and blood pressure determine how the autonomic system will affect heart rate.</a:t>
            </a:r>
            <a:endParaRPr lang="en-CA" sz="2800" dirty="0">
              <a:solidFill>
                <a:prstClr val="white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048" y="1813011"/>
            <a:ext cx="3972699" cy="276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11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K6. Systolic and Diastolic </a:t>
            </a:r>
            <a:r>
              <a:rPr lang="en-US" b="1" dirty="0" smtClean="0"/>
              <a:t>Pressures</a:t>
            </a:r>
            <a:endParaRPr lang="en-CA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20855"/>
            <a:ext cx="3439270" cy="5808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1412776"/>
            <a:ext cx="46805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</a:rPr>
              <a:t>I.  </a:t>
            </a:r>
            <a:r>
              <a:rPr lang="en-US" sz="3600" b="1" u="sng" dirty="0">
                <a:solidFill>
                  <a:prstClr val="white"/>
                </a:solidFill>
              </a:rPr>
              <a:t>Systole </a:t>
            </a:r>
            <a:r>
              <a:rPr lang="en-US" sz="3600" b="1" u="sng" dirty="0">
                <a:solidFill>
                  <a:prstClr val="white"/>
                </a:solidFill>
              </a:rPr>
              <a:t>and Diastole</a:t>
            </a:r>
            <a:endParaRPr lang="en-CA" sz="2800" dirty="0">
              <a:solidFill>
                <a:prstClr val="white"/>
              </a:solidFill>
            </a:endParaRPr>
          </a:p>
          <a:p>
            <a:pPr marL="971550" lvl="1" indent="-514350">
              <a:buFontTx/>
              <a:buAutoNum type="alphaUcPeriod"/>
            </a:pPr>
            <a:r>
              <a:rPr lang="en-US" sz="2800" b="1" dirty="0">
                <a:solidFill>
                  <a:prstClr val="white"/>
                </a:solidFill>
              </a:rPr>
              <a:t>SYSTOLE </a:t>
            </a:r>
            <a:r>
              <a:rPr lang="en-US" sz="2800" b="1" dirty="0">
                <a:solidFill>
                  <a:prstClr val="white"/>
                </a:solidFill>
              </a:rPr>
              <a:t>= CONTRACTION of heart muscle</a:t>
            </a:r>
            <a:r>
              <a:rPr lang="en-US" sz="2800" b="1" dirty="0">
                <a:solidFill>
                  <a:prstClr val="white"/>
                </a:solidFill>
              </a:rPr>
              <a:t>.</a:t>
            </a:r>
          </a:p>
          <a:p>
            <a:pPr lvl="1"/>
            <a:endParaRPr lang="en-CA" sz="2800" dirty="0">
              <a:solidFill>
                <a:prstClr val="white"/>
              </a:solidFill>
            </a:endParaRPr>
          </a:p>
          <a:p>
            <a:pPr marL="971550" lvl="1" indent="-514350">
              <a:buFontTx/>
              <a:buAutoNum type="alphaUcPeriod" startAt="2"/>
            </a:pPr>
            <a:r>
              <a:rPr lang="en-US" sz="2800" b="1" dirty="0">
                <a:solidFill>
                  <a:prstClr val="white"/>
                </a:solidFill>
              </a:rPr>
              <a:t>DIASTOLE </a:t>
            </a:r>
            <a:r>
              <a:rPr lang="en-US" sz="2800" b="1" dirty="0">
                <a:solidFill>
                  <a:prstClr val="white"/>
                </a:solidFill>
              </a:rPr>
              <a:t>= RELAXATION of heart muscle</a:t>
            </a:r>
            <a:r>
              <a:rPr lang="en-US" sz="2800" b="1" dirty="0">
                <a:solidFill>
                  <a:prstClr val="white"/>
                </a:solidFill>
              </a:rPr>
              <a:t>.</a:t>
            </a:r>
          </a:p>
          <a:p>
            <a:pPr marL="971550" lvl="1" indent="-514350">
              <a:buFontTx/>
              <a:buAutoNum type="alphaUcPeriod" startAt="2"/>
            </a:pPr>
            <a:endParaRPr lang="en-CA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4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II.  The Cardiac Cycle</a:t>
            </a:r>
            <a:endParaRPr lang="en-C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728175"/>
              </p:ext>
            </p:extLst>
          </p:nvPr>
        </p:nvGraphicFramePr>
        <p:xfrm>
          <a:off x="683568" y="2564904"/>
          <a:ext cx="6973426" cy="2908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4475"/>
                <a:gridCol w="2122347"/>
                <a:gridCol w="2526604"/>
              </a:tblGrid>
              <a:tr h="1163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Time (Duration)</a:t>
                      </a:r>
                      <a:endParaRPr lang="en-CA" sz="18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Atria are in...</a:t>
                      </a:r>
                      <a:endParaRPr lang="en-CA" sz="18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Ventricles are in...</a:t>
                      </a:r>
                      <a:endParaRPr lang="en-CA" sz="18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1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0.15 SEC.</a:t>
                      </a:r>
                      <a:endParaRPr lang="en-CA" sz="18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Systole</a:t>
                      </a:r>
                      <a:endParaRPr lang="en-CA" sz="18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Diastole</a:t>
                      </a:r>
                      <a:endParaRPr lang="en-CA" sz="18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1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0.30 SEC.</a:t>
                      </a:r>
                      <a:endParaRPr lang="en-CA" sz="18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Diastole</a:t>
                      </a:r>
                      <a:endParaRPr lang="en-CA" sz="18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Systole</a:t>
                      </a:r>
                      <a:endParaRPr lang="en-CA" sz="18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1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0.40 SEC.</a:t>
                      </a:r>
                      <a:endParaRPr lang="en-CA" sz="18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Diastole</a:t>
                      </a:r>
                      <a:endParaRPr lang="en-CA" sz="18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Diastole</a:t>
                      </a:r>
                      <a:endParaRPr lang="en-CA" sz="18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0" y="995046"/>
            <a:ext cx="835677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71550" lvl="1" indent="-514350" fontAlgn="base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Occurs about 70 times per minute.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B.	Each heartbeat can be divided as follows:</a:t>
            </a:r>
            <a:endParaRPr lang="en-US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4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251520" y="1484784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FontTx/>
              <a:buAutoNum type="alphaUcPeriod" startAt="3"/>
            </a:pPr>
            <a:r>
              <a:rPr lang="en-US" sz="2800" b="1" dirty="0">
                <a:solidFill>
                  <a:prstClr val="white"/>
                </a:solidFill>
              </a:rPr>
              <a:t>Each </a:t>
            </a:r>
            <a:r>
              <a:rPr lang="en-US" sz="2800" b="1" dirty="0">
                <a:solidFill>
                  <a:prstClr val="white"/>
                </a:solidFill>
              </a:rPr>
              <a:t>contraction will force 70 mL of blood to be circulated</a:t>
            </a:r>
            <a:r>
              <a:rPr lang="en-US" sz="2800" b="1" dirty="0">
                <a:solidFill>
                  <a:prstClr val="white"/>
                </a:solidFill>
              </a:rPr>
              <a:t>.</a:t>
            </a:r>
          </a:p>
          <a:p>
            <a:pPr lvl="1"/>
            <a:endParaRPr lang="en-CA" sz="2800" dirty="0">
              <a:solidFill>
                <a:prstClr val="white"/>
              </a:solidFill>
            </a:endParaRPr>
          </a:p>
          <a:p>
            <a:pPr marL="1428750" lvl="2" indent="-514350">
              <a:buFontTx/>
              <a:buAutoNum type="arabicPeriod"/>
            </a:pPr>
            <a:r>
              <a:rPr lang="en-US" sz="2800" b="1" dirty="0">
                <a:solidFill>
                  <a:prstClr val="white"/>
                </a:solidFill>
              </a:rPr>
              <a:t>Results </a:t>
            </a:r>
            <a:r>
              <a:rPr lang="en-US" sz="2800" b="1" dirty="0">
                <a:solidFill>
                  <a:prstClr val="white"/>
                </a:solidFill>
              </a:rPr>
              <a:t>in a total blood volume pumped per minute of ≈ 5L</a:t>
            </a:r>
            <a:r>
              <a:rPr lang="en-US" sz="2800" b="1" dirty="0">
                <a:solidFill>
                  <a:prstClr val="white"/>
                </a:solidFill>
              </a:rPr>
              <a:t>.</a:t>
            </a:r>
          </a:p>
          <a:p>
            <a:pPr lvl="2"/>
            <a:endParaRPr lang="en-CA" sz="2800" dirty="0">
              <a:solidFill>
                <a:prstClr val="white"/>
              </a:solidFill>
            </a:endParaRPr>
          </a:p>
          <a:p>
            <a:pPr marL="1428750" lvl="2" indent="-514350">
              <a:buFontTx/>
              <a:buAutoNum type="arabicPeriod" startAt="2"/>
            </a:pPr>
            <a:r>
              <a:rPr lang="en-US" sz="2800" b="1" dirty="0">
                <a:solidFill>
                  <a:prstClr val="white"/>
                </a:solidFill>
              </a:rPr>
              <a:t>Entire </a:t>
            </a:r>
            <a:r>
              <a:rPr lang="en-US" sz="2800" b="1" dirty="0">
                <a:solidFill>
                  <a:prstClr val="white"/>
                </a:solidFill>
              </a:rPr>
              <a:t>body's blood volume is circulated each minute</a:t>
            </a:r>
            <a:r>
              <a:rPr lang="en-US" sz="2800" b="1" dirty="0">
                <a:solidFill>
                  <a:prstClr val="white"/>
                </a:solidFill>
              </a:rPr>
              <a:t>.</a:t>
            </a:r>
          </a:p>
          <a:p>
            <a:pPr marL="1428750" lvl="2" indent="-514350">
              <a:buFontTx/>
              <a:buAutoNum type="arabicPeriod" startAt="2"/>
            </a:pPr>
            <a:endParaRPr lang="en-CA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2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395536" y="620688"/>
            <a:ext cx="842493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FontTx/>
              <a:buAutoNum type="alphaUcPeriod" startAt="4"/>
            </a:pPr>
            <a:r>
              <a:rPr lang="en-US" sz="3200" b="1" dirty="0">
                <a:solidFill>
                  <a:prstClr val="white"/>
                </a:solidFill>
              </a:rPr>
              <a:t>PULSE </a:t>
            </a:r>
            <a:r>
              <a:rPr lang="en-US" sz="3200" b="1" dirty="0">
                <a:solidFill>
                  <a:prstClr val="white"/>
                </a:solidFill>
              </a:rPr>
              <a:t>is the alternate expanding and recoiling of an arterial wall that can be felt in any artery that runs near the surface of the body</a:t>
            </a:r>
            <a:r>
              <a:rPr lang="en-US" sz="3200" b="1" dirty="0">
                <a:solidFill>
                  <a:prstClr val="white"/>
                </a:solidFill>
              </a:rPr>
              <a:t>.</a:t>
            </a:r>
          </a:p>
          <a:p>
            <a:pPr lvl="1"/>
            <a:endParaRPr lang="en-CA" sz="3200" dirty="0">
              <a:solidFill>
                <a:prstClr val="white"/>
              </a:solidFill>
            </a:endParaRPr>
          </a:p>
          <a:p>
            <a:pPr marL="1428750" lvl="2" indent="-514350">
              <a:buFontTx/>
              <a:buAutoNum type="arabicPeriod"/>
            </a:pPr>
            <a:r>
              <a:rPr lang="en-US" sz="3200" b="1" dirty="0">
                <a:solidFill>
                  <a:prstClr val="white"/>
                </a:solidFill>
              </a:rPr>
              <a:t>Radial </a:t>
            </a:r>
            <a:r>
              <a:rPr lang="en-US" sz="3200" b="1" dirty="0">
                <a:solidFill>
                  <a:prstClr val="white"/>
                </a:solidFill>
              </a:rPr>
              <a:t>artery in wrist, carotid artery in neck are common places to check. </a:t>
            </a:r>
            <a:endParaRPr lang="en-US" sz="3200" b="1" dirty="0">
              <a:solidFill>
                <a:prstClr val="white"/>
              </a:solidFill>
            </a:endParaRPr>
          </a:p>
          <a:p>
            <a:pPr lvl="2"/>
            <a:r>
              <a:rPr lang="en-US" sz="3200" b="1" dirty="0">
                <a:solidFill>
                  <a:prstClr val="white"/>
                </a:solidFill>
              </a:rPr>
              <a:t> </a:t>
            </a:r>
            <a:endParaRPr lang="en-CA" sz="3200" dirty="0">
              <a:solidFill>
                <a:prstClr val="white"/>
              </a:solidFill>
            </a:endParaRPr>
          </a:p>
          <a:p>
            <a:pPr marL="1428750" lvl="2" indent="-514350">
              <a:buFontTx/>
              <a:buAutoNum type="arabicPeriod" startAt="2"/>
            </a:pPr>
            <a:r>
              <a:rPr lang="en-US" sz="3200" b="1" dirty="0">
                <a:solidFill>
                  <a:prstClr val="white"/>
                </a:solidFill>
              </a:rPr>
              <a:t>Pulse </a:t>
            </a:r>
            <a:r>
              <a:rPr lang="en-US" sz="3200" b="1" dirty="0">
                <a:solidFill>
                  <a:prstClr val="white"/>
                </a:solidFill>
              </a:rPr>
              <a:t>rate indicates the rate of heartbeat</a:t>
            </a:r>
            <a:r>
              <a:rPr lang="en-US" sz="3200" b="1" dirty="0">
                <a:solidFill>
                  <a:prstClr val="white"/>
                </a:solidFill>
              </a:rPr>
              <a:t>.</a:t>
            </a:r>
          </a:p>
          <a:p>
            <a:pPr lvl="2"/>
            <a:endParaRPr lang="en-CA" sz="3200" dirty="0">
              <a:solidFill>
                <a:prstClr val="white"/>
              </a:solidFill>
            </a:endParaRPr>
          </a:p>
          <a:p>
            <a:r>
              <a:rPr lang="en-US" b="1" dirty="0">
                <a:solidFill>
                  <a:prstClr val="white"/>
                </a:solidFill>
              </a:rPr>
              <a:t> 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0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8674" name="Picture 2" descr="lympha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3017"/>
            <a:ext cx="5548710" cy="660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07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Capillary – Tissue  Fluid Exchange</a:t>
            </a:r>
            <a:endParaRPr lang="en-CA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955" y="2060848"/>
            <a:ext cx="29051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1628801"/>
            <a:ext cx="6678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</a:rPr>
              <a:t>I.  </a:t>
            </a:r>
            <a:r>
              <a:rPr lang="en-US" sz="3600" b="1" u="sng" dirty="0">
                <a:solidFill>
                  <a:prstClr val="white"/>
                </a:solidFill>
              </a:rPr>
              <a:t>Exchange </a:t>
            </a:r>
            <a:r>
              <a:rPr lang="en-US" sz="3600" b="1" u="sng" dirty="0">
                <a:solidFill>
                  <a:prstClr val="white"/>
                </a:solidFill>
              </a:rPr>
              <a:t>of Gases</a:t>
            </a:r>
            <a:endParaRPr lang="en-CA" sz="3600" dirty="0">
              <a:solidFill>
                <a:prstClr val="white"/>
              </a:solidFill>
            </a:endParaRPr>
          </a:p>
          <a:p>
            <a:pPr lvl="1"/>
            <a:r>
              <a:rPr lang="en-US" sz="2800" b="1" dirty="0">
                <a:solidFill>
                  <a:prstClr val="white"/>
                </a:solidFill>
              </a:rPr>
              <a:t>A.	Oxygen</a:t>
            </a:r>
            <a:endParaRPr lang="en-CA" sz="2800" dirty="0">
              <a:solidFill>
                <a:prstClr val="white"/>
              </a:solidFill>
            </a:endParaRPr>
          </a:p>
          <a:p>
            <a:pPr lvl="2"/>
            <a:r>
              <a:rPr lang="en-US" sz="2800" b="1" dirty="0">
                <a:solidFill>
                  <a:prstClr val="white"/>
                </a:solidFill>
              </a:rPr>
              <a:t>1.	95% is carried by </a:t>
            </a:r>
            <a:r>
              <a:rPr lang="en-US" sz="2800" b="1" dirty="0" err="1">
                <a:solidFill>
                  <a:prstClr val="white"/>
                </a:solidFill>
              </a:rPr>
              <a:t>oxyhaemoglobin</a:t>
            </a:r>
            <a:r>
              <a:rPr lang="en-US" sz="2800" b="1" dirty="0">
                <a:solidFill>
                  <a:prstClr val="white"/>
                </a:solidFill>
              </a:rPr>
              <a:t> (HbO</a:t>
            </a:r>
            <a:r>
              <a:rPr lang="en-US" sz="2800" b="1" baseline="-25000" dirty="0">
                <a:solidFill>
                  <a:prstClr val="white"/>
                </a:solidFill>
              </a:rPr>
              <a:t>2</a:t>
            </a:r>
            <a:r>
              <a:rPr lang="en-US" sz="2800" b="1" dirty="0">
                <a:solidFill>
                  <a:prstClr val="white"/>
                </a:solidFill>
              </a:rPr>
              <a:t>)</a:t>
            </a:r>
            <a:endParaRPr lang="en-CA" sz="2800" dirty="0">
              <a:solidFill>
                <a:prstClr val="white"/>
              </a:solidFill>
            </a:endParaRPr>
          </a:p>
          <a:p>
            <a:pPr lvl="3"/>
            <a:r>
              <a:rPr lang="en-US" sz="2800" b="1" dirty="0">
                <a:solidFill>
                  <a:prstClr val="white"/>
                </a:solidFill>
              </a:rPr>
              <a:t>a.	200 million hemoglobin molecules per RBC</a:t>
            </a:r>
            <a:endParaRPr lang="en-CA" sz="2800" dirty="0">
              <a:solidFill>
                <a:prstClr val="white"/>
              </a:solidFill>
            </a:endParaRPr>
          </a:p>
          <a:p>
            <a:pPr marL="1885950" lvl="3" indent="-514350">
              <a:buFontTx/>
              <a:buAutoNum type="alphaLcPeriod" startAt="2"/>
            </a:pPr>
            <a:r>
              <a:rPr lang="en-US" sz="2800" b="1" dirty="0">
                <a:solidFill>
                  <a:prstClr val="white"/>
                </a:solidFill>
              </a:rPr>
              <a:t>Each </a:t>
            </a:r>
            <a:r>
              <a:rPr lang="en-US" sz="2800" b="1" dirty="0">
                <a:solidFill>
                  <a:prstClr val="white"/>
                </a:solidFill>
              </a:rPr>
              <a:t>hemoglobin carries four oxygen </a:t>
            </a:r>
            <a:r>
              <a:rPr lang="en-US" sz="2800" b="1" dirty="0">
                <a:solidFill>
                  <a:prstClr val="white"/>
                </a:solidFill>
              </a:rPr>
              <a:t>molecules</a:t>
            </a:r>
          </a:p>
          <a:p>
            <a:pPr lvl="3"/>
            <a:endParaRPr lang="en-CA" sz="2800" dirty="0">
              <a:solidFill>
                <a:prstClr val="white"/>
              </a:solidFill>
            </a:endParaRPr>
          </a:p>
          <a:p>
            <a:pPr lvl="1"/>
            <a:r>
              <a:rPr lang="en-US" sz="2800" b="1" dirty="0">
                <a:solidFill>
                  <a:prstClr val="white"/>
                </a:solidFill>
              </a:rPr>
              <a:t>2.	5% dissolved in plasma</a:t>
            </a:r>
            <a:endParaRPr lang="en-CA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63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323528" y="889844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B.  Carbon </a:t>
            </a:r>
            <a:r>
              <a:rPr lang="en-US" sz="2400" b="1" dirty="0">
                <a:solidFill>
                  <a:prstClr val="white"/>
                </a:solidFill>
              </a:rPr>
              <a:t>dioxide (CO</a:t>
            </a:r>
            <a:r>
              <a:rPr lang="en-US" sz="2400" b="1" baseline="-25000" dirty="0">
                <a:solidFill>
                  <a:prstClr val="white"/>
                </a:solidFill>
              </a:rPr>
              <a:t>2</a:t>
            </a:r>
            <a:r>
              <a:rPr lang="en-US" sz="2400" b="1" dirty="0">
                <a:solidFill>
                  <a:prstClr val="white"/>
                </a:solidFill>
              </a:rPr>
              <a:t>)</a:t>
            </a:r>
            <a:endParaRPr lang="en-CA" sz="2400" dirty="0">
              <a:solidFill>
                <a:prstClr val="white"/>
              </a:solidFill>
            </a:endParaRPr>
          </a:p>
          <a:p>
            <a:pPr lvl="1"/>
            <a:r>
              <a:rPr lang="en-US" sz="2400" b="1" dirty="0">
                <a:solidFill>
                  <a:prstClr val="white"/>
                </a:solidFill>
              </a:rPr>
              <a:t>1.	9% dissolved in plasma</a:t>
            </a:r>
            <a:endParaRPr lang="en-CA" sz="2400" dirty="0">
              <a:solidFill>
                <a:prstClr val="white"/>
              </a:solidFill>
            </a:endParaRPr>
          </a:p>
          <a:p>
            <a:pPr lvl="1"/>
            <a:r>
              <a:rPr lang="en-US" sz="2400" b="1" dirty="0">
                <a:solidFill>
                  <a:prstClr val="white"/>
                </a:solidFill>
              </a:rPr>
              <a:t>2.	27% picks up CO</a:t>
            </a:r>
            <a:r>
              <a:rPr lang="en-US" sz="2400" b="1" baseline="-25000" dirty="0">
                <a:solidFill>
                  <a:prstClr val="white"/>
                </a:solidFill>
              </a:rPr>
              <a:t>2</a:t>
            </a:r>
            <a:r>
              <a:rPr lang="en-US" sz="2400" b="1" dirty="0">
                <a:solidFill>
                  <a:prstClr val="white"/>
                </a:solidFill>
              </a:rPr>
              <a:t> to form </a:t>
            </a:r>
            <a:r>
              <a:rPr lang="en-US" sz="2400" b="1" dirty="0" err="1">
                <a:solidFill>
                  <a:prstClr val="white"/>
                </a:solidFill>
              </a:rPr>
              <a:t>carbaminohemoglobin</a:t>
            </a:r>
            <a:r>
              <a:rPr lang="en-US" sz="2400" b="1" dirty="0">
                <a:solidFill>
                  <a:prstClr val="white"/>
                </a:solidFill>
              </a:rPr>
              <a:t> (HbCO</a:t>
            </a:r>
            <a:r>
              <a:rPr lang="en-US" sz="2400" b="1" baseline="-25000" dirty="0">
                <a:solidFill>
                  <a:prstClr val="white"/>
                </a:solidFill>
              </a:rPr>
              <a:t>2</a:t>
            </a:r>
            <a:r>
              <a:rPr lang="en-US" sz="2400" b="1" dirty="0">
                <a:solidFill>
                  <a:prstClr val="white"/>
                </a:solidFill>
              </a:rPr>
              <a:t>).</a:t>
            </a:r>
            <a:endParaRPr lang="en-CA" sz="2400" dirty="0">
              <a:solidFill>
                <a:prstClr val="white"/>
              </a:solidFill>
            </a:endParaRPr>
          </a:p>
          <a:p>
            <a:pPr lvl="1"/>
            <a:r>
              <a:rPr lang="en-US" sz="2400" b="1" dirty="0">
                <a:solidFill>
                  <a:prstClr val="white"/>
                </a:solidFill>
              </a:rPr>
              <a:t>3.	64% of  CO</a:t>
            </a:r>
            <a:r>
              <a:rPr lang="en-US" sz="2400" b="1" baseline="-25000" dirty="0">
                <a:solidFill>
                  <a:prstClr val="white"/>
                </a:solidFill>
              </a:rPr>
              <a:t>2</a:t>
            </a:r>
            <a:r>
              <a:rPr lang="en-US" sz="2400" b="1" dirty="0">
                <a:solidFill>
                  <a:prstClr val="white"/>
                </a:solidFill>
              </a:rPr>
              <a:t> is transported as bicarbonate ion (HCO</a:t>
            </a:r>
            <a:r>
              <a:rPr lang="en-US" sz="2400" b="1" baseline="-25000" dirty="0">
                <a:solidFill>
                  <a:prstClr val="white"/>
                </a:solidFill>
              </a:rPr>
              <a:t>3</a:t>
            </a:r>
            <a:r>
              <a:rPr lang="en-US" sz="2400" b="1" baseline="30000" dirty="0">
                <a:solidFill>
                  <a:prstClr val="white"/>
                </a:solidFill>
              </a:rPr>
              <a:t>-</a:t>
            </a:r>
            <a:r>
              <a:rPr lang="en-US" sz="2400" b="1" dirty="0">
                <a:solidFill>
                  <a:prstClr val="white"/>
                </a:solidFill>
              </a:rPr>
              <a:t>)</a:t>
            </a:r>
            <a:endParaRPr lang="en-CA" sz="2400" dirty="0">
              <a:solidFill>
                <a:prstClr val="white"/>
              </a:solidFill>
            </a:endParaRPr>
          </a:p>
          <a:p>
            <a:pPr lvl="3"/>
            <a:r>
              <a:rPr lang="en-US" sz="2400" b="1" dirty="0">
                <a:solidFill>
                  <a:prstClr val="white"/>
                </a:solidFill>
              </a:rPr>
              <a:t>a.	It is formed after CO</a:t>
            </a:r>
            <a:r>
              <a:rPr lang="en-US" sz="2400" b="1" baseline="-25000" dirty="0">
                <a:solidFill>
                  <a:prstClr val="white"/>
                </a:solidFill>
              </a:rPr>
              <a:t>2</a:t>
            </a:r>
            <a:r>
              <a:rPr lang="en-US" sz="2400" b="1" dirty="0">
                <a:solidFill>
                  <a:prstClr val="white"/>
                </a:solidFill>
              </a:rPr>
              <a:t> combines with water, forming carbonic acid which then dissociates.</a:t>
            </a:r>
            <a:endParaRPr lang="en-CA" sz="2400" dirty="0">
              <a:solidFill>
                <a:prstClr val="white"/>
              </a:solidFill>
            </a:endParaRPr>
          </a:p>
          <a:p>
            <a:pPr lvl="3"/>
            <a:r>
              <a:rPr lang="en-US" sz="2400" b="1" dirty="0">
                <a:solidFill>
                  <a:prstClr val="white"/>
                </a:solidFill>
              </a:rPr>
              <a:t>b.	Note the following reaction:</a:t>
            </a:r>
            <a:endParaRPr lang="en-CA" sz="2400" dirty="0">
              <a:solidFill>
                <a:prstClr val="white"/>
              </a:solidFill>
            </a:endParaRPr>
          </a:p>
          <a:p>
            <a:pPr lvl="3"/>
            <a:r>
              <a:rPr lang="en-US" sz="2400" b="1" dirty="0">
                <a:solidFill>
                  <a:prstClr val="white"/>
                </a:solidFill>
              </a:rPr>
              <a:t>CO</a:t>
            </a:r>
            <a:r>
              <a:rPr lang="en-US" sz="2400" b="1" baseline="-25000" dirty="0">
                <a:solidFill>
                  <a:prstClr val="white"/>
                </a:solidFill>
              </a:rPr>
              <a:t>2</a:t>
            </a:r>
            <a:r>
              <a:rPr lang="en-US" sz="2400" b="1" dirty="0">
                <a:solidFill>
                  <a:prstClr val="white"/>
                </a:solidFill>
              </a:rPr>
              <a:t> + H</a:t>
            </a:r>
            <a:r>
              <a:rPr lang="en-US" sz="2400" b="1" baseline="-25000" dirty="0">
                <a:solidFill>
                  <a:prstClr val="white"/>
                </a:solidFill>
              </a:rPr>
              <a:t>2</a:t>
            </a:r>
            <a:r>
              <a:rPr lang="en-US" sz="2400" b="1" dirty="0">
                <a:solidFill>
                  <a:prstClr val="white"/>
                </a:solidFill>
              </a:rPr>
              <a:t>O </a:t>
            </a:r>
            <a:r>
              <a:rPr lang="en-US" sz="2400" b="1" dirty="0">
                <a:solidFill>
                  <a:prstClr val="white"/>
                </a:solidFill>
                <a:sym typeface="Wingdings"/>
              </a:rPr>
              <a:t></a:t>
            </a:r>
            <a:r>
              <a:rPr lang="en-US" sz="2400" b="1" dirty="0">
                <a:solidFill>
                  <a:prstClr val="white"/>
                </a:solidFill>
              </a:rPr>
              <a:t>H</a:t>
            </a:r>
            <a:r>
              <a:rPr lang="en-US" sz="2400" b="1" baseline="-25000" dirty="0">
                <a:solidFill>
                  <a:prstClr val="white"/>
                </a:solidFill>
              </a:rPr>
              <a:t>2</a:t>
            </a:r>
            <a:r>
              <a:rPr lang="en-US" sz="2400" b="1" dirty="0">
                <a:solidFill>
                  <a:prstClr val="white"/>
                </a:solidFill>
              </a:rPr>
              <a:t>CO</a:t>
            </a:r>
            <a:r>
              <a:rPr lang="en-US" sz="2400" b="1" baseline="-25000" dirty="0">
                <a:solidFill>
                  <a:prstClr val="white"/>
                </a:solidFill>
              </a:rPr>
              <a:t>3</a:t>
            </a:r>
            <a:r>
              <a:rPr lang="en-US" sz="2400" b="1" dirty="0">
                <a:solidFill>
                  <a:prstClr val="white"/>
                </a:solidFill>
                <a:sym typeface="Wingdings"/>
              </a:rPr>
              <a:t></a:t>
            </a:r>
            <a:r>
              <a:rPr lang="en-US" sz="2400" b="1" dirty="0">
                <a:solidFill>
                  <a:prstClr val="white"/>
                </a:solidFill>
              </a:rPr>
              <a:t>H</a:t>
            </a:r>
            <a:r>
              <a:rPr lang="en-US" sz="2400" b="1" baseline="30000" dirty="0">
                <a:solidFill>
                  <a:prstClr val="white"/>
                </a:solidFill>
              </a:rPr>
              <a:t>+</a:t>
            </a:r>
            <a:r>
              <a:rPr lang="en-US" sz="2400" b="1" dirty="0">
                <a:solidFill>
                  <a:prstClr val="white"/>
                </a:solidFill>
              </a:rPr>
              <a:t>  +  HCO</a:t>
            </a:r>
            <a:r>
              <a:rPr lang="en-US" sz="2400" b="1" baseline="-25000" dirty="0">
                <a:solidFill>
                  <a:prstClr val="white"/>
                </a:solidFill>
              </a:rPr>
              <a:t>3</a:t>
            </a:r>
            <a:r>
              <a:rPr lang="en-US" sz="2400" b="1" baseline="30000" dirty="0">
                <a:solidFill>
                  <a:prstClr val="white"/>
                </a:solidFill>
              </a:rPr>
              <a:t>-</a:t>
            </a:r>
            <a:endParaRPr lang="en-CA" sz="2400" dirty="0">
              <a:solidFill>
                <a:prstClr val="white"/>
              </a:solidFill>
            </a:endParaRPr>
          </a:p>
          <a:p>
            <a:pPr lvl="3"/>
            <a:r>
              <a:rPr lang="en-US" sz="2400" b="1" dirty="0">
                <a:solidFill>
                  <a:prstClr val="white"/>
                </a:solidFill>
              </a:rPr>
              <a:t>c.	The enzyme CARBONIC ANHYDRASE speeds up this reaction.</a:t>
            </a:r>
            <a:endParaRPr lang="en-CA" sz="2400" dirty="0">
              <a:solidFill>
                <a:prstClr val="white"/>
              </a:solidFill>
            </a:endParaRPr>
          </a:p>
          <a:p>
            <a:pPr lvl="3"/>
            <a:r>
              <a:rPr lang="en-US" sz="2400" b="1" dirty="0">
                <a:solidFill>
                  <a:prstClr val="white"/>
                </a:solidFill>
              </a:rPr>
              <a:t>d.	The H</a:t>
            </a:r>
            <a:r>
              <a:rPr lang="en-US" sz="2400" b="1" baseline="30000" dirty="0">
                <a:solidFill>
                  <a:prstClr val="white"/>
                </a:solidFill>
              </a:rPr>
              <a:t>+</a:t>
            </a:r>
            <a:r>
              <a:rPr lang="en-US" sz="2400" b="1" dirty="0">
                <a:solidFill>
                  <a:prstClr val="white"/>
                </a:solidFill>
              </a:rPr>
              <a:t> released by reaction changes the  blood </a:t>
            </a:r>
            <a:r>
              <a:rPr lang="en-US" sz="2400" b="1" dirty="0" err="1">
                <a:solidFill>
                  <a:prstClr val="white"/>
                </a:solidFill>
              </a:rPr>
              <a:t>pH.</a:t>
            </a:r>
            <a:endParaRPr lang="en-CA" sz="2400" dirty="0">
              <a:solidFill>
                <a:prstClr val="white"/>
              </a:solidFill>
            </a:endParaRPr>
          </a:p>
          <a:p>
            <a:pPr lvl="3"/>
            <a:r>
              <a:rPr lang="en-US" sz="2400" b="1" dirty="0">
                <a:solidFill>
                  <a:prstClr val="white"/>
                </a:solidFill>
              </a:rPr>
              <a:t>e.	To prevent this H</a:t>
            </a:r>
            <a:r>
              <a:rPr lang="en-US" sz="2400" b="1" baseline="30000" dirty="0">
                <a:solidFill>
                  <a:prstClr val="white"/>
                </a:solidFill>
              </a:rPr>
              <a:t>+</a:t>
            </a:r>
            <a:r>
              <a:rPr lang="en-US" sz="2400" b="1" dirty="0">
                <a:solidFill>
                  <a:prstClr val="white"/>
                </a:solidFill>
              </a:rPr>
              <a:t> is picked up by the globin portion of hemoglobin (to become </a:t>
            </a:r>
            <a:r>
              <a:rPr lang="en-US" sz="2400" b="1" dirty="0" err="1">
                <a:solidFill>
                  <a:prstClr val="white"/>
                </a:solidFill>
              </a:rPr>
              <a:t>HHb</a:t>
            </a:r>
            <a:r>
              <a:rPr lang="en-US" sz="2400" b="1" dirty="0">
                <a:solidFill>
                  <a:prstClr val="white"/>
                </a:solidFill>
              </a:rPr>
              <a:t>) so that pH is maintained.</a:t>
            </a:r>
            <a:endParaRPr lang="en-CA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8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II.	</a:t>
            </a:r>
            <a:r>
              <a:rPr lang="en-US" b="1" u="sng" dirty="0"/>
              <a:t>Mechanism of Gas Exchange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908720"/>
            <a:ext cx="166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prstClr val="white"/>
                </a:solidFill>
                <a:hlinkClick r:id="rId2"/>
              </a:rPr>
              <a:t>Intro Animation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84784"/>
            <a:ext cx="44999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FontTx/>
              <a:buAutoNum type="alphaUcPeriod"/>
            </a:pPr>
            <a:r>
              <a:rPr lang="en-US" sz="2800" b="1" dirty="0">
                <a:solidFill>
                  <a:prstClr val="white"/>
                </a:solidFill>
              </a:rPr>
              <a:t>Due </a:t>
            </a:r>
            <a:r>
              <a:rPr lang="en-US" sz="2800" b="1" dirty="0">
                <a:solidFill>
                  <a:prstClr val="white"/>
                </a:solidFill>
              </a:rPr>
              <a:t>to a pressure differential between blood pressure and osmotic pressure</a:t>
            </a:r>
            <a:r>
              <a:rPr lang="en-US" sz="2800" b="1" dirty="0">
                <a:solidFill>
                  <a:prstClr val="white"/>
                </a:solidFill>
              </a:rPr>
              <a:t>.</a:t>
            </a:r>
          </a:p>
          <a:p>
            <a:pPr lvl="1"/>
            <a:endParaRPr lang="en-CA" sz="2800" dirty="0">
              <a:solidFill>
                <a:prstClr val="white"/>
              </a:solidFill>
            </a:endParaRPr>
          </a:p>
          <a:p>
            <a:pPr marL="971550" lvl="1" indent="-514350">
              <a:buFontTx/>
              <a:buAutoNum type="alphaUcPeriod" startAt="2"/>
            </a:pPr>
            <a:r>
              <a:rPr lang="en-US" sz="2800" b="1" dirty="0">
                <a:solidFill>
                  <a:prstClr val="white"/>
                </a:solidFill>
              </a:rPr>
              <a:t>Blood </a:t>
            </a:r>
            <a:r>
              <a:rPr lang="en-US" sz="2800" b="1" dirty="0">
                <a:solidFill>
                  <a:prstClr val="white"/>
                </a:solidFill>
              </a:rPr>
              <a:t>pressure is the pressure of blood in blood vessel would tend to push molecules out of the blood</a:t>
            </a:r>
            <a:r>
              <a:rPr lang="en-US" sz="2800" b="1" dirty="0">
                <a:solidFill>
                  <a:prstClr val="white"/>
                </a:solidFill>
              </a:rPr>
              <a:t>.</a:t>
            </a:r>
          </a:p>
          <a:p>
            <a:pPr marL="971550" lvl="1" indent="-514350">
              <a:buFontTx/>
              <a:buAutoNum type="alphaUcPeriod" startAt="2"/>
            </a:pPr>
            <a:endParaRPr lang="en-CA" sz="2800" dirty="0">
              <a:solidFill>
                <a:prstClr val="white"/>
              </a:solidFill>
            </a:endParaRPr>
          </a:p>
        </p:txBody>
      </p:sp>
      <p:pic>
        <p:nvPicPr>
          <p:cNvPr id="30722" name="Picture 2" descr="http://0.tqn.com/d/biology/1/0/u/V/capillarymicrocircul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32048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06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-252536" y="620688"/>
            <a:ext cx="4777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Tx/>
              <a:buAutoNum type="arabicPeriod"/>
            </a:pPr>
            <a:r>
              <a:rPr lang="en-US" sz="2400" b="1" dirty="0">
                <a:solidFill>
                  <a:prstClr val="white"/>
                </a:solidFill>
              </a:rPr>
              <a:t>At </a:t>
            </a:r>
            <a:r>
              <a:rPr lang="en-US" sz="2400" b="1" dirty="0">
                <a:solidFill>
                  <a:prstClr val="white"/>
                </a:solidFill>
              </a:rPr>
              <a:t>arterial side of a capillary bed, </a:t>
            </a:r>
            <a:r>
              <a:rPr lang="en-US" sz="2400" b="1" dirty="0">
                <a:solidFill>
                  <a:prstClr val="white"/>
                </a:solidFill>
              </a:rPr>
              <a:t>blood</a:t>
            </a:r>
            <a:r>
              <a:rPr lang="en-CA" sz="2400" dirty="0">
                <a:solidFill>
                  <a:prstClr val="white"/>
                </a:solidFill>
              </a:rPr>
              <a:t> </a:t>
            </a:r>
            <a:r>
              <a:rPr lang="en-US" sz="2400" b="1" dirty="0">
                <a:solidFill>
                  <a:prstClr val="white"/>
                </a:solidFill>
              </a:rPr>
              <a:t>pressure </a:t>
            </a:r>
            <a:r>
              <a:rPr lang="en-US" sz="2400" b="1" dirty="0">
                <a:solidFill>
                  <a:prstClr val="white"/>
                </a:solidFill>
              </a:rPr>
              <a:t>is (40 mm Hg) HIGHER </a:t>
            </a:r>
            <a:r>
              <a:rPr lang="en-US" sz="2400" b="1" dirty="0">
                <a:solidFill>
                  <a:prstClr val="white"/>
                </a:solidFill>
              </a:rPr>
              <a:t>than</a:t>
            </a:r>
            <a:r>
              <a:rPr lang="en-CA" sz="2400" dirty="0">
                <a:solidFill>
                  <a:prstClr val="white"/>
                </a:solidFill>
              </a:rPr>
              <a:t> </a:t>
            </a:r>
            <a:r>
              <a:rPr lang="en-US" sz="2400" b="1" dirty="0">
                <a:solidFill>
                  <a:prstClr val="white"/>
                </a:solidFill>
              </a:rPr>
              <a:t>blood </a:t>
            </a:r>
            <a:r>
              <a:rPr lang="en-US" sz="2400" b="1" dirty="0">
                <a:solidFill>
                  <a:prstClr val="white"/>
                </a:solidFill>
              </a:rPr>
              <a:t>osmotic pressure (25 mm Hg</a:t>
            </a:r>
            <a:r>
              <a:rPr lang="en-US" sz="2400" b="1" dirty="0">
                <a:solidFill>
                  <a:prstClr val="white"/>
                </a:solidFill>
              </a:rPr>
              <a:t>).</a:t>
            </a:r>
          </a:p>
          <a:p>
            <a:pPr lvl="1"/>
            <a:endParaRPr lang="en-CA" sz="2400" dirty="0">
              <a:solidFill>
                <a:prstClr val="white"/>
              </a:solidFill>
            </a:endParaRPr>
          </a:p>
          <a:p>
            <a:pPr lvl="1"/>
            <a:r>
              <a:rPr lang="en-US" sz="2400" b="1" dirty="0">
                <a:solidFill>
                  <a:prstClr val="white"/>
                </a:solidFill>
              </a:rPr>
              <a:t>2.	Thus plasma constantly “leaks” out </a:t>
            </a:r>
            <a:r>
              <a:rPr lang="en-CA" sz="2400" dirty="0">
                <a:solidFill>
                  <a:prstClr val="white"/>
                </a:solidFill>
              </a:rPr>
              <a:t> </a:t>
            </a:r>
            <a:r>
              <a:rPr lang="en-US" sz="2400" b="1" dirty="0">
                <a:solidFill>
                  <a:prstClr val="white"/>
                </a:solidFill>
              </a:rPr>
              <a:t>through </a:t>
            </a:r>
            <a:r>
              <a:rPr lang="en-US" sz="2400" b="1" dirty="0">
                <a:solidFill>
                  <a:prstClr val="white"/>
                </a:solidFill>
              </a:rPr>
              <a:t>the walls of the capillaries, forming INTERSTITAL FLUID that bathes tissues</a:t>
            </a:r>
            <a:r>
              <a:rPr lang="en-US" sz="2400" b="1" dirty="0">
                <a:solidFill>
                  <a:prstClr val="white"/>
                </a:solidFill>
              </a:rPr>
              <a:t>.</a:t>
            </a:r>
            <a:endParaRPr lang="en-CA" sz="2400" dirty="0">
              <a:solidFill>
                <a:prstClr val="white"/>
              </a:solidFill>
            </a:endParaRPr>
          </a:p>
        </p:txBody>
      </p:sp>
      <p:pic>
        <p:nvPicPr>
          <p:cNvPr id="4" name="Picture 2" descr="http://0.tqn.com/d/biology/1/0/u/V/capillarymicrocircul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464" y="188640"/>
            <a:ext cx="432048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1560" y="4549676"/>
            <a:ext cx="7884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Tx/>
              <a:buAutoNum type="alphaLcPeriod"/>
            </a:pPr>
            <a:r>
              <a:rPr lang="en-US" sz="2400" b="1" dirty="0">
                <a:solidFill>
                  <a:prstClr val="white"/>
                </a:solidFill>
              </a:rPr>
              <a:t>The interstitial fluid contains water, nutrients, hormones, gases, wastes.</a:t>
            </a:r>
          </a:p>
          <a:p>
            <a:pPr lvl="1"/>
            <a:endParaRPr lang="en-CA" sz="2400" dirty="0">
              <a:solidFill>
                <a:prstClr val="white"/>
              </a:solidFill>
            </a:endParaRPr>
          </a:p>
          <a:p>
            <a:pPr marL="914400" lvl="1" indent="-457200">
              <a:buFontTx/>
              <a:buAutoNum type="alphaLcPeriod" startAt="2"/>
            </a:pPr>
            <a:r>
              <a:rPr lang="en-US" sz="2400" b="1" dirty="0">
                <a:solidFill>
                  <a:prstClr val="white"/>
                </a:solidFill>
              </a:rPr>
              <a:t>Plasma proteins and blood cells are too big so they are left behind in the capillaries. </a:t>
            </a:r>
          </a:p>
          <a:p>
            <a:pPr marL="914400" lvl="1" indent="-457200">
              <a:buFontTx/>
              <a:buAutoNum type="alphaLcPeriod" startAt="2"/>
            </a:pPr>
            <a:endParaRPr lang="en-CA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9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323528" y="2060848"/>
            <a:ext cx="8136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AutoNum type="alphaUcPeriod" startAt="3"/>
            </a:pPr>
            <a:r>
              <a:rPr lang="en-US" sz="3200" b="1" dirty="0">
                <a:solidFill>
                  <a:prstClr val="white"/>
                </a:solidFill>
              </a:rPr>
              <a:t>Oxygen</a:t>
            </a:r>
            <a:r>
              <a:rPr lang="en-US" sz="3200" b="1" dirty="0">
                <a:solidFill>
                  <a:prstClr val="white"/>
                </a:solidFill>
              </a:rPr>
              <a:t>, sugars and amino acids in the fresh plasma diffuse into/taken up by local cells</a:t>
            </a:r>
            <a:r>
              <a:rPr lang="en-US" sz="3200" b="1" dirty="0">
                <a:solidFill>
                  <a:prstClr val="white"/>
                </a:solidFill>
              </a:rPr>
              <a:t>.</a:t>
            </a:r>
          </a:p>
          <a:p>
            <a:pPr marL="457200" indent="-457200">
              <a:buFontTx/>
              <a:buAutoNum type="alphaUcPeriod" startAt="3"/>
            </a:pPr>
            <a:endParaRPr lang="en-CA" sz="3200" dirty="0">
              <a:solidFill>
                <a:prstClr val="white"/>
              </a:solidFill>
            </a:endParaRPr>
          </a:p>
          <a:p>
            <a:r>
              <a:rPr lang="en-US" sz="3200" b="1" dirty="0">
                <a:solidFill>
                  <a:prstClr val="white"/>
                </a:solidFill>
              </a:rPr>
              <a:t>D.   CO</a:t>
            </a:r>
            <a:r>
              <a:rPr lang="en-US" sz="3200" b="1" baseline="-25000" dirty="0">
                <a:solidFill>
                  <a:prstClr val="white"/>
                </a:solidFill>
              </a:rPr>
              <a:t>2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>
                <a:solidFill>
                  <a:prstClr val="white"/>
                </a:solidFill>
              </a:rPr>
              <a:t>and waste molecules produced in the </a:t>
            </a:r>
            <a:endParaRPr lang="en-CA" sz="3200" dirty="0">
              <a:solidFill>
                <a:prstClr val="white"/>
              </a:solidFill>
            </a:endParaRPr>
          </a:p>
          <a:p>
            <a:r>
              <a:rPr lang="en-US" sz="3200" b="1" dirty="0">
                <a:solidFill>
                  <a:prstClr val="white"/>
                </a:solidFill>
              </a:rPr>
              <a:t>tissue </a:t>
            </a:r>
            <a:r>
              <a:rPr lang="en-US" sz="3200" b="1" dirty="0">
                <a:solidFill>
                  <a:prstClr val="white"/>
                </a:solidFill>
              </a:rPr>
              <a:t>cells </a:t>
            </a:r>
            <a:r>
              <a:rPr lang="en-US" sz="3200" b="1" dirty="0">
                <a:solidFill>
                  <a:prstClr val="white"/>
                </a:solidFill>
              </a:rPr>
              <a:t>diffuse out of the tissues and into the interstitial fluid</a:t>
            </a:r>
            <a:r>
              <a:rPr lang="en-US" sz="3200" b="1" dirty="0">
                <a:solidFill>
                  <a:prstClr val="white"/>
                </a:solidFill>
              </a:rPr>
              <a:t>.</a:t>
            </a:r>
          </a:p>
          <a:p>
            <a:endParaRPr lang="en-US" sz="2400" b="1" dirty="0">
              <a:solidFill>
                <a:prstClr val="white"/>
              </a:solidFill>
            </a:endParaRPr>
          </a:p>
          <a:p>
            <a:endParaRPr lang="en-US" sz="2400" b="1" dirty="0">
              <a:solidFill>
                <a:prstClr val="white"/>
              </a:solidFill>
            </a:endParaRPr>
          </a:p>
          <a:p>
            <a:endParaRPr lang="en-CA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88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988</Words>
  <Application>Microsoft Office PowerPoint</Application>
  <PresentationFormat>On-screen Show (4:3)</PresentationFormat>
  <Paragraphs>215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Apex</vt:lpstr>
      <vt:lpstr>PowerPoint Presentation</vt:lpstr>
      <vt:lpstr>V.  Other Parts of the Lymphatic System</vt:lpstr>
      <vt:lpstr>PowerPoint Presentation</vt:lpstr>
      <vt:lpstr>PowerPoint Presentation</vt:lpstr>
      <vt:lpstr>Capillary – Tissue  Fluid Exchange</vt:lpstr>
      <vt:lpstr>PowerPoint Presentation</vt:lpstr>
      <vt:lpstr>II. Mechanism of Gas Exchange </vt:lpstr>
      <vt:lpstr>PowerPoint Presentation</vt:lpstr>
      <vt:lpstr>PowerPoint Presentation</vt:lpstr>
      <vt:lpstr>PowerPoint Presentation</vt:lpstr>
      <vt:lpstr>PowerPoint Presentation</vt:lpstr>
      <vt:lpstr>K1.  Heart Anatomy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Path of Blood Through the Heart </vt:lpstr>
      <vt:lpstr>PowerPoint Presentation</vt:lpstr>
      <vt:lpstr>PowerPoint Presentation</vt:lpstr>
      <vt:lpstr>PowerPoint Presentation</vt:lpstr>
      <vt:lpstr>PowerPoint Presentation</vt:lpstr>
      <vt:lpstr>IV.  Heartbeat</vt:lpstr>
      <vt:lpstr>PowerPoint Presentation</vt:lpstr>
      <vt:lpstr>K2.  Heart Beat Co-ordination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K6. Systolic and Diastolic Pressures</vt:lpstr>
      <vt:lpstr>II.  The Cardiac Cycle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2013-02-16T18:41:04Z</dcterms:created>
  <dcterms:modified xsi:type="dcterms:W3CDTF">2013-02-16T18:41:43Z</dcterms:modified>
</cp:coreProperties>
</file>