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17" name="Footer Placeholder 16"/>
          <p:cNvSpPr>
            <a:spLocks noGrp="1"/>
          </p:cNvSpPr>
          <p:nvPr>
            <p:ph type="ftr" sz="quarter" idx="11"/>
          </p:nvPr>
        </p:nvSpPr>
        <p:spPr/>
        <p:txBody>
          <a:bodyPr/>
          <a:lstStyle/>
          <a:p>
            <a:endParaRPr lang="en-CA">
              <a:solidFill>
                <a:prstClr val="white">
                  <a:shade val="50000"/>
                </a:prstClr>
              </a:solidFill>
            </a:endParaRPr>
          </a:p>
        </p:txBody>
      </p:sp>
      <p:sp>
        <p:nvSpPr>
          <p:cNvPr id="29" name="Slide Number Placeholder 28"/>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2685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99896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226676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382718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13376777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343508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8" name="Footer Placeholder 7"/>
          <p:cNvSpPr>
            <a:spLocks noGrp="1"/>
          </p:cNvSpPr>
          <p:nvPr>
            <p:ph type="ftr" sz="quarter" idx="11"/>
          </p:nvPr>
        </p:nvSpPr>
        <p:spPr/>
        <p:txBody>
          <a:bodyPr/>
          <a:lstStyle/>
          <a:p>
            <a:endParaRPr lang="en-CA">
              <a:solidFill>
                <a:prstClr val="white">
                  <a:shade val="50000"/>
                </a:prstClr>
              </a:solidFill>
            </a:endParaRPr>
          </a:p>
        </p:txBody>
      </p:sp>
      <p:sp>
        <p:nvSpPr>
          <p:cNvPr id="9" name="Slide Number Placeholder 8"/>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217358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4" name="Footer Placeholder 3"/>
          <p:cNvSpPr>
            <a:spLocks noGrp="1"/>
          </p:cNvSpPr>
          <p:nvPr>
            <p:ph type="ftr" sz="quarter" idx="11"/>
          </p:nvPr>
        </p:nvSpPr>
        <p:spPr/>
        <p:txBody>
          <a:bodyPr/>
          <a:lstStyle/>
          <a:p>
            <a:endParaRPr lang="en-CA">
              <a:solidFill>
                <a:prstClr val="white">
                  <a:shade val="50000"/>
                </a:prstClr>
              </a:solidFill>
            </a:endParaRPr>
          </a:p>
        </p:txBody>
      </p:sp>
      <p:sp>
        <p:nvSpPr>
          <p:cNvPr id="5" name="Slide Number Placeholder 4"/>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180151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3" name="Footer Placeholder 2"/>
          <p:cNvSpPr>
            <a:spLocks noGrp="1"/>
          </p:cNvSpPr>
          <p:nvPr>
            <p:ph type="ftr" sz="quarter" idx="11"/>
          </p:nvPr>
        </p:nvSpPr>
        <p:spPr/>
        <p:txBody>
          <a:bodyPr/>
          <a:lstStyle/>
          <a:p>
            <a:endParaRPr lang="en-CA">
              <a:solidFill>
                <a:prstClr val="white">
                  <a:shade val="50000"/>
                </a:prstClr>
              </a:solidFill>
            </a:endParaRPr>
          </a:p>
        </p:txBody>
      </p:sp>
      <p:sp>
        <p:nvSpPr>
          <p:cNvPr id="4" name="Slide Number Placeholder 3"/>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242770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9766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179609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0AB18A8-0E6A-4EAC-B948-79453E32014F}" type="datetimeFigureOut">
              <a:rPr lang="en-CA" smtClean="0">
                <a:solidFill>
                  <a:prstClr val="white">
                    <a:shade val="50000"/>
                  </a:prstClr>
                </a:solidFill>
              </a:rPr>
              <a:pPr/>
              <a:t>16/02/2013</a:t>
            </a:fld>
            <a:endParaRPr lang="en-CA">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07E9BD-8212-4A39-86B6-CB878162533A}"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val="239317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0jznS5psyp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teachertube.com/viewVideo.php?video_id=20562&amp;title=Cardiovascular_Syste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hH7FspvTI9I"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indiana.edu/~anat550/cvanim/fetcirc/fetcirc.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7772400" cy="1470025"/>
          </a:xfrm>
        </p:spPr>
        <p:txBody>
          <a:bodyPr>
            <a:normAutofit fontScale="90000"/>
          </a:bodyPr>
          <a:lstStyle/>
          <a:p>
            <a:pPr algn="l"/>
            <a:r>
              <a:rPr lang="en-CA" sz="4400" dirty="0" smtClean="0"/>
              <a:t>The Circulatory System!</a:t>
            </a:r>
            <a:r>
              <a:rPr lang="en-CA" sz="5400" dirty="0" smtClean="0"/>
              <a:t/>
            </a:r>
            <a:br>
              <a:rPr lang="en-CA" sz="5400" dirty="0" smtClean="0"/>
            </a:br>
            <a:r>
              <a:rPr lang="en-CA" sz="5300" dirty="0"/>
              <a:t>	</a:t>
            </a:r>
            <a:r>
              <a:rPr lang="en-CA" sz="3600" dirty="0" err="1" smtClean="0"/>
              <a:t>Ch</a:t>
            </a:r>
            <a:r>
              <a:rPr lang="en-CA" sz="3600" dirty="0" smtClean="0"/>
              <a:t> 12. and 13.</a:t>
            </a:r>
            <a:endParaRPr lang="en-CA" sz="5400" dirty="0"/>
          </a:p>
        </p:txBody>
      </p:sp>
      <p:sp>
        <p:nvSpPr>
          <p:cNvPr id="3" name="Subtitle 2"/>
          <p:cNvSpPr>
            <a:spLocks noGrp="1"/>
          </p:cNvSpPr>
          <p:nvPr>
            <p:ph type="subTitle" idx="1"/>
          </p:nvPr>
        </p:nvSpPr>
        <p:spPr>
          <a:xfrm>
            <a:off x="179512" y="1700808"/>
            <a:ext cx="8784976" cy="3937992"/>
          </a:xfrm>
        </p:spPr>
        <p:txBody>
          <a:bodyPr>
            <a:normAutofit/>
          </a:bodyPr>
          <a:lstStyle/>
          <a:p>
            <a:pPr lvl="1" algn="l"/>
            <a:r>
              <a:rPr lang="en-US" sz="4000" b="1" dirty="0"/>
              <a:t>A</a:t>
            </a:r>
            <a:r>
              <a:rPr lang="en-US" sz="4000" b="1" dirty="0" smtClean="0"/>
              <a:t>.  Functions </a:t>
            </a:r>
            <a:r>
              <a:rPr lang="en-US" sz="4000" b="1" dirty="0"/>
              <a:t>of the circulatory system:</a:t>
            </a:r>
            <a:endParaRPr lang="en-CA" sz="4000" dirty="0"/>
          </a:p>
          <a:p>
            <a:pPr lvl="3" algn="l"/>
            <a:r>
              <a:rPr lang="en-US" sz="3200" b="1" dirty="0"/>
              <a:t>1.	Bring nutrients to the </a:t>
            </a:r>
            <a:r>
              <a:rPr lang="en-US" sz="3200" b="1" dirty="0" smtClean="0"/>
              <a:t>cells</a:t>
            </a:r>
            <a:r>
              <a:rPr lang="en-US" sz="3200" b="1" dirty="0"/>
              <a:t>.</a:t>
            </a:r>
            <a:endParaRPr lang="en-CA" sz="3200" dirty="0"/>
          </a:p>
          <a:p>
            <a:pPr lvl="3" algn="l"/>
            <a:r>
              <a:rPr lang="en-US" sz="3200" b="1" dirty="0"/>
              <a:t>2.	Take wastes away </a:t>
            </a:r>
            <a:endParaRPr lang="en-CA" sz="3200" dirty="0"/>
          </a:p>
          <a:p>
            <a:pPr lvl="3" algn="l"/>
            <a:r>
              <a:rPr lang="en-US" sz="3200" b="1" dirty="0"/>
              <a:t>from the cells</a:t>
            </a:r>
            <a:r>
              <a:rPr lang="en-US" sz="3200" b="1" dirty="0" smtClean="0"/>
              <a:t>.</a:t>
            </a:r>
            <a:endParaRPr lang="en-CA" sz="3200" dirty="0"/>
          </a:p>
          <a:p>
            <a:pPr algn="l"/>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93" y="3501008"/>
            <a:ext cx="2882255"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6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Pulmonary and Systemic Circulation</a:t>
            </a:r>
            <a:endParaRPr lang="en-CA" dirty="0"/>
          </a:p>
        </p:txBody>
      </p:sp>
      <p:sp>
        <p:nvSpPr>
          <p:cNvPr id="3" name="Content Placeholder 2"/>
          <p:cNvSpPr>
            <a:spLocks noGrp="1"/>
          </p:cNvSpPr>
          <p:nvPr>
            <p:ph idx="1"/>
          </p:nvPr>
        </p:nvSpPr>
        <p:spPr/>
        <p:txBody>
          <a:bodyPr/>
          <a:lstStyle/>
          <a:p>
            <a:pPr marL="0" indent="0">
              <a:buNone/>
            </a:pPr>
            <a:r>
              <a:rPr lang="en-US" sz="3600" b="1" dirty="0" smtClean="0"/>
              <a:t>I.  </a:t>
            </a:r>
            <a:r>
              <a:rPr lang="en-US" sz="3600" b="1" u="sng" dirty="0" smtClean="0"/>
              <a:t>Cardiovascular </a:t>
            </a:r>
            <a:r>
              <a:rPr lang="en-US" sz="3600" b="1" u="sng" dirty="0"/>
              <a:t>system</a:t>
            </a:r>
            <a:endParaRPr lang="en-CA" sz="3600" dirty="0"/>
          </a:p>
          <a:p>
            <a:pPr marL="400050" lvl="1" indent="0">
              <a:buNone/>
            </a:pPr>
            <a:r>
              <a:rPr lang="en-US" b="1" dirty="0"/>
              <a:t>A.	Divided into 2 circuits:</a:t>
            </a:r>
            <a:endParaRPr lang="en-CA" dirty="0"/>
          </a:p>
          <a:p>
            <a:pPr marL="400050" lvl="1" indent="0">
              <a:buNone/>
            </a:pPr>
            <a:r>
              <a:rPr lang="en-US" b="1" dirty="0" smtClean="0"/>
              <a:t>1</a:t>
            </a:r>
            <a:r>
              <a:rPr lang="en-US" b="1" dirty="0"/>
              <a:t>.	PULMONARY CIRCUIT </a:t>
            </a:r>
            <a:endParaRPr lang="en-CA" dirty="0"/>
          </a:p>
          <a:p>
            <a:pPr marL="914400" lvl="1" indent="-514350">
              <a:buAutoNum type="arabicPeriod" startAt="2"/>
            </a:pPr>
            <a:r>
              <a:rPr lang="en-US" b="1" dirty="0" smtClean="0"/>
              <a:t>SYSTEMIC </a:t>
            </a:r>
            <a:r>
              <a:rPr lang="en-US" b="1" dirty="0"/>
              <a:t>CIRCUIT </a:t>
            </a:r>
            <a:endParaRPr lang="en-US" b="1" dirty="0" smtClean="0"/>
          </a:p>
          <a:p>
            <a:pPr marL="914400" lvl="1" indent="-514350">
              <a:buAutoNum type="arabicPeriod" startAt="2"/>
            </a:pPr>
            <a:endParaRPr lang="en-US" b="1" dirty="0"/>
          </a:p>
          <a:p>
            <a:pPr marL="914400" lvl="1" indent="-514350">
              <a:buAutoNum type="arabicPeriod" startAt="2"/>
            </a:pPr>
            <a:endParaRPr lang="en-US" b="1" dirty="0" smtClean="0"/>
          </a:p>
          <a:p>
            <a:pPr marL="914400" lvl="1" indent="-514350">
              <a:buAutoNum type="arabicPeriod" startAt="2"/>
            </a:pPr>
            <a:endParaRPr lang="en-CA" dirty="0" smtClean="0"/>
          </a:p>
          <a:p>
            <a:pPr marL="400050" lvl="1" indent="0">
              <a:buNone/>
            </a:pPr>
            <a:r>
              <a:rPr lang="en-CA" b="1" dirty="0" smtClean="0">
                <a:hlinkClick r:id="rId2"/>
              </a:rPr>
              <a:t>Overview of P+S Systems</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0888"/>
            <a:ext cx="33718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90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7"/>
            <a:ext cx="8964488" cy="4647426"/>
          </a:xfrm>
          <a:prstGeom prst="rect">
            <a:avLst/>
          </a:prstGeom>
        </p:spPr>
        <p:txBody>
          <a:bodyPr wrap="square">
            <a:spAutoFit/>
          </a:bodyPr>
          <a:lstStyle/>
          <a:p>
            <a:pPr marL="971550" lvl="1" indent="-514350">
              <a:buFontTx/>
              <a:buAutoNum type="romanUcPeriod" startAt="2"/>
            </a:pPr>
            <a:r>
              <a:rPr lang="en-US" sz="3200" b="1" u="sng" dirty="0">
                <a:solidFill>
                  <a:prstClr val="white"/>
                </a:solidFill>
              </a:rPr>
              <a:t>Pulmonary Circuit</a:t>
            </a:r>
          </a:p>
          <a:p>
            <a:pPr lvl="1"/>
            <a:endParaRPr lang="en-CA" sz="2400" dirty="0">
              <a:solidFill>
                <a:prstClr val="white"/>
              </a:solidFill>
            </a:endParaRPr>
          </a:p>
          <a:p>
            <a:pPr lvl="1"/>
            <a:r>
              <a:rPr lang="en-US" sz="2400" b="1" dirty="0">
                <a:solidFill>
                  <a:prstClr val="white"/>
                </a:solidFill>
              </a:rPr>
              <a:t>A.	Path of blood from the heart to/from the lungs.</a:t>
            </a:r>
            <a:endParaRPr lang="en-CA" sz="2400" dirty="0">
              <a:solidFill>
                <a:prstClr val="white"/>
              </a:solidFill>
            </a:endParaRPr>
          </a:p>
          <a:p>
            <a:pPr lvl="1"/>
            <a:r>
              <a:rPr lang="en-US" sz="2400" b="1" dirty="0">
                <a:solidFill>
                  <a:prstClr val="white"/>
                </a:solidFill>
              </a:rPr>
              <a:t>B.  Powered by the right ventricle of the heart.</a:t>
            </a:r>
            <a:endParaRPr lang="en-CA" sz="2400" dirty="0">
              <a:solidFill>
                <a:prstClr val="white"/>
              </a:solidFill>
            </a:endParaRPr>
          </a:p>
          <a:p>
            <a:pPr lvl="1"/>
            <a:r>
              <a:rPr lang="en-US" sz="2400" b="1" dirty="0">
                <a:solidFill>
                  <a:prstClr val="white"/>
                </a:solidFill>
              </a:rPr>
              <a:t>C.	Deoxygenated blood from all tissues collects in the right atrium, is pumped to the right ventricle, then is sent to the pulmonary trunk, which divides into pulmonary arteries, which divide up into the arterioles of the lungs. </a:t>
            </a:r>
            <a:endParaRPr lang="en-CA" sz="2400" dirty="0">
              <a:solidFill>
                <a:prstClr val="white"/>
              </a:solidFill>
            </a:endParaRPr>
          </a:p>
          <a:p>
            <a:pPr lvl="1"/>
            <a:r>
              <a:rPr lang="en-US" sz="2400" b="1" dirty="0">
                <a:solidFill>
                  <a:prstClr val="white"/>
                </a:solidFill>
              </a:rPr>
              <a:t>D.	These arterioles take blood to the pulmonary capillaries, where CO</a:t>
            </a:r>
            <a:r>
              <a:rPr lang="en-US" sz="2400" b="1" baseline="-25000" dirty="0">
                <a:solidFill>
                  <a:prstClr val="white"/>
                </a:solidFill>
              </a:rPr>
              <a:t>2</a:t>
            </a:r>
            <a:r>
              <a:rPr lang="en-US" sz="2400" b="1" dirty="0">
                <a:solidFill>
                  <a:prstClr val="white"/>
                </a:solidFill>
              </a:rPr>
              <a:t> and O</a:t>
            </a:r>
            <a:r>
              <a:rPr lang="en-US" sz="2400" b="1" baseline="-25000" dirty="0">
                <a:solidFill>
                  <a:prstClr val="white"/>
                </a:solidFill>
              </a:rPr>
              <a:t>2</a:t>
            </a:r>
            <a:r>
              <a:rPr lang="en-US" sz="2400" b="1" dirty="0">
                <a:solidFill>
                  <a:prstClr val="white"/>
                </a:solidFill>
              </a:rPr>
              <a:t> are exchanged.</a:t>
            </a:r>
            <a:endParaRPr lang="en-CA" sz="2400" dirty="0">
              <a:solidFill>
                <a:prstClr val="white"/>
              </a:solidFill>
            </a:endParaRPr>
          </a:p>
          <a:p>
            <a:pPr lvl="1"/>
            <a:r>
              <a:rPr lang="en-US" sz="2400" b="1" dirty="0">
                <a:solidFill>
                  <a:prstClr val="white"/>
                </a:solidFill>
              </a:rPr>
              <a:t>E.	The oxygenated blood then enters pulmonary </a:t>
            </a:r>
            <a:r>
              <a:rPr lang="en-US" sz="2400" b="1" dirty="0" err="1">
                <a:solidFill>
                  <a:prstClr val="white"/>
                </a:solidFill>
              </a:rPr>
              <a:t>venules</a:t>
            </a:r>
            <a:r>
              <a:rPr lang="en-US" sz="2400" b="1" dirty="0">
                <a:solidFill>
                  <a:prstClr val="white"/>
                </a:solidFill>
              </a:rPr>
              <a:t>, then the pulmonary veins, and finally back to the left atrium.</a:t>
            </a:r>
            <a:endParaRPr lang="en-CA" sz="2400" dirty="0">
              <a:solidFill>
                <a:prstClr val="white"/>
              </a:solidFill>
            </a:endParaRPr>
          </a:p>
        </p:txBody>
      </p:sp>
    </p:spTree>
    <p:extLst>
      <p:ext uri="{BB962C8B-B14F-4D97-AF65-F5344CB8AC3E}">
        <p14:creationId xmlns:p14="http://schemas.microsoft.com/office/powerpoint/2010/main" val="365583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sers.rcn.com/jkimball.ma.ultranet/BiologyPages/H/heart_lungs_visce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7008"/>
            <a:ext cx="8484443" cy="560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80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8352928" cy="4339650"/>
          </a:xfrm>
          <a:prstGeom prst="rect">
            <a:avLst/>
          </a:prstGeom>
        </p:spPr>
        <p:txBody>
          <a:bodyPr wrap="square">
            <a:spAutoFit/>
          </a:bodyPr>
          <a:lstStyle/>
          <a:p>
            <a:r>
              <a:rPr lang="en-US" sz="3600" b="1" dirty="0">
                <a:solidFill>
                  <a:prstClr val="white"/>
                </a:solidFill>
              </a:rPr>
              <a:t>III.	</a:t>
            </a:r>
            <a:r>
              <a:rPr lang="en-US" sz="3600" b="1" u="sng" dirty="0">
                <a:solidFill>
                  <a:prstClr val="white"/>
                </a:solidFill>
              </a:rPr>
              <a:t>The Systemic Circuit</a:t>
            </a:r>
            <a:endParaRPr lang="en-CA" sz="3600" dirty="0">
              <a:solidFill>
                <a:prstClr val="white"/>
              </a:solidFill>
            </a:endParaRPr>
          </a:p>
          <a:p>
            <a:pPr lvl="1"/>
            <a:r>
              <a:rPr lang="en-US" sz="2400" b="1" dirty="0">
                <a:solidFill>
                  <a:prstClr val="white"/>
                </a:solidFill>
              </a:rPr>
              <a:t>A.	Includes all blood vessels except those in the pulmonary circuit.</a:t>
            </a:r>
            <a:endParaRPr lang="en-CA" sz="2400" dirty="0">
              <a:solidFill>
                <a:prstClr val="white"/>
              </a:solidFill>
            </a:endParaRPr>
          </a:p>
          <a:p>
            <a:pPr lvl="1"/>
            <a:r>
              <a:rPr lang="en-US" sz="2400" b="1" dirty="0">
                <a:solidFill>
                  <a:prstClr val="white"/>
                </a:solidFill>
              </a:rPr>
              <a:t>B. 	Blood is pumped to the tissues and organs by the left ventricle of the heart.</a:t>
            </a:r>
            <a:endParaRPr lang="en-CA" sz="2400" dirty="0">
              <a:solidFill>
                <a:prstClr val="white"/>
              </a:solidFill>
            </a:endParaRPr>
          </a:p>
          <a:p>
            <a:pPr lvl="1"/>
            <a:r>
              <a:rPr lang="en-US" sz="2400" b="1" dirty="0">
                <a:solidFill>
                  <a:prstClr val="white"/>
                </a:solidFill>
              </a:rPr>
              <a:t>C.	From the tissues, blood collects in the right atrium via the superior (anterior) vena cava which drains the head and upper body and the inferior (posterior) vena cava which drains the lower body</a:t>
            </a:r>
            <a:endParaRPr lang="en-CA" sz="2400" dirty="0">
              <a:solidFill>
                <a:prstClr val="white"/>
              </a:solidFill>
            </a:endParaRPr>
          </a:p>
          <a:p>
            <a:pPr lvl="1"/>
            <a:r>
              <a:rPr lang="en-US" sz="2400" b="1" dirty="0">
                <a:solidFill>
                  <a:prstClr val="white"/>
                </a:solidFill>
              </a:rPr>
              <a:t>D.	Blood is then pumped to the lungs through the pulmonary circuit</a:t>
            </a:r>
            <a:endParaRPr lang="en-CA" sz="2400" dirty="0">
              <a:solidFill>
                <a:prstClr val="white"/>
              </a:solidFill>
            </a:endParaRPr>
          </a:p>
        </p:txBody>
      </p:sp>
    </p:spTree>
    <p:extLst>
      <p:ext uri="{BB962C8B-B14F-4D97-AF65-F5344CB8AC3E}">
        <p14:creationId xmlns:p14="http://schemas.microsoft.com/office/powerpoint/2010/main" val="376116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ers.rcn.com/jkimball.ma.ultranet/BiologyPages/H/heart_lungs_visce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00467" cy="575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5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3"/>
            <a:ext cx="7776864" cy="584775"/>
          </a:xfrm>
          <a:prstGeom prst="rect">
            <a:avLst/>
          </a:prstGeom>
        </p:spPr>
        <p:txBody>
          <a:bodyPr wrap="square">
            <a:spAutoFit/>
          </a:bodyPr>
          <a:lstStyle/>
          <a:p>
            <a:r>
              <a:rPr lang="en-US" sz="3200" b="1" dirty="0">
                <a:solidFill>
                  <a:prstClr val="white"/>
                </a:solidFill>
              </a:rPr>
              <a:t>IV.	</a:t>
            </a:r>
            <a:r>
              <a:rPr lang="en-US" sz="3200" b="1" u="sng" dirty="0">
                <a:solidFill>
                  <a:prstClr val="white"/>
                </a:solidFill>
              </a:rPr>
              <a:t>Oxygenated and Deoxygenated blood</a:t>
            </a:r>
            <a:endParaRPr lang="en-CA" sz="3200" dirty="0">
              <a:solidFill>
                <a:prstClr val="white"/>
              </a:solidFill>
            </a:endParaRPr>
          </a:p>
        </p:txBody>
      </p:sp>
      <p:sp>
        <p:nvSpPr>
          <p:cNvPr id="3" name="Rectangle 2"/>
          <p:cNvSpPr/>
          <p:nvPr/>
        </p:nvSpPr>
        <p:spPr>
          <a:xfrm>
            <a:off x="390992" y="1556792"/>
            <a:ext cx="6462464" cy="3354765"/>
          </a:xfrm>
          <a:prstGeom prst="rect">
            <a:avLst/>
          </a:prstGeom>
        </p:spPr>
        <p:txBody>
          <a:bodyPr wrap="square">
            <a:spAutoFit/>
          </a:bodyPr>
          <a:lstStyle/>
          <a:p>
            <a:r>
              <a:rPr lang="en-US" sz="3600" b="1" dirty="0">
                <a:solidFill>
                  <a:prstClr val="white"/>
                </a:solidFill>
              </a:rPr>
              <a:t>A</a:t>
            </a:r>
            <a:r>
              <a:rPr lang="en-US" sz="3600" b="1" dirty="0">
                <a:solidFill>
                  <a:prstClr val="white"/>
                </a:solidFill>
              </a:rPr>
              <a:t>.	In the pulmonary system</a:t>
            </a:r>
            <a:endParaRPr lang="en-CA" sz="3600" dirty="0">
              <a:solidFill>
                <a:prstClr val="white"/>
              </a:solidFill>
            </a:endParaRPr>
          </a:p>
          <a:p>
            <a:pPr lvl="1"/>
            <a:r>
              <a:rPr lang="en-US" sz="2800" b="1" dirty="0">
                <a:solidFill>
                  <a:prstClr val="white"/>
                </a:solidFill>
              </a:rPr>
              <a:t>1.	Arteries carry deoxygenated blood.</a:t>
            </a:r>
            <a:endParaRPr lang="en-CA" sz="2800" dirty="0">
              <a:solidFill>
                <a:prstClr val="white"/>
              </a:solidFill>
            </a:endParaRPr>
          </a:p>
          <a:p>
            <a:pPr marL="971550" lvl="1" indent="-514350">
              <a:buFontTx/>
              <a:buAutoNum type="arabicPeriod" startAt="2"/>
            </a:pPr>
            <a:r>
              <a:rPr lang="en-US" sz="2800" b="1" dirty="0">
                <a:solidFill>
                  <a:prstClr val="white"/>
                </a:solidFill>
              </a:rPr>
              <a:t>Veins </a:t>
            </a:r>
            <a:r>
              <a:rPr lang="en-US" sz="2800" b="1" dirty="0">
                <a:solidFill>
                  <a:prstClr val="white"/>
                </a:solidFill>
              </a:rPr>
              <a:t>carry oxygenated blood</a:t>
            </a:r>
            <a:r>
              <a:rPr lang="en-US" sz="2800" b="1" dirty="0">
                <a:solidFill>
                  <a:prstClr val="white"/>
                </a:solidFill>
              </a:rPr>
              <a:t>.</a:t>
            </a:r>
          </a:p>
          <a:p>
            <a:pPr lvl="1"/>
            <a:endParaRPr lang="en-CA" sz="2800" dirty="0">
              <a:solidFill>
                <a:prstClr val="white"/>
              </a:solidFill>
            </a:endParaRPr>
          </a:p>
          <a:p>
            <a:r>
              <a:rPr lang="en-US" sz="3600" b="1" dirty="0">
                <a:solidFill>
                  <a:prstClr val="white"/>
                </a:solidFill>
              </a:rPr>
              <a:t>B.	In the systemic system</a:t>
            </a:r>
            <a:endParaRPr lang="en-CA" sz="3600" dirty="0">
              <a:solidFill>
                <a:prstClr val="white"/>
              </a:solidFill>
            </a:endParaRPr>
          </a:p>
          <a:p>
            <a:pPr lvl="1"/>
            <a:r>
              <a:rPr lang="en-US" sz="2800" b="1" dirty="0">
                <a:solidFill>
                  <a:prstClr val="white"/>
                </a:solidFill>
              </a:rPr>
              <a:t>1.	Arteries carry oxygenated blood.</a:t>
            </a:r>
            <a:endParaRPr lang="en-CA" sz="2800" dirty="0">
              <a:solidFill>
                <a:prstClr val="white"/>
              </a:solidFill>
            </a:endParaRPr>
          </a:p>
          <a:p>
            <a:pPr lvl="1"/>
            <a:r>
              <a:rPr lang="en-US" sz="2800" b="1" dirty="0">
                <a:solidFill>
                  <a:prstClr val="white"/>
                </a:solidFill>
              </a:rPr>
              <a:t>2.	Veins carry deoxygenated blood.</a:t>
            </a:r>
            <a:endParaRPr lang="en-CA" sz="2800" dirty="0">
              <a:solidFill>
                <a:prstClr val="white"/>
              </a:solidFill>
            </a:endParaRPr>
          </a:p>
        </p:txBody>
      </p:sp>
      <p:pic>
        <p:nvPicPr>
          <p:cNvPr id="11266" name="Picture 2" descr="http://t3.gstatic.com/images?q=tbn:ANd9GcQUlPBiLOxfqSkahH-wkCodBxcS-b9r_VyuhvurfJYi6S-4BZlf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07" y="1991160"/>
            <a:ext cx="2579993" cy="34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58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4428776" cy="769441"/>
          </a:xfrm>
          <a:prstGeom prst="rect">
            <a:avLst/>
          </a:prstGeom>
        </p:spPr>
        <p:txBody>
          <a:bodyPr wrap="none">
            <a:spAutoFit/>
          </a:bodyPr>
          <a:lstStyle/>
          <a:p>
            <a:r>
              <a:rPr lang="en-US" sz="4400" b="1" dirty="0">
                <a:solidFill>
                  <a:prstClr val="white"/>
                </a:solidFill>
              </a:rPr>
              <a:t>Significant Vessels</a:t>
            </a:r>
            <a:endParaRPr lang="en-CA" sz="4400" dirty="0">
              <a:solidFill>
                <a:prstClr val="white"/>
              </a:solidFill>
            </a:endParaRPr>
          </a:p>
        </p:txBody>
      </p:sp>
      <p:sp>
        <p:nvSpPr>
          <p:cNvPr id="3" name="Rectangle 2"/>
          <p:cNvSpPr/>
          <p:nvPr/>
        </p:nvSpPr>
        <p:spPr>
          <a:xfrm>
            <a:off x="179512" y="1420892"/>
            <a:ext cx="5368518" cy="584775"/>
          </a:xfrm>
          <a:prstGeom prst="rect">
            <a:avLst/>
          </a:prstGeom>
        </p:spPr>
        <p:txBody>
          <a:bodyPr wrap="square">
            <a:spAutoFit/>
          </a:bodyPr>
          <a:lstStyle/>
          <a:p>
            <a:pPr lvl="1"/>
            <a:r>
              <a:rPr lang="en-US" sz="3200" b="1" dirty="0">
                <a:solidFill>
                  <a:prstClr val="white"/>
                </a:solidFill>
              </a:rPr>
              <a:t>I.	</a:t>
            </a:r>
            <a:r>
              <a:rPr lang="en-US" sz="3200" b="1" u="sng" dirty="0">
                <a:solidFill>
                  <a:prstClr val="white"/>
                </a:solidFill>
              </a:rPr>
              <a:t>Pulmonary Circuit</a:t>
            </a:r>
            <a:endParaRPr lang="en-CA" sz="3200"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95749205"/>
              </p:ext>
            </p:extLst>
          </p:nvPr>
        </p:nvGraphicFramePr>
        <p:xfrm>
          <a:off x="179512" y="2564904"/>
          <a:ext cx="5368518" cy="2194560"/>
        </p:xfrm>
        <a:graphic>
          <a:graphicData uri="http://schemas.openxmlformats.org/drawingml/2006/table">
            <a:tbl>
              <a:tblPr>
                <a:tableStyleId>{5C22544A-7EE6-4342-B048-85BDC9FD1C3A}</a:tableStyleId>
              </a:tblPr>
              <a:tblGrid>
                <a:gridCol w="319693"/>
                <a:gridCol w="1624523"/>
                <a:gridCol w="3424302"/>
              </a:tblGrid>
              <a:tr h="0">
                <a:tc>
                  <a:txBody>
                    <a:bodyPr/>
                    <a:lstStyle/>
                    <a:p>
                      <a:pPr>
                        <a:spcAft>
                          <a:spcPts val="0"/>
                        </a:spcAft>
                      </a:pPr>
                      <a:r>
                        <a:rPr lang="en-US" sz="2400" dirty="0">
                          <a:effectLst/>
                        </a:rPr>
                        <a:t>A</a:t>
                      </a:r>
                      <a:endParaRPr lang="en-CA" sz="1400" dirty="0">
                        <a:effectLst/>
                        <a:latin typeface="Garamond"/>
                        <a:ea typeface="Times New Roman"/>
                        <a:cs typeface="Times New Roman"/>
                      </a:endParaRPr>
                    </a:p>
                  </a:txBody>
                  <a:tcPr marL="68580" marR="68580" marT="0" marB="0"/>
                </a:tc>
                <a:tc>
                  <a:txBody>
                    <a:bodyPr/>
                    <a:lstStyle/>
                    <a:p>
                      <a:pPr>
                        <a:spcAft>
                          <a:spcPts val="0"/>
                        </a:spcAft>
                      </a:pPr>
                      <a:r>
                        <a:rPr lang="en-US" sz="2400">
                          <a:effectLst/>
                        </a:rPr>
                        <a:t>Pulmonary Artery</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dirty="0">
                          <a:effectLst/>
                        </a:rPr>
                        <a:t>Takes </a:t>
                      </a:r>
                      <a:r>
                        <a:rPr lang="en-US" sz="2400" dirty="0" err="1">
                          <a:effectLst/>
                        </a:rPr>
                        <a:t>unoxygenated</a:t>
                      </a:r>
                      <a:r>
                        <a:rPr lang="en-US" sz="2400" dirty="0">
                          <a:effectLst/>
                        </a:rPr>
                        <a:t> blood from the right ventricle to the lungs</a:t>
                      </a:r>
                      <a:endParaRPr lang="en-CA" sz="1400" dirty="0">
                        <a:effectLst/>
                        <a:latin typeface="Garamond"/>
                        <a:ea typeface="Times New Roman"/>
                        <a:cs typeface="Times New Roman"/>
                      </a:endParaRPr>
                    </a:p>
                  </a:txBody>
                  <a:tcPr marL="68580" marR="68580" marT="0" marB="0"/>
                </a:tc>
              </a:tr>
              <a:tr h="0">
                <a:tc>
                  <a:txBody>
                    <a:bodyPr/>
                    <a:lstStyle/>
                    <a:p>
                      <a:pPr>
                        <a:spcAft>
                          <a:spcPts val="0"/>
                        </a:spcAft>
                      </a:pPr>
                      <a:r>
                        <a:rPr lang="en-US" sz="2400">
                          <a:effectLst/>
                        </a:rPr>
                        <a:t>F</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Pulmonary Vein</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dirty="0">
                          <a:effectLst/>
                        </a:rPr>
                        <a:t>Brings oxygenated blood to the left atrium from the lungs</a:t>
                      </a:r>
                      <a:endParaRPr lang="en-CA" sz="1400" dirty="0">
                        <a:effectLst/>
                        <a:latin typeface="Garamond"/>
                        <a:ea typeface="Times New Roman"/>
                        <a:cs typeface="Times New Roman"/>
                      </a:endParaRPr>
                    </a:p>
                  </a:txBody>
                  <a:tcPr marL="68580" marR="68580" marT="0" marB="0"/>
                </a:tc>
              </a:tr>
            </a:tbl>
          </a:graphicData>
        </a:graphic>
      </p:graphicFrame>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030" y="260648"/>
            <a:ext cx="3335595" cy="503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86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6120680" cy="1107996"/>
          </a:xfrm>
          <a:prstGeom prst="rect">
            <a:avLst/>
          </a:prstGeom>
        </p:spPr>
        <p:txBody>
          <a:bodyPr wrap="square">
            <a:spAutoFit/>
          </a:bodyPr>
          <a:lstStyle/>
          <a:p>
            <a:r>
              <a:rPr lang="en-US" b="1" dirty="0">
                <a:solidFill>
                  <a:prstClr val="white"/>
                </a:solidFill>
              </a:rPr>
              <a:t> </a:t>
            </a:r>
            <a:endParaRPr lang="en-CA" dirty="0">
              <a:solidFill>
                <a:prstClr val="white"/>
              </a:solidFill>
            </a:endParaRPr>
          </a:p>
          <a:p>
            <a:r>
              <a:rPr lang="en-US" sz="3200" b="1" dirty="0">
                <a:solidFill>
                  <a:prstClr val="white"/>
                </a:solidFill>
              </a:rPr>
              <a:t>II.</a:t>
            </a:r>
            <a:r>
              <a:rPr lang="en-US" sz="4800" b="1" dirty="0">
                <a:solidFill>
                  <a:prstClr val="white"/>
                </a:solidFill>
              </a:rPr>
              <a:t>	</a:t>
            </a:r>
            <a:r>
              <a:rPr lang="en-US" sz="3200" b="1" u="sng" dirty="0">
                <a:solidFill>
                  <a:prstClr val="white"/>
                </a:solidFill>
              </a:rPr>
              <a:t>Systemic Circuit – Arteries</a:t>
            </a:r>
            <a:endParaRPr lang="en-CA" sz="32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6766789"/>
              </p:ext>
            </p:extLst>
          </p:nvPr>
        </p:nvGraphicFramePr>
        <p:xfrm>
          <a:off x="323528" y="1107994"/>
          <a:ext cx="8568952" cy="6339840"/>
        </p:xfrm>
        <a:graphic>
          <a:graphicData uri="http://schemas.openxmlformats.org/drawingml/2006/table">
            <a:tbl>
              <a:tblPr>
                <a:tableStyleId>{5C22544A-7EE6-4342-B048-85BDC9FD1C3A}</a:tableStyleId>
              </a:tblPr>
              <a:tblGrid>
                <a:gridCol w="510278"/>
                <a:gridCol w="2304034"/>
                <a:gridCol w="5754640"/>
              </a:tblGrid>
              <a:tr h="1781780">
                <a:tc>
                  <a:txBody>
                    <a:bodyPr/>
                    <a:lstStyle/>
                    <a:p>
                      <a:pPr>
                        <a:spcAft>
                          <a:spcPts val="0"/>
                        </a:spcAft>
                      </a:pPr>
                      <a:r>
                        <a:rPr lang="en-US" sz="3200">
                          <a:effectLst/>
                        </a:rPr>
                        <a:t>G</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Aorta</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Largest artery</a:t>
                      </a:r>
                      <a:endParaRPr lang="en-CA" sz="1800">
                        <a:effectLst/>
                      </a:endParaRPr>
                    </a:p>
                    <a:p>
                      <a:pPr>
                        <a:spcAft>
                          <a:spcPts val="0"/>
                        </a:spcAft>
                      </a:pPr>
                      <a:r>
                        <a:rPr lang="en-US" sz="3200">
                          <a:effectLst/>
                        </a:rPr>
                        <a:t>Takes blood to all major body regions and organs from the left ventricle</a:t>
                      </a:r>
                      <a:endParaRPr lang="en-CA" sz="1800">
                        <a:effectLst/>
                        <a:latin typeface="Garamond"/>
                        <a:ea typeface="Times New Roman"/>
                        <a:cs typeface="Times New Roman"/>
                      </a:endParaRPr>
                    </a:p>
                  </a:txBody>
                  <a:tcPr marL="68580" marR="68580" marT="0" marB="0"/>
                </a:tc>
              </a:tr>
              <a:tr h="890891">
                <a:tc>
                  <a:txBody>
                    <a:bodyPr/>
                    <a:lstStyle/>
                    <a:p>
                      <a:pPr>
                        <a:spcAft>
                          <a:spcPts val="0"/>
                        </a:spcAft>
                      </a:pPr>
                      <a:r>
                        <a:rPr lang="en-US" sz="3200">
                          <a:effectLst/>
                        </a:rPr>
                        <a:t>J</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Carotid Artery</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Takes blood to head, subclavian arteries (to arms) branch off</a:t>
                      </a:r>
                      <a:endParaRPr lang="en-CA" sz="1800">
                        <a:effectLst/>
                        <a:latin typeface="Garamond"/>
                        <a:ea typeface="Times New Roman"/>
                        <a:cs typeface="Times New Roman"/>
                      </a:endParaRPr>
                    </a:p>
                  </a:txBody>
                  <a:tcPr marL="68580" marR="68580" marT="0" marB="0"/>
                </a:tc>
              </a:tr>
              <a:tr h="890891">
                <a:tc>
                  <a:txBody>
                    <a:bodyPr/>
                    <a:lstStyle/>
                    <a:p>
                      <a:pPr>
                        <a:spcAft>
                          <a:spcPts val="0"/>
                        </a:spcAft>
                      </a:pPr>
                      <a:r>
                        <a:rPr lang="en-US" sz="3200">
                          <a:effectLst/>
                        </a:rPr>
                        <a:t>K</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Mesenteric Artery</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Takes blood to the intestines</a:t>
                      </a:r>
                      <a:endParaRPr lang="en-CA" sz="1800">
                        <a:effectLst/>
                        <a:latin typeface="Garamond"/>
                        <a:ea typeface="Times New Roman"/>
                        <a:cs typeface="Times New Roman"/>
                      </a:endParaRPr>
                    </a:p>
                  </a:txBody>
                  <a:tcPr marL="68580" marR="68580" marT="0" marB="0"/>
                </a:tc>
              </a:tr>
              <a:tr h="890891">
                <a:tc>
                  <a:txBody>
                    <a:bodyPr/>
                    <a:lstStyle/>
                    <a:p>
                      <a:pPr>
                        <a:spcAft>
                          <a:spcPts val="0"/>
                        </a:spcAft>
                      </a:pPr>
                      <a:r>
                        <a:rPr lang="en-US" sz="3200">
                          <a:effectLst/>
                        </a:rPr>
                        <a:t>L</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Renal Arteries</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Takes blood to the kidneys from the aorta</a:t>
                      </a:r>
                      <a:endParaRPr lang="en-CA" sz="1800">
                        <a:effectLst/>
                        <a:latin typeface="Garamond"/>
                        <a:ea typeface="Times New Roman"/>
                        <a:cs typeface="Times New Roman"/>
                      </a:endParaRPr>
                    </a:p>
                  </a:txBody>
                  <a:tcPr marL="68580" marR="68580" marT="0" marB="0"/>
                </a:tc>
              </a:tr>
              <a:tr h="890891">
                <a:tc>
                  <a:txBody>
                    <a:bodyPr/>
                    <a:lstStyle/>
                    <a:p>
                      <a:pPr>
                        <a:spcAft>
                          <a:spcPts val="0"/>
                        </a:spcAft>
                      </a:pPr>
                      <a:r>
                        <a:rPr lang="en-US" sz="3200">
                          <a:effectLst/>
                        </a:rPr>
                        <a:t>M</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a:effectLst/>
                        </a:rPr>
                        <a:t>Iliac arteries</a:t>
                      </a:r>
                      <a:endParaRPr lang="en-CA" sz="1800">
                        <a:effectLst/>
                        <a:latin typeface="Garamond"/>
                        <a:ea typeface="Times New Roman"/>
                        <a:cs typeface="Times New Roman"/>
                      </a:endParaRPr>
                    </a:p>
                  </a:txBody>
                  <a:tcPr marL="68580" marR="68580" marT="0" marB="0"/>
                </a:tc>
                <a:tc>
                  <a:txBody>
                    <a:bodyPr/>
                    <a:lstStyle/>
                    <a:p>
                      <a:pPr>
                        <a:spcAft>
                          <a:spcPts val="0"/>
                        </a:spcAft>
                      </a:pPr>
                      <a:r>
                        <a:rPr lang="en-US" sz="3200" dirty="0">
                          <a:effectLst/>
                        </a:rPr>
                        <a:t>Takes blood to the legs from the aorta</a:t>
                      </a:r>
                      <a:endParaRPr lang="en-CA" sz="1800" dirty="0">
                        <a:effectLst/>
                        <a:latin typeface="Garamond"/>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42414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5006435" cy="584775"/>
          </a:xfrm>
          <a:prstGeom prst="rect">
            <a:avLst/>
          </a:prstGeom>
        </p:spPr>
        <p:txBody>
          <a:bodyPr wrap="none">
            <a:spAutoFit/>
          </a:bodyPr>
          <a:lstStyle/>
          <a:p>
            <a:r>
              <a:rPr lang="en-US" sz="3200" b="1" dirty="0">
                <a:solidFill>
                  <a:prstClr val="white"/>
                </a:solidFill>
              </a:rPr>
              <a:t>III.	</a:t>
            </a:r>
            <a:r>
              <a:rPr lang="en-US" sz="3200" b="1" u="sng" dirty="0">
                <a:solidFill>
                  <a:prstClr val="white"/>
                </a:solidFill>
              </a:rPr>
              <a:t>Systemic Circuit - Veins</a:t>
            </a:r>
            <a:endParaRPr lang="en-CA" sz="32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1071167"/>
              </p:ext>
            </p:extLst>
          </p:nvPr>
        </p:nvGraphicFramePr>
        <p:xfrm>
          <a:off x="539552" y="917433"/>
          <a:ext cx="6436865" cy="5208731"/>
        </p:xfrm>
        <a:graphic>
          <a:graphicData uri="http://schemas.openxmlformats.org/drawingml/2006/table">
            <a:tbl>
              <a:tblPr>
                <a:tableStyleId>{5C22544A-7EE6-4342-B048-85BDC9FD1C3A}</a:tableStyleId>
              </a:tblPr>
              <a:tblGrid>
                <a:gridCol w="383314"/>
                <a:gridCol w="1730754"/>
                <a:gridCol w="4322797"/>
              </a:tblGrid>
              <a:tr h="1157495">
                <a:tc>
                  <a:txBody>
                    <a:bodyPr/>
                    <a:lstStyle/>
                    <a:p>
                      <a:pPr>
                        <a:spcAft>
                          <a:spcPts val="0"/>
                        </a:spcAft>
                      </a:pPr>
                      <a:r>
                        <a:rPr lang="en-US" sz="1600">
                          <a:effectLst/>
                        </a:rPr>
                        <a:t>B</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Superior or Anterior Vena Cava</a:t>
                      </a:r>
                      <a:endParaRPr lang="en-CA" sz="1000">
                        <a:effectLst/>
                        <a:latin typeface="Garamond"/>
                        <a:ea typeface="Times New Roman"/>
                        <a:cs typeface="Times New Roman"/>
                      </a:endParaRPr>
                    </a:p>
                  </a:txBody>
                  <a:tcPr marL="47145" marR="47145" marT="0" marB="0"/>
                </a:tc>
                <a:tc>
                  <a:txBody>
                    <a:bodyPr/>
                    <a:lstStyle/>
                    <a:p>
                      <a:pPr>
                        <a:spcAft>
                          <a:spcPts val="0"/>
                        </a:spcAft>
                        <a:tabLst>
                          <a:tab pos="2280285" algn="ctr"/>
                        </a:tabLst>
                      </a:pPr>
                      <a:r>
                        <a:rPr lang="en-US" sz="1600">
                          <a:effectLst/>
                        </a:rPr>
                        <a:t>Largest vein 	</a:t>
                      </a:r>
                      <a:endParaRPr lang="en-CA" sz="1000">
                        <a:effectLst/>
                      </a:endParaRPr>
                    </a:p>
                    <a:p>
                      <a:pPr>
                        <a:spcAft>
                          <a:spcPts val="0"/>
                        </a:spcAft>
                      </a:pPr>
                      <a:r>
                        <a:rPr lang="en-US" sz="1600">
                          <a:effectLst/>
                        </a:rPr>
                        <a:t>Collects blood from jugular (head) and subclavian (arms) veins</a:t>
                      </a:r>
                      <a:endParaRPr lang="en-CA" sz="1000">
                        <a:effectLst/>
                      </a:endParaRPr>
                    </a:p>
                    <a:p>
                      <a:pPr>
                        <a:spcAft>
                          <a:spcPts val="0"/>
                        </a:spcAft>
                      </a:pPr>
                      <a:r>
                        <a:rPr lang="en-US" sz="1600">
                          <a:effectLst/>
                        </a:rPr>
                        <a:t>Blood enters right atrium</a:t>
                      </a:r>
                      <a:endParaRPr lang="en-CA" sz="1000">
                        <a:effectLst/>
                        <a:latin typeface="Garamond"/>
                        <a:ea typeface="Times New Roman"/>
                        <a:cs typeface="Times New Roman"/>
                      </a:endParaRPr>
                    </a:p>
                  </a:txBody>
                  <a:tcPr marL="47145" marR="47145" marT="0" marB="0"/>
                </a:tc>
              </a:tr>
              <a:tr h="868122">
                <a:tc>
                  <a:txBody>
                    <a:bodyPr/>
                    <a:lstStyle/>
                    <a:p>
                      <a:pPr>
                        <a:spcAft>
                          <a:spcPts val="0"/>
                        </a:spcAft>
                      </a:pPr>
                      <a:r>
                        <a:rPr lang="en-US" sz="1600">
                          <a:effectLst/>
                        </a:rPr>
                        <a:t>C</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Posterior or Inferior Vena Cava</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Largest vein</a:t>
                      </a:r>
                      <a:endParaRPr lang="en-CA" sz="1000">
                        <a:effectLst/>
                      </a:endParaRPr>
                    </a:p>
                    <a:p>
                      <a:pPr>
                        <a:spcAft>
                          <a:spcPts val="0"/>
                        </a:spcAft>
                      </a:pPr>
                      <a:r>
                        <a:rPr lang="en-US" sz="1600">
                          <a:effectLst/>
                        </a:rPr>
                        <a:t>Collects blood from lower body</a:t>
                      </a:r>
                      <a:endParaRPr lang="en-CA" sz="1000">
                        <a:effectLst/>
                      </a:endParaRPr>
                    </a:p>
                    <a:p>
                      <a:pPr>
                        <a:spcAft>
                          <a:spcPts val="0"/>
                        </a:spcAft>
                      </a:pPr>
                      <a:r>
                        <a:rPr lang="en-US" sz="1600">
                          <a:effectLst/>
                        </a:rPr>
                        <a:t>Blood enters right atrium</a:t>
                      </a:r>
                      <a:endParaRPr lang="en-CA" sz="1000">
                        <a:effectLst/>
                        <a:latin typeface="Garamond"/>
                        <a:ea typeface="Times New Roman"/>
                        <a:cs typeface="Times New Roman"/>
                      </a:endParaRPr>
                    </a:p>
                  </a:txBody>
                  <a:tcPr marL="47145" marR="47145" marT="0" marB="0"/>
                </a:tc>
              </a:tr>
              <a:tr h="578748">
                <a:tc>
                  <a:txBody>
                    <a:bodyPr/>
                    <a:lstStyle/>
                    <a:p>
                      <a:pPr>
                        <a:spcAft>
                          <a:spcPts val="0"/>
                        </a:spcAft>
                      </a:pPr>
                      <a:r>
                        <a:rPr lang="en-US" sz="1600">
                          <a:effectLst/>
                        </a:rPr>
                        <a:t>O</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Renal vein </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Returns blood from the kidneys to posterior vena cava</a:t>
                      </a:r>
                      <a:endParaRPr lang="en-CA" sz="1000">
                        <a:effectLst/>
                        <a:latin typeface="Garamond"/>
                        <a:ea typeface="Times New Roman"/>
                        <a:cs typeface="Times New Roman"/>
                      </a:endParaRPr>
                    </a:p>
                  </a:txBody>
                  <a:tcPr marL="47145" marR="47145" marT="0" marB="0"/>
                </a:tc>
              </a:tr>
              <a:tr h="1446870">
                <a:tc>
                  <a:txBody>
                    <a:bodyPr/>
                    <a:lstStyle/>
                    <a:p>
                      <a:pPr>
                        <a:spcAft>
                          <a:spcPts val="0"/>
                        </a:spcAft>
                      </a:pPr>
                      <a:r>
                        <a:rPr lang="en-US" sz="1600">
                          <a:effectLst/>
                        </a:rPr>
                        <a:t>P</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Hepatic Portal Vein</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Connects the blood vessels of villi to the liver, carries nutrient rich blood to liver for processing</a:t>
                      </a:r>
                      <a:endParaRPr lang="en-CA" sz="1000">
                        <a:effectLst/>
                      </a:endParaRPr>
                    </a:p>
                    <a:p>
                      <a:pPr>
                        <a:spcAft>
                          <a:spcPts val="0"/>
                        </a:spcAft>
                      </a:pPr>
                      <a:r>
                        <a:rPr lang="en-US" sz="1600">
                          <a:effectLst/>
                        </a:rPr>
                        <a:t>*Portal system is a vascular system that begins and ends in capillaries</a:t>
                      </a:r>
                      <a:endParaRPr lang="en-CA" sz="1000">
                        <a:effectLst/>
                        <a:latin typeface="Garamond"/>
                        <a:ea typeface="Times New Roman"/>
                        <a:cs typeface="Times New Roman"/>
                      </a:endParaRPr>
                    </a:p>
                  </a:txBody>
                  <a:tcPr marL="47145" marR="47145" marT="0" marB="0"/>
                </a:tc>
              </a:tr>
              <a:tr h="578748">
                <a:tc>
                  <a:txBody>
                    <a:bodyPr/>
                    <a:lstStyle/>
                    <a:p>
                      <a:pPr>
                        <a:spcAft>
                          <a:spcPts val="0"/>
                        </a:spcAft>
                      </a:pPr>
                      <a:r>
                        <a:rPr lang="en-US" sz="1600">
                          <a:effectLst/>
                        </a:rPr>
                        <a:t>Q</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Hepatic Vein</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Returns blood from the liver to posterior vena cava</a:t>
                      </a:r>
                      <a:endParaRPr lang="en-CA" sz="1000">
                        <a:effectLst/>
                        <a:latin typeface="Garamond"/>
                        <a:ea typeface="Times New Roman"/>
                        <a:cs typeface="Times New Roman"/>
                      </a:endParaRPr>
                    </a:p>
                  </a:txBody>
                  <a:tcPr marL="47145" marR="47145" marT="0" marB="0"/>
                </a:tc>
              </a:tr>
              <a:tr h="578748">
                <a:tc>
                  <a:txBody>
                    <a:bodyPr/>
                    <a:lstStyle/>
                    <a:p>
                      <a:pPr>
                        <a:spcAft>
                          <a:spcPts val="0"/>
                        </a:spcAft>
                      </a:pPr>
                      <a:r>
                        <a:rPr lang="en-US" sz="1600">
                          <a:effectLst/>
                        </a:rPr>
                        <a:t>N</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a:effectLst/>
                        </a:rPr>
                        <a:t>Iliac veins</a:t>
                      </a:r>
                      <a:endParaRPr lang="en-CA" sz="1000">
                        <a:effectLst/>
                        <a:latin typeface="Garamond"/>
                        <a:ea typeface="Times New Roman"/>
                        <a:cs typeface="Times New Roman"/>
                      </a:endParaRPr>
                    </a:p>
                  </a:txBody>
                  <a:tcPr marL="47145" marR="47145" marT="0" marB="0"/>
                </a:tc>
                <a:tc>
                  <a:txBody>
                    <a:bodyPr/>
                    <a:lstStyle/>
                    <a:p>
                      <a:pPr>
                        <a:spcAft>
                          <a:spcPts val="0"/>
                        </a:spcAft>
                      </a:pPr>
                      <a:r>
                        <a:rPr lang="en-US" sz="1600" dirty="0">
                          <a:effectLst/>
                        </a:rPr>
                        <a:t>Returns blood from the legs to posterior vena cava</a:t>
                      </a:r>
                      <a:endParaRPr lang="en-CA" sz="1000" dirty="0">
                        <a:effectLst/>
                        <a:latin typeface="Garamond"/>
                        <a:ea typeface="Times New Roman"/>
                        <a:cs typeface="Times New Roman"/>
                      </a:endParaRPr>
                    </a:p>
                  </a:txBody>
                  <a:tcPr marL="47145" marR="47145" marT="0" marB="0"/>
                </a:tc>
              </a:tr>
            </a:tbl>
          </a:graphicData>
        </a:graphic>
      </p:graphicFrame>
    </p:spTree>
    <p:extLst>
      <p:ext uri="{BB962C8B-B14F-4D97-AF65-F5344CB8AC3E}">
        <p14:creationId xmlns:p14="http://schemas.microsoft.com/office/powerpoint/2010/main" val="1972139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388" y="476672"/>
            <a:ext cx="5449697" cy="646331"/>
          </a:xfrm>
          <a:prstGeom prst="rect">
            <a:avLst/>
          </a:prstGeom>
        </p:spPr>
        <p:txBody>
          <a:bodyPr wrap="none">
            <a:spAutoFit/>
          </a:bodyPr>
          <a:lstStyle/>
          <a:p>
            <a:r>
              <a:rPr lang="en-US" sz="3600" b="1" dirty="0">
                <a:solidFill>
                  <a:prstClr val="white"/>
                </a:solidFill>
              </a:rPr>
              <a:t>IV.	</a:t>
            </a:r>
            <a:r>
              <a:rPr lang="en-US" sz="3600" b="1" u="sng" dirty="0">
                <a:solidFill>
                  <a:prstClr val="white"/>
                </a:solidFill>
              </a:rPr>
              <a:t>Chambers of the Heart</a:t>
            </a:r>
            <a:endParaRPr lang="en-CA" sz="3600" dirty="0">
              <a:solidFill>
                <a:prstClr val="white"/>
              </a:solidFill>
            </a:endParaRPr>
          </a:p>
        </p:txBody>
      </p:sp>
      <p:pic>
        <p:nvPicPr>
          <p:cNvPr id="16391" name="Picture 7" descr="http://visual.merriam-webster.com/images/human-being/anatomy/blood-circulation/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3003"/>
            <a:ext cx="8001289" cy="55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2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Five Types of Blood Vessels</a:t>
            </a:r>
            <a:endParaRPr lang="en-CA" dirty="0"/>
          </a:p>
        </p:txBody>
      </p:sp>
      <p:sp>
        <p:nvSpPr>
          <p:cNvPr id="3" name="Content Placeholder 2"/>
          <p:cNvSpPr>
            <a:spLocks noGrp="1"/>
          </p:cNvSpPr>
          <p:nvPr>
            <p:ph idx="1"/>
          </p:nvPr>
        </p:nvSpPr>
        <p:spPr/>
        <p:txBody>
          <a:bodyPr>
            <a:normAutofit/>
          </a:bodyPr>
          <a:lstStyle/>
          <a:p>
            <a:pPr marL="0" indent="0">
              <a:buNone/>
            </a:pPr>
            <a:r>
              <a:rPr lang="en-US" b="1" dirty="0" smtClean="0"/>
              <a:t>I.  </a:t>
            </a:r>
            <a:r>
              <a:rPr lang="en-US" b="1" u="sng" dirty="0" smtClean="0"/>
              <a:t>Arteries </a:t>
            </a:r>
            <a:r>
              <a:rPr lang="en-US" b="1" u="sng" dirty="0"/>
              <a:t>and arterioles</a:t>
            </a:r>
            <a:endParaRPr lang="en-CA" dirty="0"/>
          </a:p>
          <a:p>
            <a:pPr marL="400050" lvl="1" indent="0">
              <a:buNone/>
            </a:pPr>
            <a:r>
              <a:rPr lang="en-US" b="1" dirty="0"/>
              <a:t>A.	Carry blood away from the heart to the tissues. </a:t>
            </a:r>
            <a:endParaRPr lang="en-CA" dirty="0"/>
          </a:p>
          <a:p>
            <a:pPr marL="400050" lvl="1" indent="0">
              <a:buNone/>
            </a:pPr>
            <a:r>
              <a:rPr lang="en-US" b="1" dirty="0"/>
              <a:t>B.	Arteries</a:t>
            </a:r>
            <a:endParaRPr lang="en-CA" dirty="0"/>
          </a:p>
          <a:p>
            <a:pPr marL="400050" lvl="1" indent="0">
              <a:buNone/>
            </a:pPr>
            <a:r>
              <a:rPr lang="en-US" b="1" dirty="0" smtClean="0"/>
              <a:t>     1</a:t>
            </a:r>
            <a:r>
              <a:rPr lang="en-US" b="1" dirty="0"/>
              <a:t>. </a:t>
            </a:r>
            <a:r>
              <a:rPr lang="en-US" b="1" dirty="0" smtClean="0"/>
              <a:t>  Large</a:t>
            </a:r>
            <a:r>
              <a:rPr lang="en-US" b="1" dirty="0"/>
              <a:t>, carry blood away from the heart</a:t>
            </a:r>
            <a:r>
              <a:rPr lang="en-US" b="1" dirty="0" smtClean="0"/>
              <a:t>.</a:t>
            </a:r>
          </a:p>
          <a:p>
            <a:pPr marL="800100" lvl="2" indent="0">
              <a:buNone/>
            </a:pPr>
            <a:r>
              <a:rPr lang="en-US" sz="2800" b="1" dirty="0" smtClean="0"/>
              <a:t>2.   Thick elastic walls to allow for it to stretch.</a:t>
            </a:r>
            <a:endParaRPr lang="en-CA" sz="2800" dirty="0" smtClean="0"/>
          </a:p>
          <a:p>
            <a:pPr marL="800100" lvl="2" indent="0">
              <a:buNone/>
            </a:pPr>
            <a:r>
              <a:rPr lang="en-US" sz="2800" b="1" dirty="0" smtClean="0"/>
              <a:t>3.   </a:t>
            </a:r>
            <a:r>
              <a:rPr lang="en-US" sz="2800" b="1" dirty="0"/>
              <a:t>S</a:t>
            </a:r>
            <a:r>
              <a:rPr lang="en-US" sz="2800" b="1" dirty="0" smtClean="0"/>
              <a:t>urrounded by smooth muscle to control the diameter of the artery.</a:t>
            </a:r>
            <a:endParaRPr lang="en-CA" sz="2800" dirty="0" smtClean="0"/>
          </a:p>
          <a:p>
            <a:pPr marL="400050" lvl="1" indent="0">
              <a:buNone/>
            </a:pPr>
            <a:endParaRPr lang="en-CA" dirty="0"/>
          </a:p>
          <a:p>
            <a:r>
              <a:rPr lang="en-CA" dirty="0" smtClean="0">
                <a:hlinkClick r:id="rId2"/>
              </a:rPr>
              <a:t>Circulatory System Overview</a:t>
            </a:r>
            <a:endParaRPr lang="en-CA" dirty="0"/>
          </a:p>
        </p:txBody>
      </p:sp>
    </p:spTree>
    <p:extLst>
      <p:ext uri="{BB962C8B-B14F-4D97-AF65-F5344CB8AC3E}">
        <p14:creationId xmlns:p14="http://schemas.microsoft.com/office/powerpoint/2010/main" val="129695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0716331"/>
              </p:ext>
            </p:extLst>
          </p:nvPr>
        </p:nvGraphicFramePr>
        <p:xfrm>
          <a:off x="323528" y="476670"/>
          <a:ext cx="8352928" cy="5688633"/>
        </p:xfrm>
        <a:graphic>
          <a:graphicData uri="http://schemas.openxmlformats.org/drawingml/2006/table">
            <a:tbl>
              <a:tblPr>
                <a:tableStyleId>{5C22544A-7EE6-4342-B048-85BDC9FD1C3A}</a:tableStyleId>
              </a:tblPr>
              <a:tblGrid>
                <a:gridCol w="497414"/>
                <a:gridCol w="2245949"/>
                <a:gridCol w="5609565"/>
              </a:tblGrid>
              <a:tr h="812661">
                <a:tc>
                  <a:txBody>
                    <a:bodyPr/>
                    <a:lstStyle/>
                    <a:p>
                      <a:pPr>
                        <a:spcAft>
                          <a:spcPts val="0"/>
                        </a:spcAft>
                      </a:pPr>
                      <a:r>
                        <a:rPr lang="en-US" sz="2400">
                          <a:effectLst/>
                        </a:rPr>
                        <a:t>D</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Right Atrium</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Pumps blood into right ventricle</a:t>
                      </a:r>
                      <a:endParaRPr lang="en-CA" sz="1400">
                        <a:effectLst/>
                        <a:latin typeface="Garamond"/>
                        <a:ea typeface="Times New Roman"/>
                        <a:cs typeface="Times New Roman"/>
                      </a:endParaRPr>
                    </a:p>
                  </a:txBody>
                  <a:tcPr marL="68580" marR="68580" marT="0" marB="0"/>
                </a:tc>
              </a:tr>
              <a:tr h="1625324">
                <a:tc>
                  <a:txBody>
                    <a:bodyPr/>
                    <a:lstStyle/>
                    <a:p>
                      <a:pPr>
                        <a:spcAft>
                          <a:spcPts val="0"/>
                        </a:spcAft>
                      </a:pPr>
                      <a:r>
                        <a:rPr lang="en-US" sz="2400">
                          <a:effectLst/>
                        </a:rPr>
                        <a:t>E</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Right Ventricle</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Pumps unoxygenated blood to lungs</a:t>
                      </a:r>
                      <a:endParaRPr lang="en-CA" sz="1400">
                        <a:effectLst/>
                        <a:latin typeface="Garamond"/>
                        <a:ea typeface="Times New Roman"/>
                        <a:cs typeface="Times New Roman"/>
                      </a:endParaRPr>
                    </a:p>
                  </a:txBody>
                  <a:tcPr marL="68580" marR="68580" marT="0" marB="0"/>
                </a:tc>
              </a:tr>
              <a:tr h="1625324">
                <a:tc>
                  <a:txBody>
                    <a:bodyPr/>
                    <a:lstStyle/>
                    <a:p>
                      <a:pPr>
                        <a:spcAft>
                          <a:spcPts val="0"/>
                        </a:spcAft>
                      </a:pPr>
                      <a:r>
                        <a:rPr lang="en-US" sz="2400">
                          <a:effectLst/>
                        </a:rPr>
                        <a:t>H</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Left atrium</a:t>
                      </a:r>
                      <a:endParaRPr lang="en-CA" sz="1400">
                        <a:effectLst/>
                      </a:endParaRPr>
                    </a:p>
                    <a:p>
                      <a:pPr>
                        <a:spcAft>
                          <a:spcPts val="0"/>
                        </a:spcAft>
                      </a:pPr>
                      <a:r>
                        <a:rPr lang="en-US" sz="2400">
                          <a:effectLst/>
                        </a:rPr>
                        <a:t> </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Pumps blood into left ventricle</a:t>
                      </a:r>
                      <a:endParaRPr lang="en-CA" sz="1400">
                        <a:effectLst/>
                        <a:latin typeface="Garamond"/>
                        <a:ea typeface="Times New Roman"/>
                        <a:cs typeface="Times New Roman"/>
                      </a:endParaRPr>
                    </a:p>
                  </a:txBody>
                  <a:tcPr marL="68580" marR="68580" marT="0" marB="0"/>
                </a:tc>
              </a:tr>
              <a:tr h="1625324">
                <a:tc>
                  <a:txBody>
                    <a:bodyPr/>
                    <a:lstStyle/>
                    <a:p>
                      <a:pPr>
                        <a:spcAft>
                          <a:spcPts val="0"/>
                        </a:spcAft>
                      </a:pPr>
                      <a:r>
                        <a:rPr lang="en-US" sz="2400">
                          <a:effectLst/>
                        </a:rPr>
                        <a:t>I</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Left ventricle</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dirty="0">
                          <a:effectLst/>
                        </a:rPr>
                        <a:t>Pumps oxygenated blood into the aorta</a:t>
                      </a:r>
                      <a:endParaRPr lang="en-CA" sz="1400" dirty="0">
                        <a:effectLst/>
                        <a:latin typeface="Garamond"/>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015271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 of a blood cell</a:t>
            </a:r>
            <a:endParaRPr lang="en-CA" dirty="0"/>
          </a:p>
        </p:txBody>
      </p:sp>
      <p:sp>
        <p:nvSpPr>
          <p:cNvPr id="3" name="Content Placeholder 2"/>
          <p:cNvSpPr>
            <a:spLocks noGrp="1"/>
          </p:cNvSpPr>
          <p:nvPr>
            <p:ph idx="1"/>
          </p:nvPr>
        </p:nvSpPr>
        <p:spPr/>
        <p:txBody>
          <a:bodyPr/>
          <a:lstStyle/>
          <a:p>
            <a:pPr marL="0" indent="0">
              <a:buNone/>
            </a:pPr>
            <a:r>
              <a:rPr lang="en-US" b="1" dirty="0" smtClean="0"/>
              <a:t>1.   You </a:t>
            </a:r>
            <a:r>
              <a:rPr lang="en-US" b="1" dirty="0"/>
              <a:t>should also be able to describe the flow of blood around the body through any major organ!</a:t>
            </a:r>
            <a:endParaRPr lang="en-CA" dirty="0"/>
          </a:p>
          <a:p>
            <a:pPr marL="0" indent="0">
              <a:buNone/>
            </a:pPr>
            <a:endParaRPr lang="en-C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800" y="2996952"/>
            <a:ext cx="4049455" cy="30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4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3707904" cy="4832092"/>
          </a:xfrm>
          <a:prstGeom prst="rect">
            <a:avLst/>
          </a:prstGeom>
        </p:spPr>
        <p:txBody>
          <a:bodyPr wrap="square">
            <a:spAutoFit/>
          </a:bodyPr>
          <a:lstStyle/>
          <a:p>
            <a:r>
              <a:rPr lang="en-US" sz="2800" b="1" dirty="0">
                <a:solidFill>
                  <a:prstClr val="white"/>
                </a:solidFill>
              </a:rPr>
              <a:t>2.  Path </a:t>
            </a:r>
            <a:r>
              <a:rPr lang="en-US" sz="2800" b="1" dirty="0">
                <a:solidFill>
                  <a:prstClr val="white"/>
                </a:solidFill>
              </a:rPr>
              <a:t>of blood to kidneys</a:t>
            </a:r>
            <a:endParaRPr lang="en-CA" sz="2800" dirty="0">
              <a:solidFill>
                <a:prstClr val="white"/>
              </a:solidFill>
            </a:endParaRPr>
          </a:p>
          <a:p>
            <a:pPr marL="342900" indent="-342900">
              <a:buFontTx/>
              <a:buAutoNum type="alphaLcPeriod"/>
            </a:pPr>
            <a:r>
              <a:rPr lang="en-US" sz="2800" b="1" dirty="0">
                <a:solidFill>
                  <a:prstClr val="white"/>
                </a:solidFill>
              </a:rPr>
              <a:t>Left </a:t>
            </a:r>
            <a:r>
              <a:rPr lang="en-US" sz="2800" b="1" dirty="0">
                <a:solidFill>
                  <a:prstClr val="white"/>
                </a:solidFill>
              </a:rPr>
              <a:t>ventricle </a:t>
            </a:r>
            <a:r>
              <a:rPr lang="en-US" sz="2800" i="1" dirty="0">
                <a:solidFill>
                  <a:prstClr val="white"/>
                </a:solidFill>
              </a:rPr>
              <a:t>to</a:t>
            </a:r>
            <a:r>
              <a:rPr lang="en-US" sz="2800" b="1" dirty="0">
                <a:solidFill>
                  <a:prstClr val="white"/>
                </a:solidFill>
              </a:rPr>
              <a:t> aorta </a:t>
            </a:r>
            <a:r>
              <a:rPr lang="en-US" sz="2800" i="1" dirty="0">
                <a:solidFill>
                  <a:prstClr val="white"/>
                </a:solidFill>
              </a:rPr>
              <a:t>to</a:t>
            </a:r>
            <a:r>
              <a:rPr lang="en-US" sz="2800" b="1" dirty="0">
                <a:solidFill>
                  <a:prstClr val="white"/>
                </a:solidFill>
              </a:rPr>
              <a:t> </a:t>
            </a:r>
            <a:r>
              <a:rPr lang="en-US" sz="2800" b="1" dirty="0">
                <a:solidFill>
                  <a:prstClr val="white"/>
                </a:solidFill>
              </a:rPr>
              <a:t>renal artery </a:t>
            </a:r>
            <a:r>
              <a:rPr lang="en-US" sz="2800" i="1" dirty="0">
                <a:solidFill>
                  <a:prstClr val="white"/>
                </a:solidFill>
              </a:rPr>
              <a:t>to </a:t>
            </a:r>
            <a:r>
              <a:rPr lang="en-US" sz="2800" b="1" dirty="0">
                <a:solidFill>
                  <a:prstClr val="white"/>
                </a:solidFill>
              </a:rPr>
              <a:t>renal </a:t>
            </a:r>
            <a:r>
              <a:rPr lang="en-US" sz="2800" b="1" dirty="0">
                <a:solidFill>
                  <a:prstClr val="white"/>
                </a:solidFill>
              </a:rPr>
              <a:t>arterioles </a:t>
            </a:r>
            <a:r>
              <a:rPr lang="en-US" sz="2800" i="1" dirty="0">
                <a:solidFill>
                  <a:prstClr val="white"/>
                </a:solidFill>
              </a:rPr>
              <a:t>to </a:t>
            </a:r>
            <a:r>
              <a:rPr lang="en-US" sz="2800" b="1" dirty="0">
                <a:solidFill>
                  <a:prstClr val="white"/>
                </a:solidFill>
              </a:rPr>
              <a:t>capillaries </a:t>
            </a:r>
            <a:r>
              <a:rPr lang="en-US" sz="2800" i="1" dirty="0">
                <a:solidFill>
                  <a:prstClr val="white"/>
                </a:solidFill>
              </a:rPr>
              <a:t>to </a:t>
            </a:r>
            <a:r>
              <a:rPr lang="en-US" sz="2800" b="1" dirty="0" err="1">
                <a:solidFill>
                  <a:prstClr val="white"/>
                </a:solidFill>
              </a:rPr>
              <a:t>venules</a:t>
            </a:r>
            <a:r>
              <a:rPr lang="en-US" sz="2800" b="1" dirty="0">
                <a:solidFill>
                  <a:prstClr val="white"/>
                </a:solidFill>
              </a:rPr>
              <a:t> </a:t>
            </a:r>
            <a:r>
              <a:rPr lang="en-US" sz="2800" i="1" dirty="0">
                <a:solidFill>
                  <a:prstClr val="white"/>
                </a:solidFill>
              </a:rPr>
              <a:t>to </a:t>
            </a:r>
            <a:r>
              <a:rPr lang="en-US" sz="2800" b="1" dirty="0">
                <a:solidFill>
                  <a:prstClr val="white"/>
                </a:solidFill>
              </a:rPr>
              <a:t>renal vein</a:t>
            </a:r>
            <a:r>
              <a:rPr lang="en-US" sz="2800" i="1" dirty="0">
                <a:solidFill>
                  <a:prstClr val="white"/>
                </a:solidFill>
              </a:rPr>
              <a:t> to</a:t>
            </a:r>
            <a:r>
              <a:rPr lang="en-US" sz="2800" b="1" dirty="0">
                <a:solidFill>
                  <a:prstClr val="white"/>
                </a:solidFill>
              </a:rPr>
              <a:t> </a:t>
            </a:r>
            <a:r>
              <a:rPr lang="en-US" sz="2800" b="1" dirty="0">
                <a:solidFill>
                  <a:prstClr val="white"/>
                </a:solidFill>
              </a:rPr>
              <a:t>inferior venae </a:t>
            </a:r>
            <a:r>
              <a:rPr lang="en-US" sz="2800" b="1" dirty="0">
                <a:solidFill>
                  <a:prstClr val="white"/>
                </a:solidFill>
              </a:rPr>
              <a:t>cava </a:t>
            </a:r>
            <a:r>
              <a:rPr lang="en-US" sz="2800" i="1" dirty="0">
                <a:solidFill>
                  <a:prstClr val="white"/>
                </a:solidFill>
              </a:rPr>
              <a:t>to</a:t>
            </a:r>
            <a:r>
              <a:rPr lang="en-US" sz="2800" b="1" dirty="0">
                <a:solidFill>
                  <a:prstClr val="white"/>
                </a:solidFill>
              </a:rPr>
              <a:t> </a:t>
            </a:r>
            <a:r>
              <a:rPr lang="en-US" sz="2800" b="1" dirty="0">
                <a:solidFill>
                  <a:prstClr val="white"/>
                </a:solidFill>
              </a:rPr>
              <a:t>right </a:t>
            </a:r>
            <a:r>
              <a:rPr lang="en-US" sz="2800" b="1" dirty="0">
                <a:solidFill>
                  <a:prstClr val="white"/>
                </a:solidFill>
              </a:rPr>
              <a:t>atrium</a:t>
            </a:r>
          </a:p>
          <a:p>
            <a:pPr marL="800100" lvl="1" indent="-342900">
              <a:buFontTx/>
              <a:buAutoNum type="alphaLcPeriod"/>
            </a:pPr>
            <a:endParaRPr lang="en-US" sz="2800" b="1" dirty="0">
              <a:solidFill>
                <a:prstClr val="white"/>
              </a:solidFill>
            </a:endParaRPr>
          </a:p>
          <a:p>
            <a:pPr lvl="1"/>
            <a:endParaRPr lang="en-CA" sz="2800" dirty="0">
              <a:solidFill>
                <a:prstClr val="white"/>
              </a:solidFill>
            </a:endParaRPr>
          </a:p>
        </p:txBody>
      </p:sp>
      <p:sp>
        <p:nvSpPr>
          <p:cNvPr id="5" name="AutoShape 2" descr="data:image/jpeg;base64,/9j/4AAQSkZJRgABAQAAAQABAAD/2wCEAAkGBhQSERQUExQWFRQWFxgXGBgYFxgbFxoYIBgZGCAXFxcdHCYeGBojGRgXHy8gIycpLCwsFR4xNTAqNSYrLCkBCQoKDgwOGg8PGiwkHyQqLC8tLCw1LC8pLDAsNCwsLyoqLCwsLCwsLCwsLCwsKSosLCwsLCkpLCwpKSwsLCwsKf/AABEIAMkA+wMBIgACEQEDEQH/xAAbAAACAgMBAAAAAAAAAAAAAAAABQQGAgMHAf/EAEYQAAIBAgQDBgIHBQUHBAMAAAECEQADBBIhMQVBUQYTImFxgTKRFEJSobHB0SNicoKSBzM0ovAVU3OywtLhJENjkyV0o//EABoBAQADAQEBAAAAAAAAAAAAAAADBAUCAQb/xAAzEQACAgECBAQDBwQDAAAAAAAAAQIDEQQhEjFBUQUyYXETItFCUoGhscHwFJHC8SMlgv/aAAwDAQACEQMRAD8A7jRRRQBRRRQBRRRQBRRRQBRRRQBRRRQBUTiGKKKCOv5GpdK+NmQo5nMfuqOx4iySpJzSYrudpnR/hzLzHMeY6+nyr1+29oLqdaUXTFwTsa841wBL1rxATuHGhB9RqfSs+N0+rNeemq2wjDH/ANpgUSv4Unu/2p3tMoGvOqvxXs3etsSfEvUEkfI7VDNoyoqeM33K86193B2rsXx98UlwvurAfMTVkqi/2ZMAL685RvbxLP3VeZqzW8xTKN0eGbREtcWtNcu2w4z2cpuDbKGXMCSdIgE+1GI4vZRO8e6gTKWzZhBUAmRrqIBOnQ1UL3Ya8SXN+2z3SzXUZf2bkX1xCJp4mQBGtmZ8DnTkd2G7BE/STc7oNfsXbahVJW0bj3WISQPCBcE7ScxgTUhEW21xC2xUK6ksuZQGElftATJHnUiqavZXENiMPec2VFlrZCoWAUKlxGVRkGbNnzZm21UDcm4igPaKKKAKKKKAKKKKAKKKKAKKKKAKKKKAKKKKAKKKKAKKwuXQokkAdTpS7G8dVCAAWJ9l/qP5A1zKSjzZ1GEpPEUNJrVfxSoJYgevPyA5n0pPc4reJjKo811+8x+FJuKcT7o6nxkTvrG0sx+FeU+wBOlQSvX2dyzDSylzLFiOMQJAyjq2/wDQNfmRSi9xXOw5xoSefoBoKo13j1685FtWgb3CMoEz8CMR0PiYg9OlSDxEIAM+0/Wlp6k6RXtdN+oeIrbv0LFn9PpPPJOXbqWXjFoLDyBsfXyoLkrAOkTVb4vxn6TZj6yxttp/oaeVLuGdoSFFwzlQ93dHRTotz0B59J6VHqNHOiEZS6ljRaiOpcoJ+XdepN45j2K5Bz3PlO1J8Pwpn8QqVdLXHdTooIafKTInrovs1Bxqnw58mXTzAjn0Os+4qzRoJzrcuXb1Kuo10IzUeff0JOE4jcw9zvLUghQNRII5qw5idfarPgv7TpAV7B7wjw5W8JMxJBEqo5nXaACYBqWLPeNksXAxAEgmAp6T9Zv3fmRIB02sW2HIF200kwbgUkk//IuzDoVIjaANK5lRbTvjb8jyE6dU8ZSfrszq/B7SO3etcF69ETEBAfqW0OqL1J1aNSYADgGqDwjGhtiDzUgyImJVuk+hHOKfW+IXl0BUjq+v3gz85qOOoXKSOLNI4+VlhopRguPBiVZSCOY8Sn8/upnaxCt8LA+h/Gp4zjLkyrOuUNpI2UUTRXRwFFFFAFFFFAFFFFAFFQeN8VXDWHvMCQgBgQNyFEkkBRJEsTAEk6CsLPGkyjvCtt8qMVLhoDuUQ5hoQzCARvQDGik9rtdhGDFb6kLlmJk5iQuURLyQQMs6gjlWGJ7YYZVJF1XOVXgEfCxhSWPhUEyBmI1BHI0A7opTc7VYVWuK19AbZh5OxzBInYw7KpiYLAGCaZWMQHVWX4WAI0I0Oux1HvQGZqNisQQcq/EfkB1P5Dn7Gt926FBJ2AmotuEBLfE2p/T0A0ribwjqKyzC3gObHM3U7/8Aj2pdxC2oB51KxGNkUo4jigFljH4ny9TyFUbJRxhGjRCWcsU8W4mthSxbKcpM6kAD6xHPUgADckDzFcbxAXsUGVDratyTed/t3BszgRA+BM0RpWdy8L1w3XgpbZsqcndAZdjt3drUDq2citTAu7XG1ZuvJeSDoAI05mfKLFdSqirJ/gu/r7fqS3WucnTX/wCpdvRevfsR+JcRusozHLbBIyLE66kswABOmwHPepFnhPMRl8wD+Nb7NkRr91S7asfhA969s1Flvmf0PadNVT5F9f7kLHWgoRhurqNAoJB8OXloSV9N604LCC0GN1gurSq/YYeK2SdMpIB2kEab1Ox6tCAmZuWxH86mkvEsKcRjfo6nQvLHynatLSuH9NJ2rKTyl6mbqoWPWQjS8Skt36f6MOMYzvEFuwgS0FkEaKdJC77dSah8GdruZVeMp8RkzEQAnkAMufy0+1Uvtfj1Qdzb+r4ZGxjSknZR5xqCfiW4D/TPPzH3VmW6md09+XRdEbq0FWloSW8ubfV/zsWS3woQB4dNAI/1FZ4TFsc6qzFQAAr6qRqdzJHkfupx9FMaiR7V6uDTYDLtyEeVIW2V7xeCtOiq7aaz/O4utT8eGkMIN2w7Q8gEZ7RAjOToGGhgAjerBwfiC31DBi3rod4Mr9Ug6EcjHUUjxmANtlYDbUHl6eh2I6egNa3xIR+/taAle9UGQp+EXvQ/BcG4kE7A0srVsXOHPqv3Xp+h5XN1SVNj2+zL/F+vZ9ToXDlUx1pq+BUx15Eb/Oq3wzHqw8JBI3WdVPRhyIp1h8ZFV65JbMh1Fcs5ROw98g5G3jQ9f/P+usS6hMRcWAYYag9D1/1ympGHu5lB58/I7Eexmr0HlGdJYNtFFFdnAUUUUAUUUUBox1pmtsEYIxGjFcwHqsiRy3G9Vi12ECZAt8qv7POotoA2TEtilFsT+yUM7LlEwuUCIk2LjHDxfs3LRMZlgHmrbqw81YA+1VJ+w1xrtl7hW5ohuEPkZL3fNfuXbX7NzDMwEBkIFpRMbAY4LsAzWbH0i8ve2EVbYCA20gliriZuzIEyugEQZJbjsYgtXrYbKLyWkORAqgoWYsq8szMxI86R2+wV1LaqosENasJeXT9oUa8S0taYTDoAxUmFYaaGrf2dwT2cJh7Nwhnt2ktsQSQSqhZBIBMxOo50Amu9hgzqWvNkt3GuWlyLKl8QmJfM31wWTKNBAYzmMGnN/hGZi3fX1nkrwo9BGlMa8NAIcXwuGUd/iOp/aDYbfV6x8jUDE4Iz/f4j3uD/ALak8SxwN1x0IUew/Umtdqyzb6Cs+21uTSNKmhKKlIXvgj/v7/8AWP8AtpB2iwtw5At68VkSMwLEnQKvhiSxUDTmTyNWnGrlG9QjalGdIZ0D93OwuZSMx/hBP315RPhsTluT2wTqbjzKpbwR+iWmZrim7cKx4IyJssZdpBiOorJcO3+8ufNZ/wCWpXabNnwthTC2bYYwNz4AZG31Sf5q2K3Jfc1Ztm5viZXogorCRptcOP1rtwD1Wfllrd9FPJ7p/mX/ALa3WbZ33156Cp2Yac+cAQPnvUZdSXYSYvBtmtDvH1urzU6AM0/D0WlfDcdlxl65Go2+R1+cU+4ndBv20VRIR2AHVvAJPIRm1NLk7OW7Cm5dJuXboLEDNCrJgRIneSSNfKr0sf0nDndvP9itpo51/G45iotemWiu4bDLicWUYjLqWLbQN58pMfOpfHLFnCvau21QK6sAbYVWUxrMagEAzT7spwuyL1y8MOzJcMrCho/EIsz5fhSjtmuS4ZFoPMgApMcgR0Ikaz+VRafVQorSUcvPMk1+ms1V8pSnjbZDvgjP9Hs5wSxRSZOvUT1MRTAW82x+dJuA9pbd23+1dUdTB8QgjcGPT8KnXOIWeV22f5h+tQPfc7rxHCybsSjKDpp05GkxWLeJZFkW8j+YLAg6fZIAnl86ajjVsCO9QjoWFKsFxNFxF0G7b7q6sEFlgcxz9R/NXtcpVy4lzWDzURjZHhfUYdlAyPckkqeTEllIEZTryEa8wUPM1a7d2qnwrilkIrPdQNkVW8Q1jQNPWNDTrBcaw5Gt5B/MKg1EuOziSPKoqFWJPOB9hsTFM8HiJcjkwzD12P5H51VrnF7C7X7Z/mFZYPtRhxcSb1v4tfENiI/P7qVzcZYZBdXGcXJMutFRMFxS1enurivETlMxPX5Gq1ju1d5Ll1e7bKmNsWe8hMgtsLBYN482b9o+oXmK0DMLhRVOs9vma13gwzjMEa0G7wd6rq7ZVi0SbgVMxVQwAYHNEke3O29y5bNzD2AUD4RZuXApPfmwQAoB2S/qSdCNmoC4UVihMCdDGo3++sqAWdo+++jXPo897AjLlzRmGbJm8OfJmyzpMVWsUcT3mH7hcUttWtEm4bjM6G+Vui4C8LltaguGYhhlClSavFeRQFC4nhuICyyzdLZjaR0Yzlto5S+yo6y112UGTlGQEgjSrrw12Nm2bgIcopYEQQ2USCOWs1IivaAKwuOACTsBJrOtd63Kkda8fIIq2BwZZmuPuzFo6SSYplcMaVvSzFRsdcgVncOFlmnx8ckivdpLxFpsu/KonYriOfDBiPEcx95Og+Va+P46J6VXeyPEsrBA0S8j0JzbfOo4rKyW57YiPeLlWvEpEqMrEbTOv5A+YrXZcDTc1BcZLj2wZymJ68yfKSTU3DgAx8TdBy9f1qxnYjjDBLQFj+lbs6zB5chrUN8ao3dR5L4vvHh++sF4og5N8h+tdHvFHPMzwWJDPfcJqHKAAa5UMCJjWcx9WpXx/HkpatW/CXALEBfhgjL1zTrB1lfSo3DOLhL9+Zys9wiYmcx16bmPl1pAMY1y4bjk5mGvkecdIMDToOgryyTiuHqX6nFxUlyOicAsAKAjOjR9UyPdT4feKrna7EFjEyx03B125AVjwzi3dwSSQZjWY9QaV8Rc3bnvpI6kAbbdfQVV4spImlBKTkuox4XfaziLOaQLiBH99UY+8f1GrS8jYn1qncevZ4IBUpAIjYRt+BkdKtOAxZa1bufaUN5TGv31PTLKwVr48NiZObFEgBtfOll+8LVwXJOWIkbgEgE+0z7UxOVv3W+40j4poYOgIM+kHX5TXT3OJJYGXFcWLeEvkaMubQctZAqX2UxDG0uY6kA/d+tVPtTiwA9uZzEHltlBM+wn3FPOz+P0HSoJLCyQxak2i82W5Uu4tgWIzIYYEMPUa1NwNyRUu9akV3jiRU4uCZNweIFxFf7Qn0PMex0rB+GWjM21Oa4t06DW4uXK5/eGRIP7orXwy0VBHKdvPnU6r8HmOTPmkpNIUr2VwoXKLKhcwYATAMFfCJ8IhmECBDERrWwdnsOLTWhZQW2ChlA0OVVVfdVRADyyiNqZUV2cGFq2FUKNgAB6DTc1nRRQBRRRQBRRRQBRRRQETF6a1W+L4qFOsVY+Jr4J6VSeK3ZB6fnWdqHh4NTRRyslexWGe+6WUMNccKPIHUt7Lmb2rVxLgQs8QuC0Mq2nt5R1/ZppPUk/M1bewXA5uPiWG027X/W49xlHo1Q+01qOIHTc2j6+EL+ArtR4a8nkp8d2OxTcBdhWzkgrCn7RciSvlzJPL3rEcSYt4vh5KIj/AM+pJNe8YslyrgwXlz0LGAfwpTdzqPsjroST715kmfqWJeIqd5rcCGICEZiCWLbIo5kc5OwnkeQqsrausPET6AAfPzqVZwVwCUE7SGM5vc6zE+VdJ77s4lHKbih1wDDo4vK4zqSx10MzuCIgweVVi/he7MSMufIDzPxQCOTab89fSmnCeImwuQo2ZrgBOkAEsuWNywiTyhljzkYbhSvdzGZGKUDpMjX5M3zra1saZUKb9k1/ORmeHyvjqHXF83uv51EqXIMa7xHMeorF8QVuK3TqOe+3lW3tM/eY6Ot0gnr4tqm8T4IttwVVChaCrkgLOxBGwmB01G1fPQjxH02pl8BpGq7jC5k7Ea9NJg/LSmvCsTdSyoBIGpAOogsSPCdOdLDw3IRmRs06HMCugn4GkRE9anW+JDZpnqR+n4VLCMY9SndbOzGxJfjxGjoDr8S7gehP4fKtfEMRmQayGBht95EUvxF3MdPvkVptYdoueIQEdx1DKsgj2BHy6Cpfl7kSss5MkYXDBsXZDroGwqOp2MlFYeYP607GAbDXrthj8DQvmhMq39JHuDXnDMMbmLtuY/vbAIHKGUn/ADTVw/tB4NmCYlRrb8NyOdsnf+VtfRjXHDxwfoRKbhas9Q4NixlGs1YrTSKpfCXygdOfr1q18KuSagqe+CXVQ24hvbWBWdAorURjhRRRQBRRRQBRRRQBRXk0TQHtFeTXtAYXreYEda5/xHh7PiFsLuzankBvPsJNdCrQmBUXDcjxkZZ8v9fhUNlSm0yxTe6k0up7hcKttFRBCqAAKpPbKBiwSY8CGeY8Ta1fKpPbiyfpFoxoyEesNt/mFLl8p7pn/wAhUuK4UBly/CCyjyIgkexJpb3Qe+i/ZUuR6kKv5mnPFLRS2SRoW7wehQ/mp3pdw9NmI8bAE/jA8hp8qrR2L8+xL+ggf6+ZrYbUaD/XX9K8ONUEgHMRpCjMZ6GNF/mIrW9x20ChfNjmP9KmNd/iO+1GhF9xS1oHGEkSCFOvUAa+sfhTfha/tCDyxIP/APMn8qgNZjEgMzE5ARsBMjSFgGI5z+dS+HXScU4MT3h05f3TD8q17034fF+qKGkf/YP1TKy5z8RRQzANckxGvOYIImOZBqyw+diQLnL7LfI+Fv8ALVawK/8A5FJ38RH9Jp6jteNwA5LIYhnmGaDqq/ZXkW9axKvKb3iEV8fBHt48F4tjOqkhUJCkNqGCk6EADYEiTpIipiXUJhpVxoVZSGBPLTRvaaMPxPDFRbFy3l2APwx5SMp1rfieFhhCmByVpa3PkN1X+AjQjTlXUmm99irCMly3Idy0CCRup2EffPPyG3PpUXCwHJb4Y1HKCyr94JqTZx0L4rZXLK6ajQldVHiHsG+/SPh7RuB8pUiVJM7BWzEGNQTA0864w0zttOJYuytjNi0geE3ZHTSW08tK6peshlKsJVgQQdiDoRXOf7OrOa+rfZtsfckIPuJ++uk1c06+Vv1MrVv50l0Rzd8IcNfay22hU/aUzB9Y0PmKt/Z3DkKWPtXnaXgX0hFK6OhkeY5r77+oFM8Dh8ltV6CuY04sz0JLNTx0qPUkUUUVaKAUUUUAUUUUAVVu1/GbmGuK6GcuGxVzIScjMrYfLmA3jM39Rq00o41x8YdkUozG4CLcEDNczIq2tdmbPM9EY8qAq9/j+J+kEMVcYZMaxt2xcTvntJh2TQXDrF/LlOYGCYkjLI4N2oxV+5ZQNhstwue8TxjKqW2K5EvsFaXiS2zA5RzkWe32fVcPdKuyLafVUfNdFkZmZQEksGAGbwydxlrPDduFLWF7ojvWyOA0m3cNy5aGaFy5TctMAxYE7gGDACnAdtbwW0CbUxZ/Zt3hu3jcuOrPaYvotsCSCG+BpKiDVt7MYy7ewtm9eKZrttLkIpVVDIrZdWYmJOunpWm/x6L11RbBSws3brOqBJQ3AACDIygEmQBmG8GFtnt6MhZ7LqwZreUE+K73du7btrmVWJuLc0JUaqeUEgW2ikPCe1Av4i5YyEZQWVwSyOA5ttDZQJDaQpYcpBBFSsuKuc7dhfKbtyPfKin2cUAyZoqmdsuK2nW21tu8KMQe7BYeIbFx4AZA0LA1YR2etnW7mvn/AOU5l9relseyisO02HBwrjQBcrDpowPyiuLFmLJaXiaZzrity40KVVFyKwk5z8RXYEBTDD6x29qXDCA/ESw6HRf6BC7dRT/iaqbak6HMUnnB128iAfbzpJcRlJU7gwaoqWxquG5JiIA0UaRyHoKzbE2rYLXLiJ/Ewn2Xc9aScT4mwburZhoBduag7KP3jvPIRz2wXApbtvcuKuVQCxaczZjAg7zvv0r3ONiSFLms8kTsPF+6WIlcogyDIkwwYbc684WxXFXRJ0BYHmQEuAH1hhWnsjh8tvFGIy3QoHQ5MxHlruKn28q3Gc6h7ZDDnoCAR5a6+grdsrdmgXCtzE09qr8QxPlkqnDXb/aKwuY+OBI5oRudNJpm/wDhbFvZblxUb5MxU+rLHzqFwsRxFZH1XP8AkNNbeDS9g7qMSjrdIW4TorhpDeklgecTz0rBpWYZZ9F4jLGp2FnFuDECY02jpUXgfGnw7hHJNonUb5R9penmOdS8HisVccWLpUiGbMI1Cj4id41HKaW8XsBZ9fvrtLozibyviR2Lni1AMnX8D5+4NLnhmWABGc5tjsqCGBBEFp30ImonDcYXwyydU8B9tvuI+VTsFfBVljUFQNP55nloYjzFQJOLPZy4o+5duwmBvKly5ZZCJCZbixmgT4biar8XNWq0jjoTS/bez+8fFa/+1ZCj+PL6Vp7HYPu8Jandx3h/m1H3QPandaNaxFGDdLim2iFjOMWrVsXWf9mSoDKC+YsQqhQgJaSQNK2YHiCXkD22DKZAI6gkEEHUEEEEHUEGlfG+AzbH0dLSv39m8QSUVu7uhzJVW1IB1yneq9i+wl25dV7jK4dnZ1V8ndO90Pnss1pySECrmGRpQGRmIEhEXzNXuaqHa7GXkcnucPctC9ccWHcw2cf3j3O58bK05Q6sQHbxEgV5c7BXWe+SVLOzlbneRmR7yP3dxBZzEKi5RLsBlWAJIUC643iCWUNy4cqCJME7kKNhO5FbLOIDAkToWXYjUEg7jqDrseVUPGdgLpZgq4drZdjaDMwGHH0nvs1pRbIBZfCQIjIupBMSb3YS4STNqQzta1bwMce+JDDw+Ei02WRzkba0Bdw1e1SOwnDXtYjEZrbCVCi5kdMwF26wz57aG7dIck3AWBAGx3u9AFar+ERypZQxRs6yJytBGYdDDET5mttFALbXZzDqSVtKMzrcjXKHVs4ZVmFOcltANTNYDsths6uLKhlIYESPEHa4GgGCQ7MZP2j1prRQC7F9n8PdfvLlpWYrkJMwywwyuNnEMwGYGMxjejDdn7FsQtsfGtzWWPeKAoeWJOYAATvpTGigF+C4BYtXDct2wrkMCROzNnIAmAC3igaST1NMKKKAKjcRw/eWrifaRl+YIqTXlAtjmbzdtMCQpILKZ+sFzR7kR70ow3E0bO92BlWdd4A2nrpTS5ayPdzEZFd1JZgFHiPM6aDWqjxi4p+kZZZYuaqNIg6ycoOnQn2rOgmtjdsw1xZFfCbhYF21ZiWPqT/r5U045xrv7f0FFyXmIDseSqJ0Uc/1pPwa8CFgbEc5MesCn3aaz3Qt3rFofsmN97jxLbeGTy5AfvGu15mTZbpWDdwvCizYNtc0BrbFmkZ2YXJYabaBf5N60YewLmJdWzCEJUgkEESflHKnPEbD99dCgC0qI49We4wXrHjb5Ut4SP8A1sfWKN6Rlcn8BHrX0jk4+G5i90fL0xjPxHEls87P2IOGW62IIti3nS2SHaUbKSFK5l9fKp+G4BdjR7U94ihbfeOA7NuS0KImZE1q4MSb95SfD3R003JyzPT4THVR0p1wpWtlXyMqBkZ9CBAdeu8Ca+fr1drSy/yX0N/V6OqFslBYS9X9Sv4m4MVcZbZNuzYZgLgb9pcb4TrtB8+g2gCknFsqjKSddZifnz+U+lMb19cKb2Hb4lvudOYnT7qrfFb+ZjG3IV4lmR7ZNRrxndjns9fC2XEZznUjKZ0iDI3G3MDan9rD+MWwwlwhkci4UxPl4R7VXeA4IA2g40ZwfMAwN9wdjp5VbuEYJxibISCc9uA/ODOrjUDTmGqOeGziClGOTsVm2FUKNgAB7aVspUOOZP8AEW2s/v8Ax2vXvF+EebhaZWr6sAykMp1BBkEdQRoavmOK+1LXO4i0rks6KShbMqlhLgIQ7QPqqQT1FVXCtxAizn+kd6FsBYCi1AuML5viYzG2BEk7pl1zGug0UBQUwOJtHD3WXE3rxwVwOO8P+JK2myNHhtglXgxlBA93vYzvxbui+XMXT3ZuKysbZS2dnZngObg8RnTloKsNFAFFFFAeAV7RRQEPG8ZsWWVbt23bZ/hDsFLagaSddWUerDrUi1fVpysDlJUwZhhuD0Iqq9sezt7EXA1v4Bh7iMmZVF2btljYYkEqHRHGYRBI15Uh43hr9m/bzm4Va/ddVVyzhTibdxe6XOAzlJTKZhTEASGA6NZxqOgdXVkbZgRB1y6Hnrp616+KQOqFgHYMVWdSFjMQOYGZZ/iFc+XsZfWyE7suIw7vbF7RrlvGd62SWAUmxIGoEwJECHXanguIvXMO9jwC3bu51LAF5NhhYLgymcW2Uusx6GgLJc4jbVGc3FCISGbMIUgwQTyIOlSK53xTsxinV1KPcVnvG2O/AFpjijcV3BcZh3JVQBmy5SIhq38R7N4wy1tnl2vm6O+Mvb+mJctooZsqn6P3i/VEHKSJ0Avta8RiVRSzsqqN2YgAepOgqlYHht9MRh7IuXijL3t8O0tbFu6z20DKSoDlxbIDGVsxrrVtPCLRud6UDXOTN4iukeGZyfyxQEb/AG6H/uLdy9+8Blt//Y8Bh/Bmo+jYm58dxbQ+zaGZv/tcR8kB86aRXtAc1fh6DEXp8TLeIDuSz7jZjMczpFVe+M5uZjIbNPvM/jVuxHx4lxr+0usB6Bh+MVC4Z2dX/wBzxNppyH6ms/O7bNv7MV6HJ1D4a6bdwQy+uo5MPIip93E3cZkw6ak6H7KrzY+Q/MV1njXZWxibaretByk5XUlLg8gynbqNa1YDshhrVs/RrWQyM5z53OogNmM9SBoKkzGW6e5EpyiuF8hQl/M18H/cYb30JmPefcUs4escSA3/AGZ/5f0qeso+IBGqrbUTuIIX8vkKi4ZV+k9/MBbTT/ERlUepJ+6txzS8ObZj0VuXiKUVn/RB4SgOKuA/7kkT/EP1pi+IY27guMSTbaBPwkCY9PzpQ5Nm7avH4GDIT5HmPQwaa3budsqIqhxlIHxNp8XQaCelfNVvZH1WtrxfJ9xZ2lwKXsRdJGpcnMN9ZP6UvwfAUQ5iC0fa2+UVc7Vm0pZ2UMWZiJYbSwGnpFM/oJe3GVVB/d15fOpZPh2bKScZbqJz4n9oh/eG3qNquvAV/wDWWjOgf/qI/MUq4x2TyqXtGcu4H6cvWmXCLn7S2455GHKPgP61w2tmiWPzRkjqsUtu8At5i1vNZc6lrRCyerJBRz5spplXtaZ8+IeM4y7YTDTcEtibdt2yhQyHNoQSQNANRz2jaoOL7WXzfvWrFkMlo5DcLaBjY74Of3BKiBJPiI2irLi8El1ctxFdd8rqGE9YIitKcGsBlYWbQZVyKwtoCqa+FTEhdToNNTQFf7JcWxFx7aXWRlODw98mSXz3GvSQYAy+FRECNKgN2wvA4q3rNu8wV2IUlPpCWstnwEMLauMxOxdRzJFz/wBnW8yN3aZkGVGyrKrEZVMSojSBXrcPtndEOpOqrudSdtz1oCmP21vd8HCp3bK6pbzmc302xhQ105ZVhnY5RMSQdRNb8P23xD3e6TDB3Qxdyvp/ibuHzWyQNB3LP4uoXfWrQnCLIZmFq2GcgswRZYghgWMSTIBk8wK9fhNlmVjatlkJZWKKSrEySpiQSdSRzoBd2d7RHFFxky90FW5rOW/LB7W2oQBTPMXBTyofDeFpYUqknMzOzMZZnO7MeZ2HkAANBUygCiiigCiiigCiiigCiiigCsWaNayqPjiRacjfI0esGh6igYVy1kuNmbz3LT6dai/7cUsBa8ckjQruBpOsqvVo9N62YFgeEow+yZnqN/TWaz4O6/R1C6EfEYAl4BJPXUxPlWXJ4W5tQzJjrh99soLkZokgDQHpS/j1x0cPbMMwynzHptU3htnNUbtRct2VDXSAADlkxLSIUeZE+mp5VxDmezSzwrmVm7K51MZ2VBJiDoXzMeShXUnzJqu3sWLzrhrLBVmXc8z+p2A5D3rd2jx7aKhzd9BRxs6jwAADbLAXLyI56VZbPBLC2LVvIpjVm5sxGrlpmZ26aVdne5KCmvkT5d+7OoVR06k62viyXP7q6Iq6AIGw9wnKeuuXkHU9Oo86lcNx4RHsuALig5X5sm8T5fh6VH43w9rRWTmH1H5xHwv5x89/TKzkbC3LjR3ltVVSx+0zT6nIjD3qTWU1pq6ryv8AIj0GonbXLTXeePJ98vH78xzwHDl7ua5yAHtAgfn71YsbiixhSV8xH4c6ScCxS3bIuJqXaDpsQACvt+Yqw4bA1kzlmWSaMOFYZEsEqRm1zGJHsIYdCTE+dQrVo2ywiFlgpg7TI8tqn8YLIuZRKj4+oEjUDnBAPsa08UuQpJ57fLf5kfKuuSWOp5F/MdJttIB6iayrXhx4V9B+FbK2jACiiigCiiigCiiigCiiigCiiigCiiigCiiigCiiigCtGNvBLbsdlVifQAmt9J+1V6MOyD4rv7Me+5/pmuZPCbO4R4pJIpT20s4BkzRLSF5jNEx5fFULsxiQpNg8gWU/aBOp+Z39uVWGzgUZRadQQNpGoPrVf4vwRsLeS4viEtlEwSugZZ23IInnWUt08m35ZYLfw5NDVM7bcULuiqdXlE8rYMM/q5B/lVepp/gOPo1i8VJ7xF+EghgSIEg8p5jpVBx+LDYm+31bKZF8hGUR7AffU+jp+NbGt9eftzObLHRCeo+6tvd7L6/gauDW1HdkkZLF662vNgtsAj3gx5UxfGgtKyJ6bUt4RZi1JWZJPqSf0AqcqTyCtO2v6VJqWlbLh5J7EFHE605c2twxmKDLlcsQRz69R6GkyaW3PJbtsfzhXywOmpNN8ZaOkJIjU1EtoFcT8PeWyQeZy3F/MVJpWpTVcuTf1X7nF0pVxlZDzJc/xT/YacCvBcQjbW75KMOSXwNPTMBHyroaKFFcqsjxXrGoJXMh6OhlWHQ6RXQMBxlbuGS+xCg2wznkDs3+YGBVK+l12uHZ4L87fjVRuXKX6kfi2NA8O2eV9F+sf6Z+dIu0XEREI0kBJHIa5oHXSJrHGYW5iGDgFe90UTqtnQZm6Fjy9K24nhQ+FAYUQTuSfXnXHDwvBzFOS2OuYa8HRWGzKGHoRNbaQdicb3mEQH4rZNs+23+Uin9a0XlJmHOPDJxCiisXuACSQB510cGVFLcfx+zZv2LFx8t3EFxaX7RVcx15abTuTFScVxG1ajvLiJO2d1WfSTQEmitdrEqy51ZWUiQwIKx1kaV6boAkkRprOmug1oDOisXuACSQAOZMCspoAooooAooooAooooAooooApDxhs2Itg7Ihb3Yx+C/fT6q7xb++b+FfxNQah/IWdKs2C5j+0PnNLOPWnuplEbyCdMvX2MDemX1k9/zrTf+v/C/4VmrmbLSwVzjeH7ru2MhlVgYnx+O0chAEsPiMDp61UmBNi+4/wDcdRPVdTI8oP41f+0H93g/+NY/BqovCf8ADH/9lq1vDMRm32T/ADwUfEE5adLO0pLP4Jsn8KDd2gG8mfKFE+n/AJFTsDhTrBJIJmYOvzqLwD4bnp+Yplgdj6j8qo3rDJqN0Q8ZhBnjvGDASFmOe5FJ8WpCtMSYZfPxKRryGhHzpvxD429D/wBVK+0H92v/AA2/KuqNmn7HF/LHub8Rcy4i3dALZRDADUyQsff99buz1x7trKgkIT3asBlBJJzFdiZIAmYHrRgf7/D/APCT/nWp/Yb4T/Fdqx4hZxXSeN9voe6Ovh0i3eM8vfcm4Rr+Zncgqoylgdz0HXU8qcYbD5AAfrDNUTD/AOEten5mmXEPjX/hj8qz+e5bj8uEjf2KvZcRiLfJgrj1HhP4rVyqgdj/APHv/wAFv+dav4rQo8iMbWLFzCucXuFYi5xG6QHyLcXMzRlKHnqMpARttTA13NdHrE1K1kozhx4OeX+DXcbhr1+1BYlXwbsSHUYdmNnwlYh3zkkmSt0TtWrDdr8Li8fgLxdFjCYjvFeB3bsbByMWgA6OP5TXSa9ro7RzOziVu4vF2MIoNrEmwWtiURkAY4i+vhgLdU27OcfExJG00LeT6I/CsWQHW9ZsW1zEtcwzXbbW2VoEsts5CRzsk10s0cqHpy3jl7EXcDctYkNOCa2l1zot+53tvu7g6r3JFxp0zuv2a6Vgccl5BctMHQzDDYwxUx7gj2qRXt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prstClr val="white"/>
              </a:solidFill>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614" y="1340768"/>
            <a:ext cx="521538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4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3528392" cy="4832092"/>
          </a:xfrm>
          <a:prstGeom prst="rect">
            <a:avLst/>
          </a:prstGeom>
        </p:spPr>
        <p:txBody>
          <a:bodyPr wrap="square">
            <a:spAutoFit/>
          </a:bodyPr>
          <a:lstStyle/>
          <a:p>
            <a:pPr marL="342900" indent="-342900">
              <a:buFontTx/>
              <a:buAutoNum type="arabicPeriod" startAt="3"/>
            </a:pPr>
            <a:r>
              <a:rPr lang="en-US" sz="2800" b="1" dirty="0">
                <a:solidFill>
                  <a:prstClr val="white"/>
                </a:solidFill>
              </a:rPr>
              <a:t>Path of blood to the intestines</a:t>
            </a:r>
          </a:p>
          <a:p>
            <a:endParaRPr lang="en-CA" sz="2800" dirty="0">
              <a:solidFill>
                <a:prstClr val="white"/>
              </a:solidFill>
            </a:endParaRPr>
          </a:p>
          <a:p>
            <a:r>
              <a:rPr lang="en-US" sz="2800" b="1" dirty="0">
                <a:solidFill>
                  <a:prstClr val="white"/>
                </a:solidFill>
              </a:rPr>
              <a:t>a.  Left ventricle  </a:t>
            </a:r>
            <a:r>
              <a:rPr lang="en-US" sz="2800" i="1" dirty="0">
                <a:solidFill>
                  <a:prstClr val="white"/>
                </a:solidFill>
              </a:rPr>
              <a:t>to</a:t>
            </a:r>
            <a:r>
              <a:rPr lang="en-US" sz="2800" b="1" dirty="0">
                <a:solidFill>
                  <a:prstClr val="white"/>
                </a:solidFill>
              </a:rPr>
              <a:t> aorta </a:t>
            </a:r>
            <a:r>
              <a:rPr lang="en-US" sz="2800" i="1" dirty="0">
                <a:solidFill>
                  <a:prstClr val="white"/>
                </a:solidFill>
              </a:rPr>
              <a:t>to</a:t>
            </a:r>
            <a:r>
              <a:rPr lang="en-US" sz="2800" b="1" dirty="0">
                <a:solidFill>
                  <a:prstClr val="white"/>
                </a:solidFill>
              </a:rPr>
              <a:t>  mesenteric artery</a:t>
            </a:r>
            <a:r>
              <a:rPr lang="en-US" sz="2800" i="1" dirty="0">
                <a:solidFill>
                  <a:prstClr val="white"/>
                </a:solidFill>
              </a:rPr>
              <a:t> to</a:t>
            </a:r>
            <a:r>
              <a:rPr lang="en-US" sz="2800" b="1" dirty="0">
                <a:solidFill>
                  <a:prstClr val="white"/>
                </a:solidFill>
              </a:rPr>
              <a:t> capillaries in the villi </a:t>
            </a:r>
            <a:r>
              <a:rPr lang="en-US" sz="2800" i="1" dirty="0">
                <a:solidFill>
                  <a:prstClr val="white"/>
                </a:solidFill>
              </a:rPr>
              <a:t>to</a:t>
            </a:r>
            <a:r>
              <a:rPr lang="en-US" sz="2800" b="1" dirty="0">
                <a:solidFill>
                  <a:prstClr val="white"/>
                </a:solidFill>
              </a:rPr>
              <a:t> </a:t>
            </a:r>
            <a:r>
              <a:rPr lang="en-US" sz="2800" b="1" dirty="0" err="1">
                <a:solidFill>
                  <a:prstClr val="white"/>
                </a:solidFill>
              </a:rPr>
              <a:t>venules</a:t>
            </a:r>
            <a:r>
              <a:rPr lang="en-US" sz="2800" b="1" dirty="0">
                <a:solidFill>
                  <a:prstClr val="white"/>
                </a:solidFill>
              </a:rPr>
              <a:t> </a:t>
            </a:r>
            <a:r>
              <a:rPr lang="en-US" sz="2800" i="1" dirty="0">
                <a:solidFill>
                  <a:prstClr val="white"/>
                </a:solidFill>
              </a:rPr>
              <a:t>to</a:t>
            </a:r>
            <a:r>
              <a:rPr lang="en-US" sz="2800" b="1" dirty="0">
                <a:solidFill>
                  <a:prstClr val="white"/>
                </a:solidFill>
              </a:rPr>
              <a:t> hepatic portal vein </a:t>
            </a:r>
            <a:r>
              <a:rPr lang="en-US" sz="2800" i="1" dirty="0">
                <a:solidFill>
                  <a:prstClr val="white"/>
                </a:solidFill>
              </a:rPr>
              <a:t>to</a:t>
            </a:r>
            <a:r>
              <a:rPr lang="en-US" sz="2800" b="1" dirty="0">
                <a:solidFill>
                  <a:prstClr val="white"/>
                </a:solidFill>
              </a:rPr>
              <a:t> liver hepatic vein </a:t>
            </a:r>
            <a:r>
              <a:rPr lang="en-US" sz="2800" i="1" dirty="0">
                <a:solidFill>
                  <a:prstClr val="white"/>
                </a:solidFill>
              </a:rPr>
              <a:t>to</a:t>
            </a:r>
            <a:r>
              <a:rPr lang="en-US" sz="2800" b="1" dirty="0">
                <a:solidFill>
                  <a:prstClr val="white"/>
                </a:solidFill>
              </a:rPr>
              <a:t> inferior venae cava </a:t>
            </a:r>
            <a:r>
              <a:rPr lang="en-US" sz="2800" i="1" dirty="0">
                <a:solidFill>
                  <a:prstClr val="white"/>
                </a:solidFill>
              </a:rPr>
              <a:t>to</a:t>
            </a:r>
            <a:r>
              <a:rPr lang="en-US" sz="2800" b="1" dirty="0">
                <a:solidFill>
                  <a:prstClr val="white"/>
                </a:solidFill>
              </a:rPr>
              <a:t> right atrium</a:t>
            </a:r>
            <a:endParaRPr lang="en-CA" sz="2800" dirty="0">
              <a:solidFill>
                <a:prstClr val="white"/>
              </a:solidFill>
            </a:endParaRPr>
          </a:p>
        </p:txBody>
      </p:sp>
      <p:pic>
        <p:nvPicPr>
          <p:cNvPr id="20482" name="Picture 2" descr="http://images.tutorvista.com/content/transportation/circulatory-path-of-bloo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410" y="910256"/>
            <a:ext cx="5662858" cy="532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03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561975"/>
          </a:xfrm>
        </p:spPr>
        <p:txBody>
          <a:bodyPr>
            <a:normAutofit fontScale="90000"/>
          </a:bodyPr>
          <a:lstStyle/>
          <a:p>
            <a:r>
              <a:rPr lang="en-US" b="1" dirty="0"/>
              <a:t>Adult and Fetal </a:t>
            </a:r>
            <a:r>
              <a:rPr lang="en-US" b="1" dirty="0" smtClean="0"/>
              <a:t>Circulation</a:t>
            </a:r>
            <a:endParaRPr lang="en-C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59193"/>
            <a:ext cx="4777368" cy="382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980728"/>
            <a:ext cx="4355976" cy="6124754"/>
          </a:xfrm>
          <a:prstGeom prst="rect">
            <a:avLst/>
          </a:prstGeom>
        </p:spPr>
        <p:txBody>
          <a:bodyPr wrap="square">
            <a:spAutoFit/>
          </a:bodyPr>
          <a:lstStyle/>
          <a:p>
            <a:r>
              <a:rPr lang="en-US" sz="2800" b="1" dirty="0">
                <a:solidFill>
                  <a:prstClr val="white"/>
                </a:solidFill>
              </a:rPr>
              <a:t>I.	</a:t>
            </a:r>
            <a:r>
              <a:rPr lang="en-US" sz="2800" b="1" u="sng" dirty="0">
                <a:solidFill>
                  <a:prstClr val="white"/>
                </a:solidFill>
              </a:rPr>
              <a:t>Fetal Heart</a:t>
            </a:r>
            <a:endParaRPr lang="en-CA" sz="2800" dirty="0">
              <a:solidFill>
                <a:prstClr val="white"/>
              </a:solidFill>
            </a:endParaRPr>
          </a:p>
          <a:p>
            <a:pPr marL="514350" indent="-514350">
              <a:buFontTx/>
              <a:buAutoNum type="alphaUcPeriod"/>
            </a:pPr>
            <a:r>
              <a:rPr lang="en-US" sz="2800" b="1" dirty="0">
                <a:solidFill>
                  <a:prstClr val="white"/>
                </a:solidFill>
              </a:rPr>
              <a:t>Heart </a:t>
            </a:r>
            <a:r>
              <a:rPr lang="en-US" sz="2800" b="1" dirty="0">
                <a:solidFill>
                  <a:prstClr val="white"/>
                </a:solidFill>
              </a:rPr>
              <a:t>develops in 3rd and 4th weeks in uterus</a:t>
            </a:r>
            <a:r>
              <a:rPr lang="en-US" sz="2800" b="1" dirty="0">
                <a:solidFill>
                  <a:prstClr val="white"/>
                </a:solidFill>
              </a:rPr>
              <a:t>.</a:t>
            </a:r>
          </a:p>
          <a:p>
            <a:endParaRPr lang="en-CA" sz="2800" dirty="0">
              <a:solidFill>
                <a:prstClr val="white"/>
              </a:solidFill>
            </a:endParaRPr>
          </a:p>
          <a:p>
            <a:pPr marL="514350" indent="-514350">
              <a:buFontTx/>
              <a:buAutoNum type="alphaUcPeriod" startAt="2"/>
            </a:pPr>
            <a:r>
              <a:rPr lang="en-US" sz="2800" b="1" dirty="0">
                <a:solidFill>
                  <a:prstClr val="white"/>
                </a:solidFill>
              </a:rPr>
              <a:t>At </a:t>
            </a:r>
            <a:r>
              <a:rPr lang="en-US" sz="2800" b="1" dirty="0">
                <a:solidFill>
                  <a:prstClr val="white"/>
                </a:solidFill>
              </a:rPr>
              <a:t>end of 8 weeks, the embryo’s organ systems, including heart, are functioning</a:t>
            </a:r>
            <a:r>
              <a:rPr lang="en-US" sz="2800" b="1" dirty="0">
                <a:solidFill>
                  <a:prstClr val="white"/>
                </a:solidFill>
              </a:rPr>
              <a:t>.</a:t>
            </a:r>
          </a:p>
          <a:p>
            <a:endParaRPr lang="en-CA" sz="2800" dirty="0">
              <a:solidFill>
                <a:prstClr val="white"/>
              </a:solidFill>
            </a:endParaRPr>
          </a:p>
          <a:p>
            <a:pPr marL="514350" indent="-514350">
              <a:buFontTx/>
              <a:buAutoNum type="alphaUcPeriod" startAt="3"/>
            </a:pPr>
            <a:r>
              <a:rPr lang="en-US" sz="2800" b="1" dirty="0">
                <a:solidFill>
                  <a:prstClr val="white"/>
                </a:solidFill>
              </a:rPr>
              <a:t>During </a:t>
            </a:r>
            <a:r>
              <a:rPr lang="en-US" sz="2800" b="1" dirty="0">
                <a:solidFill>
                  <a:prstClr val="white"/>
                </a:solidFill>
              </a:rPr>
              <a:t>fourth month, fetal heartbeat is loud enough to be heard with </a:t>
            </a:r>
            <a:r>
              <a:rPr lang="en-US" sz="2800" b="1" dirty="0" err="1">
                <a:solidFill>
                  <a:prstClr val="white"/>
                </a:solidFill>
              </a:rPr>
              <a:t>stethoscop</a:t>
            </a:r>
            <a:endParaRPr lang="en-US" sz="2800" b="1" dirty="0">
              <a:solidFill>
                <a:prstClr val="white"/>
              </a:solidFill>
            </a:endParaRPr>
          </a:p>
          <a:p>
            <a:pPr marL="514350" indent="-514350">
              <a:buFontTx/>
              <a:buAutoNum type="alphaUcPeriod" startAt="3"/>
            </a:pPr>
            <a:endParaRPr lang="en-CA" sz="2800" dirty="0">
              <a:solidFill>
                <a:prstClr val="white"/>
              </a:solidFill>
            </a:endParaRPr>
          </a:p>
        </p:txBody>
      </p:sp>
      <p:sp>
        <p:nvSpPr>
          <p:cNvPr id="5" name="TextBox 4"/>
          <p:cNvSpPr txBox="1"/>
          <p:nvPr/>
        </p:nvSpPr>
        <p:spPr>
          <a:xfrm>
            <a:off x="4680956" y="5305849"/>
            <a:ext cx="4415440" cy="1200329"/>
          </a:xfrm>
          <a:prstGeom prst="rect">
            <a:avLst/>
          </a:prstGeom>
          <a:noFill/>
        </p:spPr>
        <p:txBody>
          <a:bodyPr wrap="none" rtlCol="0">
            <a:spAutoFit/>
          </a:bodyPr>
          <a:lstStyle/>
          <a:p>
            <a:r>
              <a:rPr lang="en-CA" dirty="0">
                <a:solidFill>
                  <a:prstClr val="white"/>
                </a:solidFill>
              </a:rPr>
              <a:t>Image:  Ultrasound showing 4 chamber heart</a:t>
            </a:r>
          </a:p>
          <a:p>
            <a:endParaRPr lang="en-CA" dirty="0">
              <a:solidFill>
                <a:prstClr val="white"/>
              </a:solidFill>
            </a:endParaRPr>
          </a:p>
          <a:p>
            <a:r>
              <a:rPr lang="en-CA" dirty="0">
                <a:solidFill>
                  <a:prstClr val="white"/>
                </a:solidFill>
                <a:hlinkClick r:id="rId3"/>
              </a:rPr>
              <a:t>Video: 12 week ultrasound – you can see </a:t>
            </a:r>
          </a:p>
          <a:p>
            <a:r>
              <a:rPr lang="en-CA" dirty="0">
                <a:solidFill>
                  <a:prstClr val="white"/>
                </a:solidFill>
                <a:hlinkClick r:id="rId3"/>
              </a:rPr>
              <a:t>beating heart</a:t>
            </a:r>
            <a:endParaRPr lang="en-CA" dirty="0">
              <a:solidFill>
                <a:prstClr val="white"/>
              </a:solidFill>
            </a:endParaRPr>
          </a:p>
        </p:txBody>
      </p:sp>
    </p:spTree>
    <p:extLst>
      <p:ext uri="{BB962C8B-B14F-4D97-AF65-F5344CB8AC3E}">
        <p14:creationId xmlns:p14="http://schemas.microsoft.com/office/powerpoint/2010/main" val="4083225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Differences Between Fetal and Adult Circulation</a:t>
            </a:r>
            <a:endParaRPr lang="en-CA" dirty="0"/>
          </a:p>
        </p:txBody>
      </p:sp>
      <p:sp>
        <p:nvSpPr>
          <p:cNvPr id="3" name="Rectangle 2"/>
          <p:cNvSpPr/>
          <p:nvPr/>
        </p:nvSpPr>
        <p:spPr>
          <a:xfrm>
            <a:off x="323528" y="1628800"/>
            <a:ext cx="8064896" cy="4524315"/>
          </a:xfrm>
          <a:prstGeom prst="rect">
            <a:avLst/>
          </a:prstGeom>
        </p:spPr>
        <p:txBody>
          <a:bodyPr wrap="square">
            <a:spAutoFit/>
          </a:bodyPr>
          <a:lstStyle/>
          <a:p>
            <a:r>
              <a:rPr lang="en-US" sz="3200" b="1" dirty="0">
                <a:solidFill>
                  <a:prstClr val="white"/>
                </a:solidFill>
              </a:rPr>
              <a:t>A.	Differences</a:t>
            </a:r>
            <a:endParaRPr lang="en-CA" sz="3200" dirty="0">
              <a:solidFill>
                <a:prstClr val="white"/>
              </a:solidFill>
            </a:endParaRPr>
          </a:p>
          <a:p>
            <a:pPr marL="971550" lvl="1" indent="-514350">
              <a:buFontTx/>
              <a:buAutoNum type="arabicPeriod"/>
            </a:pPr>
            <a:r>
              <a:rPr lang="en-US" sz="3200" b="1" dirty="0">
                <a:solidFill>
                  <a:prstClr val="white"/>
                </a:solidFill>
              </a:rPr>
              <a:t>Fetal </a:t>
            </a:r>
            <a:r>
              <a:rPr lang="en-US" sz="3200" b="1" dirty="0">
                <a:solidFill>
                  <a:prstClr val="white"/>
                </a:solidFill>
              </a:rPr>
              <a:t>lungs are NOT used to provide oxygen since it cannot breathe air inside the womb because is immersed in amniotic </a:t>
            </a:r>
            <a:r>
              <a:rPr lang="en-US" sz="3200" b="1" dirty="0">
                <a:solidFill>
                  <a:prstClr val="white"/>
                </a:solidFill>
              </a:rPr>
              <a:t>fluid</a:t>
            </a:r>
          </a:p>
          <a:p>
            <a:pPr lvl="1"/>
            <a:endParaRPr lang="en-US" sz="3200" b="1" dirty="0">
              <a:solidFill>
                <a:prstClr val="white"/>
              </a:solidFill>
            </a:endParaRPr>
          </a:p>
          <a:p>
            <a:pPr lvl="1"/>
            <a:r>
              <a:rPr lang="en-US" sz="3200" b="1" dirty="0">
                <a:solidFill>
                  <a:prstClr val="white"/>
                </a:solidFill>
              </a:rPr>
              <a:t>2</a:t>
            </a:r>
            <a:r>
              <a:rPr lang="en-US" sz="3200" b="1" dirty="0">
                <a:solidFill>
                  <a:prstClr val="white"/>
                </a:solidFill>
              </a:rPr>
              <a:t>.	Fetus must get all its nutrients from mom, as well as let her take care of its wastes. </a:t>
            </a:r>
            <a:endParaRPr lang="en-CA" sz="3200" dirty="0">
              <a:solidFill>
                <a:prstClr val="white"/>
              </a:solidFill>
            </a:endParaRPr>
          </a:p>
        </p:txBody>
      </p:sp>
      <p:sp>
        <p:nvSpPr>
          <p:cNvPr id="4" name="TextBox 3"/>
          <p:cNvSpPr txBox="1"/>
          <p:nvPr/>
        </p:nvSpPr>
        <p:spPr>
          <a:xfrm>
            <a:off x="971600" y="6525344"/>
            <a:ext cx="1963423" cy="369332"/>
          </a:xfrm>
          <a:prstGeom prst="rect">
            <a:avLst/>
          </a:prstGeom>
          <a:noFill/>
        </p:spPr>
        <p:txBody>
          <a:bodyPr wrap="none" rtlCol="0">
            <a:spAutoFit/>
          </a:bodyPr>
          <a:lstStyle/>
          <a:p>
            <a:r>
              <a:rPr lang="en-CA" dirty="0">
                <a:solidFill>
                  <a:prstClr val="white"/>
                </a:solidFill>
                <a:hlinkClick r:id="rId2"/>
              </a:rPr>
              <a:t>Click for Animation</a:t>
            </a:r>
            <a:endParaRPr lang="en-CA" dirty="0">
              <a:solidFill>
                <a:prstClr val="white"/>
              </a:solidFill>
            </a:endParaRPr>
          </a:p>
        </p:txBody>
      </p:sp>
    </p:spTree>
    <p:extLst>
      <p:ext uri="{BB962C8B-B14F-4D97-AF65-F5344CB8AC3E}">
        <p14:creationId xmlns:p14="http://schemas.microsoft.com/office/powerpoint/2010/main" val="2382053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808"/>
            <a:ext cx="8229600" cy="1143000"/>
          </a:xfrm>
        </p:spPr>
        <p:txBody>
          <a:bodyPr>
            <a:normAutofit fontScale="90000"/>
          </a:bodyPr>
          <a:lstStyle/>
          <a:p>
            <a:r>
              <a:rPr lang="en-CA" dirty="0" smtClean="0"/>
              <a:t>Four Features Unique in the Fetus</a:t>
            </a:r>
            <a:endParaRPr lang="en-CA" dirty="0"/>
          </a:p>
        </p:txBody>
      </p:sp>
      <p:pic>
        <p:nvPicPr>
          <p:cNvPr id="22530" name="Picture 2" descr="fetal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918" y="1844825"/>
            <a:ext cx="389308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0528" y="1409016"/>
            <a:ext cx="5256584" cy="3785652"/>
          </a:xfrm>
          <a:prstGeom prst="rect">
            <a:avLst/>
          </a:prstGeom>
        </p:spPr>
        <p:txBody>
          <a:bodyPr wrap="square">
            <a:spAutoFit/>
          </a:bodyPr>
          <a:lstStyle/>
          <a:p>
            <a:pPr lvl="1"/>
            <a:r>
              <a:rPr lang="en-US" sz="2400" b="1" dirty="0">
                <a:solidFill>
                  <a:prstClr val="white"/>
                </a:solidFill>
              </a:rPr>
              <a:t>1.	OVAL OPENING (foramen </a:t>
            </a:r>
            <a:r>
              <a:rPr lang="en-US" sz="2400" b="1" dirty="0" err="1">
                <a:solidFill>
                  <a:prstClr val="white"/>
                </a:solidFill>
              </a:rPr>
              <a:t>ovale</a:t>
            </a:r>
            <a:r>
              <a:rPr lang="en-US" sz="2400" b="1" dirty="0">
                <a:solidFill>
                  <a:prstClr val="white"/>
                </a:solidFill>
              </a:rPr>
              <a:t>)</a:t>
            </a:r>
            <a:endParaRPr lang="en-CA" sz="2400" dirty="0">
              <a:solidFill>
                <a:prstClr val="white"/>
              </a:solidFill>
            </a:endParaRPr>
          </a:p>
          <a:p>
            <a:pPr marL="914400" lvl="1" indent="-457200">
              <a:buFontTx/>
              <a:buAutoNum type="alphaLcPeriod"/>
            </a:pPr>
            <a:r>
              <a:rPr lang="en-US" sz="2400" b="1" dirty="0">
                <a:solidFill>
                  <a:prstClr val="white"/>
                </a:solidFill>
              </a:rPr>
              <a:t>Opening </a:t>
            </a:r>
            <a:r>
              <a:rPr lang="en-US" sz="2400" b="1" dirty="0">
                <a:solidFill>
                  <a:prstClr val="white"/>
                </a:solidFill>
              </a:rPr>
              <a:t>between the right and left atria, covered by a flap that acts like a valve</a:t>
            </a:r>
            <a:r>
              <a:rPr lang="en-US" sz="2400" b="1" dirty="0">
                <a:solidFill>
                  <a:prstClr val="white"/>
                </a:solidFill>
              </a:rPr>
              <a:t>.</a:t>
            </a:r>
          </a:p>
          <a:p>
            <a:pPr lvl="1"/>
            <a:endParaRPr lang="en-CA" sz="2400" dirty="0">
              <a:solidFill>
                <a:prstClr val="white"/>
              </a:solidFill>
            </a:endParaRPr>
          </a:p>
          <a:p>
            <a:pPr marL="914400" lvl="1" indent="-457200">
              <a:buFontTx/>
              <a:buAutoNum type="alphaLcPeriod" startAt="2"/>
            </a:pPr>
            <a:r>
              <a:rPr lang="en-US" sz="2400" b="1" dirty="0">
                <a:solidFill>
                  <a:prstClr val="white"/>
                </a:solidFill>
              </a:rPr>
              <a:t>Some </a:t>
            </a:r>
            <a:r>
              <a:rPr lang="en-US" sz="2400" b="1" dirty="0">
                <a:solidFill>
                  <a:prstClr val="white"/>
                </a:solidFill>
              </a:rPr>
              <a:t>of the blood from the right atrium is therefore pumped through this flap and into the left atrium, bypassing the pulmonary circuit. </a:t>
            </a:r>
            <a:endParaRPr lang="en-US" sz="2400" b="1" dirty="0">
              <a:solidFill>
                <a:prstClr val="white"/>
              </a:solidFill>
            </a:endParaRPr>
          </a:p>
        </p:txBody>
      </p:sp>
      <p:sp>
        <p:nvSpPr>
          <p:cNvPr id="4" name="Rectangle 3"/>
          <p:cNvSpPr/>
          <p:nvPr/>
        </p:nvSpPr>
        <p:spPr>
          <a:xfrm>
            <a:off x="4552464" y="4332735"/>
            <a:ext cx="4572000" cy="2308324"/>
          </a:xfrm>
          <a:prstGeom prst="rect">
            <a:avLst/>
          </a:prstGeom>
        </p:spPr>
        <p:txBody>
          <a:bodyPr>
            <a:spAutoFit/>
          </a:bodyPr>
          <a:lstStyle/>
          <a:p>
            <a:pPr lvl="1"/>
            <a:endParaRPr lang="en-CA" sz="2400" dirty="0">
              <a:solidFill>
                <a:prstClr val="white"/>
              </a:solidFill>
            </a:endParaRPr>
          </a:p>
          <a:p>
            <a:pPr lvl="1"/>
            <a:r>
              <a:rPr lang="en-US" sz="2400" b="1" dirty="0">
                <a:solidFill>
                  <a:prstClr val="white"/>
                </a:solidFill>
              </a:rPr>
              <a:t>c.	If the oval opening doesn’t close after birth, it can cause mixing of blood and “blue babies”.  Correct with open heart surgery.</a:t>
            </a:r>
            <a:endParaRPr lang="en-CA" sz="2400" dirty="0">
              <a:solidFill>
                <a:prstClr val="white"/>
              </a:solidFill>
            </a:endParaRPr>
          </a:p>
        </p:txBody>
      </p:sp>
    </p:spTree>
    <p:extLst>
      <p:ext uri="{BB962C8B-B14F-4D97-AF65-F5344CB8AC3E}">
        <p14:creationId xmlns:p14="http://schemas.microsoft.com/office/powerpoint/2010/main" val="270386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252536" y="1340768"/>
            <a:ext cx="5503454" cy="5139869"/>
          </a:xfrm>
          <a:prstGeom prst="rect">
            <a:avLst/>
          </a:prstGeom>
        </p:spPr>
        <p:txBody>
          <a:bodyPr wrap="square">
            <a:spAutoFit/>
          </a:bodyPr>
          <a:lstStyle/>
          <a:p>
            <a:pPr lvl="1"/>
            <a:r>
              <a:rPr lang="en-US" sz="3200" b="1" dirty="0">
                <a:solidFill>
                  <a:prstClr val="white"/>
                </a:solidFill>
              </a:rPr>
              <a:t>2.	ARTERIAL DUCT (</a:t>
            </a:r>
            <a:r>
              <a:rPr lang="en-US" sz="3200" b="1" dirty="0" err="1">
                <a:solidFill>
                  <a:prstClr val="white"/>
                </a:solidFill>
              </a:rPr>
              <a:t>ductus</a:t>
            </a:r>
            <a:r>
              <a:rPr lang="en-US" sz="3200" b="1" dirty="0">
                <a:solidFill>
                  <a:prstClr val="white"/>
                </a:solidFill>
              </a:rPr>
              <a:t> </a:t>
            </a:r>
            <a:r>
              <a:rPr lang="en-US" sz="3200" b="1" dirty="0" err="1">
                <a:solidFill>
                  <a:prstClr val="white"/>
                </a:solidFill>
              </a:rPr>
              <a:t>arteriosus</a:t>
            </a:r>
            <a:r>
              <a:rPr lang="en-US" sz="3200" b="1" dirty="0">
                <a:solidFill>
                  <a:prstClr val="white"/>
                </a:solidFill>
              </a:rPr>
              <a:t>) </a:t>
            </a:r>
            <a:endParaRPr lang="en-CA" sz="3200" dirty="0">
              <a:solidFill>
                <a:prstClr val="white"/>
              </a:solidFill>
            </a:endParaRPr>
          </a:p>
          <a:p>
            <a:pPr marL="914400" lvl="1" indent="-457200">
              <a:buFontTx/>
              <a:buAutoNum type="alphaLcPeriod"/>
            </a:pPr>
            <a:r>
              <a:rPr lang="en-US" sz="2400" b="1" dirty="0">
                <a:solidFill>
                  <a:prstClr val="white"/>
                </a:solidFill>
              </a:rPr>
              <a:t>Connects </a:t>
            </a:r>
            <a:r>
              <a:rPr lang="en-US" sz="2400" b="1" dirty="0">
                <a:solidFill>
                  <a:prstClr val="white"/>
                </a:solidFill>
              </a:rPr>
              <a:t>pulmonary artery and aorta. </a:t>
            </a:r>
            <a:endParaRPr lang="en-US" sz="2400" b="1" dirty="0">
              <a:solidFill>
                <a:prstClr val="white"/>
              </a:solidFill>
            </a:endParaRPr>
          </a:p>
          <a:p>
            <a:pPr marL="914400" lvl="1" indent="-457200">
              <a:buFontTx/>
              <a:buAutoNum type="alphaLcPeriod"/>
            </a:pPr>
            <a:r>
              <a:rPr lang="en-US" sz="2400" b="1" dirty="0">
                <a:solidFill>
                  <a:prstClr val="white"/>
                </a:solidFill>
              </a:rPr>
              <a:t> Much </a:t>
            </a:r>
            <a:r>
              <a:rPr lang="en-US" sz="2400" b="1" dirty="0">
                <a:solidFill>
                  <a:prstClr val="white"/>
                </a:solidFill>
              </a:rPr>
              <a:t>of the blood being pumped out </a:t>
            </a:r>
            <a:r>
              <a:rPr lang="en-US" sz="2400" b="1" dirty="0">
                <a:solidFill>
                  <a:prstClr val="white"/>
                </a:solidFill>
              </a:rPr>
              <a:t>of </a:t>
            </a:r>
            <a:r>
              <a:rPr lang="en-US" sz="2400" b="1" dirty="0">
                <a:solidFill>
                  <a:prstClr val="white"/>
                </a:solidFill>
              </a:rPr>
              <a:t>the heart to the lungs will be directed away from the lungs and into the aorta</a:t>
            </a:r>
            <a:r>
              <a:rPr lang="en-US" sz="2400" b="1" dirty="0">
                <a:solidFill>
                  <a:prstClr val="white"/>
                </a:solidFill>
              </a:rPr>
              <a:t>.</a:t>
            </a:r>
          </a:p>
          <a:p>
            <a:pPr lvl="1"/>
            <a:endParaRPr lang="en-CA" sz="2400" dirty="0">
              <a:solidFill>
                <a:prstClr val="white"/>
              </a:solidFill>
            </a:endParaRPr>
          </a:p>
          <a:p>
            <a:pPr marL="914400" lvl="1" indent="-457200">
              <a:buFontTx/>
              <a:buAutoNum type="alphaLcPeriod" startAt="3"/>
            </a:pPr>
            <a:r>
              <a:rPr lang="en-US" sz="2400" b="1" dirty="0">
                <a:solidFill>
                  <a:prstClr val="white"/>
                </a:solidFill>
              </a:rPr>
              <a:t>Like </a:t>
            </a:r>
            <a:r>
              <a:rPr lang="en-US" sz="2400" b="1" dirty="0">
                <a:solidFill>
                  <a:prstClr val="white"/>
                </a:solidFill>
              </a:rPr>
              <a:t>the oval opening, the arterial duct’s function is to bypass the pulmonary circuit</a:t>
            </a:r>
            <a:r>
              <a:rPr lang="en-US" sz="2400" b="1" dirty="0">
                <a:solidFill>
                  <a:prstClr val="white"/>
                </a:solidFill>
              </a:rPr>
              <a:t>.</a:t>
            </a:r>
          </a:p>
          <a:p>
            <a:pPr marL="914400" lvl="1" indent="-457200">
              <a:buFontTx/>
              <a:buAutoNum type="alphaLcPeriod" startAt="3"/>
            </a:pPr>
            <a:endParaRPr lang="en-CA" sz="2400" dirty="0">
              <a:solidFill>
                <a:prstClr val="white"/>
              </a:solidFill>
            </a:endParaRPr>
          </a:p>
        </p:txBody>
      </p:sp>
      <p:pic>
        <p:nvPicPr>
          <p:cNvPr id="4" name="Picture 2" descr="fetal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918" y="1844825"/>
            <a:ext cx="389308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320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0" y="332656"/>
            <a:ext cx="5652120" cy="5693866"/>
          </a:xfrm>
          <a:prstGeom prst="rect">
            <a:avLst/>
          </a:prstGeom>
        </p:spPr>
        <p:txBody>
          <a:bodyPr wrap="square">
            <a:spAutoFit/>
          </a:bodyPr>
          <a:lstStyle/>
          <a:p>
            <a:pPr marL="457200" indent="-457200">
              <a:buFontTx/>
              <a:buAutoNum type="arabicPeriod" startAt="3"/>
            </a:pPr>
            <a:r>
              <a:rPr lang="en-US" sz="2800" b="1" dirty="0">
                <a:solidFill>
                  <a:prstClr val="white"/>
                </a:solidFill>
              </a:rPr>
              <a:t>UMBILICAL </a:t>
            </a:r>
            <a:r>
              <a:rPr lang="en-US" sz="2800" b="1" dirty="0">
                <a:solidFill>
                  <a:prstClr val="white"/>
                </a:solidFill>
              </a:rPr>
              <a:t>ARTERIES AND </a:t>
            </a:r>
            <a:r>
              <a:rPr lang="en-US" sz="2800" b="1" dirty="0">
                <a:solidFill>
                  <a:prstClr val="white"/>
                </a:solidFill>
              </a:rPr>
              <a:t>VEINS</a:t>
            </a:r>
          </a:p>
          <a:p>
            <a:pPr lvl="1"/>
            <a:r>
              <a:rPr lang="en-US" sz="2400" b="1" dirty="0">
                <a:solidFill>
                  <a:prstClr val="white"/>
                </a:solidFill>
              </a:rPr>
              <a:t>  </a:t>
            </a:r>
            <a:endParaRPr lang="en-CA" sz="2400" dirty="0">
              <a:solidFill>
                <a:prstClr val="white"/>
              </a:solidFill>
            </a:endParaRPr>
          </a:p>
          <a:p>
            <a:pPr marL="914400" lvl="1" indent="-457200">
              <a:buFontTx/>
              <a:buAutoNum type="alphaLcPeriod"/>
            </a:pPr>
            <a:r>
              <a:rPr lang="en-US" sz="2400" b="1" dirty="0">
                <a:solidFill>
                  <a:prstClr val="white"/>
                </a:solidFill>
              </a:rPr>
              <a:t>Vessels </a:t>
            </a:r>
            <a:r>
              <a:rPr lang="en-US" sz="2400" b="1" dirty="0">
                <a:solidFill>
                  <a:prstClr val="white"/>
                </a:solidFill>
              </a:rPr>
              <a:t>that travel to and from </a:t>
            </a:r>
            <a:r>
              <a:rPr lang="en-US" sz="2400" b="1" dirty="0">
                <a:solidFill>
                  <a:prstClr val="white"/>
                </a:solidFill>
              </a:rPr>
              <a:t>PLACENTA</a:t>
            </a:r>
          </a:p>
          <a:p>
            <a:pPr lvl="1"/>
            <a:endParaRPr lang="en-CA" sz="2400" dirty="0">
              <a:solidFill>
                <a:prstClr val="white"/>
              </a:solidFill>
            </a:endParaRPr>
          </a:p>
          <a:p>
            <a:pPr marL="1428750" lvl="2" indent="-514350">
              <a:buFontTx/>
              <a:buAutoNum type="romanLcPeriod"/>
            </a:pPr>
            <a:r>
              <a:rPr lang="en-US" sz="2400" b="1" dirty="0">
                <a:solidFill>
                  <a:prstClr val="white"/>
                </a:solidFill>
              </a:rPr>
              <a:t>Placenta </a:t>
            </a:r>
            <a:r>
              <a:rPr lang="en-US" sz="2400" b="1" dirty="0">
                <a:solidFill>
                  <a:prstClr val="white"/>
                </a:solidFill>
              </a:rPr>
              <a:t>is a membrane shared by the mother and baby across which gases, nutrients, and wastes are </a:t>
            </a:r>
            <a:r>
              <a:rPr lang="en-US" sz="2400" b="1" dirty="0">
                <a:solidFill>
                  <a:prstClr val="white"/>
                </a:solidFill>
              </a:rPr>
              <a:t>exchanged</a:t>
            </a:r>
          </a:p>
          <a:p>
            <a:pPr lvl="2"/>
            <a:endParaRPr lang="en-CA" sz="2400" dirty="0">
              <a:solidFill>
                <a:prstClr val="white"/>
              </a:solidFill>
            </a:endParaRPr>
          </a:p>
          <a:p>
            <a:pPr marL="914400" lvl="1" indent="-457200">
              <a:buFontTx/>
              <a:buAutoNum type="alphaLcPeriod" startAt="2"/>
            </a:pPr>
            <a:r>
              <a:rPr lang="en-US" sz="2400" b="1" dirty="0">
                <a:solidFill>
                  <a:prstClr val="white"/>
                </a:solidFill>
              </a:rPr>
              <a:t>Artery </a:t>
            </a:r>
            <a:r>
              <a:rPr lang="en-US" sz="2400" b="1" dirty="0">
                <a:solidFill>
                  <a:prstClr val="white"/>
                </a:solidFill>
              </a:rPr>
              <a:t>travels toward placenta with </a:t>
            </a:r>
            <a:r>
              <a:rPr lang="en-US" sz="2400" b="1" dirty="0">
                <a:solidFill>
                  <a:prstClr val="white"/>
                </a:solidFill>
              </a:rPr>
              <a:t>waste</a:t>
            </a:r>
          </a:p>
          <a:p>
            <a:pPr marL="914400" lvl="1" indent="-457200">
              <a:buFontTx/>
              <a:buAutoNum type="alphaLcPeriod" startAt="2"/>
            </a:pPr>
            <a:endParaRPr lang="en-CA" sz="2400" dirty="0">
              <a:solidFill>
                <a:prstClr val="white"/>
              </a:solidFill>
            </a:endParaRPr>
          </a:p>
          <a:p>
            <a:pPr lvl="1"/>
            <a:r>
              <a:rPr lang="en-US" sz="2400" b="1" dirty="0">
                <a:solidFill>
                  <a:prstClr val="white"/>
                </a:solidFill>
              </a:rPr>
              <a:t>c.	The umbilical arteries are grafted to the iliac arteries</a:t>
            </a:r>
            <a:r>
              <a:rPr lang="en-US" sz="2400" b="1" dirty="0">
                <a:solidFill>
                  <a:prstClr val="white"/>
                </a:solidFill>
              </a:rPr>
              <a:t>.</a:t>
            </a:r>
            <a:endParaRPr lang="en-CA" sz="2400" dirty="0">
              <a:solidFill>
                <a:prstClr val="white"/>
              </a:solidFill>
            </a:endParaRPr>
          </a:p>
        </p:txBody>
      </p:sp>
      <p:pic>
        <p:nvPicPr>
          <p:cNvPr id="4" name="Picture 2" descr="fetal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918" y="1804826"/>
            <a:ext cx="389308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3360" y="6026521"/>
            <a:ext cx="5760640" cy="830997"/>
          </a:xfrm>
          <a:prstGeom prst="rect">
            <a:avLst/>
          </a:prstGeom>
        </p:spPr>
        <p:txBody>
          <a:bodyPr wrap="square">
            <a:spAutoFit/>
          </a:bodyPr>
          <a:lstStyle/>
          <a:p>
            <a:pPr lvl="1"/>
            <a:r>
              <a:rPr lang="en-US" sz="2400" b="1" dirty="0">
                <a:solidFill>
                  <a:prstClr val="white"/>
                </a:solidFill>
              </a:rPr>
              <a:t>d.	Vein travels from placenta to fetus with blood rich in O</a:t>
            </a:r>
            <a:r>
              <a:rPr lang="en-US" sz="2400" b="1" baseline="-25000" dirty="0">
                <a:solidFill>
                  <a:prstClr val="white"/>
                </a:solidFill>
              </a:rPr>
              <a:t>2</a:t>
            </a:r>
            <a:r>
              <a:rPr lang="en-US" sz="2400" b="1" dirty="0">
                <a:solidFill>
                  <a:prstClr val="white"/>
                </a:solidFill>
              </a:rPr>
              <a:t> and nutrients </a:t>
            </a:r>
            <a:endParaRPr lang="en-CA" sz="2400" dirty="0">
              <a:solidFill>
                <a:prstClr val="white"/>
              </a:solidFill>
            </a:endParaRPr>
          </a:p>
        </p:txBody>
      </p:sp>
    </p:spTree>
    <p:extLst>
      <p:ext uri="{BB962C8B-B14F-4D97-AF65-F5344CB8AC3E}">
        <p14:creationId xmlns:p14="http://schemas.microsoft.com/office/powerpoint/2010/main" val="216331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251520" y="210657"/>
            <a:ext cx="4835584" cy="6678751"/>
          </a:xfrm>
          <a:prstGeom prst="rect">
            <a:avLst/>
          </a:prstGeom>
        </p:spPr>
        <p:txBody>
          <a:bodyPr wrap="square">
            <a:spAutoFit/>
          </a:bodyPr>
          <a:lstStyle/>
          <a:p>
            <a:r>
              <a:rPr lang="en-US" sz="3200" b="1" dirty="0">
                <a:solidFill>
                  <a:prstClr val="white"/>
                </a:solidFill>
              </a:rPr>
              <a:t>4.	VENOUS DUCT (</a:t>
            </a:r>
            <a:r>
              <a:rPr lang="en-US" sz="3200" b="1" dirty="0" err="1">
                <a:solidFill>
                  <a:prstClr val="white"/>
                </a:solidFill>
              </a:rPr>
              <a:t>ductus</a:t>
            </a:r>
            <a:r>
              <a:rPr lang="en-US" sz="3200" b="1" dirty="0">
                <a:solidFill>
                  <a:prstClr val="white"/>
                </a:solidFill>
              </a:rPr>
              <a:t> </a:t>
            </a:r>
            <a:r>
              <a:rPr lang="en-US" sz="3200" b="1" dirty="0" err="1">
                <a:solidFill>
                  <a:prstClr val="white"/>
                </a:solidFill>
              </a:rPr>
              <a:t>venosus</a:t>
            </a:r>
            <a:r>
              <a:rPr lang="en-US" sz="3200" b="1" dirty="0">
                <a:solidFill>
                  <a:prstClr val="white"/>
                </a:solidFill>
              </a:rPr>
              <a:t>)  </a:t>
            </a:r>
            <a:endParaRPr lang="en-CA" sz="3200" dirty="0">
              <a:solidFill>
                <a:prstClr val="white"/>
              </a:solidFill>
            </a:endParaRPr>
          </a:p>
          <a:p>
            <a:pPr marL="971550" lvl="1" indent="-514350">
              <a:buFontTx/>
              <a:buAutoNum type="alphaLcPeriod"/>
            </a:pPr>
            <a:r>
              <a:rPr lang="en-US" sz="2800" b="1" dirty="0">
                <a:solidFill>
                  <a:prstClr val="white"/>
                </a:solidFill>
              </a:rPr>
              <a:t>Connects </a:t>
            </a:r>
            <a:r>
              <a:rPr lang="en-US" sz="2800" b="1" dirty="0">
                <a:solidFill>
                  <a:prstClr val="white"/>
                </a:solidFill>
              </a:rPr>
              <a:t>umbilical vein to the vena cava to bring the blood back to the baby’s heart</a:t>
            </a:r>
            <a:r>
              <a:rPr lang="en-US" sz="2800" b="1" dirty="0">
                <a:solidFill>
                  <a:prstClr val="white"/>
                </a:solidFill>
              </a:rPr>
              <a:t>.</a:t>
            </a:r>
          </a:p>
          <a:p>
            <a:pPr lvl="1"/>
            <a:endParaRPr lang="en-CA" sz="2800" dirty="0">
              <a:solidFill>
                <a:prstClr val="white"/>
              </a:solidFill>
            </a:endParaRPr>
          </a:p>
          <a:p>
            <a:pPr marL="971550" lvl="1" indent="-514350">
              <a:buFontTx/>
              <a:buAutoNum type="alphaLcPeriod" startAt="2"/>
            </a:pPr>
            <a:r>
              <a:rPr lang="en-US" sz="2800" b="1" dirty="0">
                <a:solidFill>
                  <a:prstClr val="white"/>
                </a:solidFill>
              </a:rPr>
              <a:t>It </a:t>
            </a:r>
            <a:r>
              <a:rPr lang="en-US" sz="2800" b="1" dirty="0">
                <a:solidFill>
                  <a:prstClr val="white"/>
                </a:solidFill>
              </a:rPr>
              <a:t>attaches right at the babies liver, but bypasses most of the liver</a:t>
            </a:r>
            <a:r>
              <a:rPr lang="en-US" sz="2800" b="1" dirty="0">
                <a:solidFill>
                  <a:prstClr val="white"/>
                </a:solidFill>
              </a:rPr>
              <a:t>.</a:t>
            </a:r>
          </a:p>
          <a:p>
            <a:pPr lvl="1"/>
            <a:endParaRPr lang="en-CA" sz="2800" dirty="0">
              <a:solidFill>
                <a:prstClr val="white"/>
              </a:solidFill>
            </a:endParaRPr>
          </a:p>
          <a:p>
            <a:pPr lvl="1"/>
            <a:r>
              <a:rPr lang="en-US" sz="2800" b="1" dirty="0">
                <a:solidFill>
                  <a:prstClr val="white"/>
                </a:solidFill>
              </a:rPr>
              <a:t>c.	This is why chemicals ingested by the mother can seriously affect the baby</a:t>
            </a:r>
            <a:endParaRPr lang="en-CA" sz="2800" dirty="0">
              <a:solidFill>
                <a:prstClr val="white"/>
              </a:solidFill>
            </a:endParaRPr>
          </a:p>
        </p:txBody>
      </p:sp>
      <p:pic>
        <p:nvPicPr>
          <p:cNvPr id="4" name="Picture 2" descr="fetal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288" y="836712"/>
            <a:ext cx="389308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2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Artery Structure</a:t>
            </a:r>
            <a:endParaRPr lang="en-CA" dirty="0"/>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35127"/>
            <a:ext cx="5197413" cy="515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313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path of the blood through the fetus</a:t>
            </a:r>
            <a:endParaRPr lang="en-CA" dirty="0"/>
          </a:p>
        </p:txBody>
      </p:sp>
      <p:sp>
        <p:nvSpPr>
          <p:cNvPr id="3" name="Rectangle 2"/>
          <p:cNvSpPr/>
          <p:nvPr/>
        </p:nvSpPr>
        <p:spPr>
          <a:xfrm>
            <a:off x="0" y="1340769"/>
            <a:ext cx="8460432" cy="4832092"/>
          </a:xfrm>
          <a:prstGeom prst="rect">
            <a:avLst/>
          </a:prstGeom>
        </p:spPr>
        <p:txBody>
          <a:bodyPr wrap="square">
            <a:spAutoFit/>
          </a:bodyPr>
          <a:lstStyle/>
          <a:p>
            <a:pPr marL="971550" lvl="1" indent="-514350">
              <a:buFontTx/>
              <a:buAutoNum type="alphaUcPeriod"/>
            </a:pPr>
            <a:r>
              <a:rPr lang="en-US" sz="2800" b="1" dirty="0">
                <a:solidFill>
                  <a:prstClr val="white"/>
                </a:solidFill>
              </a:rPr>
              <a:t>Begin </a:t>
            </a:r>
            <a:r>
              <a:rPr lang="en-US" sz="2800" b="1" dirty="0">
                <a:solidFill>
                  <a:prstClr val="white"/>
                </a:solidFill>
              </a:rPr>
              <a:t>with blood collecting in </a:t>
            </a:r>
            <a:r>
              <a:rPr lang="en-US" sz="2800" b="1" cap="all" dirty="0">
                <a:solidFill>
                  <a:prstClr val="white"/>
                </a:solidFill>
              </a:rPr>
              <a:t>Right </a:t>
            </a:r>
            <a:r>
              <a:rPr lang="en-US" sz="2800" b="1" cap="all" dirty="0">
                <a:solidFill>
                  <a:prstClr val="white"/>
                </a:solidFill>
              </a:rPr>
              <a:t>Atrium</a:t>
            </a:r>
          </a:p>
          <a:p>
            <a:pPr lvl="1"/>
            <a:endParaRPr lang="en-CA" sz="2800" dirty="0">
              <a:solidFill>
                <a:prstClr val="white"/>
              </a:solidFill>
            </a:endParaRPr>
          </a:p>
          <a:p>
            <a:pPr marL="971550" lvl="1" indent="-514350">
              <a:buFontTx/>
              <a:buAutoNum type="alphaUcPeriod" startAt="2"/>
            </a:pPr>
            <a:r>
              <a:rPr lang="en-US" sz="2800" b="1" dirty="0">
                <a:solidFill>
                  <a:prstClr val="white"/>
                </a:solidFill>
              </a:rPr>
              <a:t>From </a:t>
            </a:r>
            <a:r>
              <a:rPr lang="en-US" sz="2800" b="1" dirty="0">
                <a:solidFill>
                  <a:prstClr val="white"/>
                </a:solidFill>
              </a:rPr>
              <a:t>there, blood can go into </a:t>
            </a:r>
            <a:r>
              <a:rPr lang="en-US" sz="2800" b="1" cap="all" dirty="0">
                <a:solidFill>
                  <a:prstClr val="white"/>
                </a:solidFill>
              </a:rPr>
              <a:t>Left Atrium</a:t>
            </a:r>
            <a:r>
              <a:rPr lang="en-US" sz="2800" b="1" dirty="0">
                <a:solidFill>
                  <a:prstClr val="white"/>
                </a:solidFill>
              </a:rPr>
              <a:t> through </a:t>
            </a:r>
            <a:r>
              <a:rPr lang="en-US" sz="2800" b="1" cap="all" dirty="0">
                <a:solidFill>
                  <a:prstClr val="white"/>
                </a:solidFill>
              </a:rPr>
              <a:t>Oval opening</a:t>
            </a:r>
            <a:r>
              <a:rPr lang="en-US" sz="2800" b="1" dirty="0">
                <a:solidFill>
                  <a:prstClr val="white"/>
                </a:solidFill>
              </a:rPr>
              <a:t> plus into </a:t>
            </a:r>
            <a:r>
              <a:rPr lang="en-US" sz="2800" b="1" cap="all" dirty="0">
                <a:solidFill>
                  <a:prstClr val="white"/>
                </a:solidFill>
              </a:rPr>
              <a:t>Right Ventricle</a:t>
            </a:r>
            <a:r>
              <a:rPr lang="en-US" sz="2800" b="1" dirty="0">
                <a:solidFill>
                  <a:prstClr val="white"/>
                </a:solidFill>
              </a:rPr>
              <a:t> through </a:t>
            </a:r>
            <a:r>
              <a:rPr lang="en-US" sz="2800" b="1" cap="all" dirty="0" err="1">
                <a:solidFill>
                  <a:prstClr val="white"/>
                </a:solidFill>
              </a:rPr>
              <a:t>atrioventricle</a:t>
            </a:r>
            <a:r>
              <a:rPr lang="en-US" sz="2800" b="1" cap="all" dirty="0">
                <a:solidFill>
                  <a:prstClr val="white"/>
                </a:solidFill>
              </a:rPr>
              <a:t> valve</a:t>
            </a:r>
            <a:r>
              <a:rPr lang="en-US" sz="2800" b="1" dirty="0">
                <a:solidFill>
                  <a:prstClr val="white"/>
                </a:solidFill>
              </a:rPr>
              <a:t>.</a:t>
            </a:r>
          </a:p>
          <a:p>
            <a:pPr lvl="1"/>
            <a:endParaRPr lang="en-CA" sz="2800" dirty="0">
              <a:solidFill>
                <a:prstClr val="white"/>
              </a:solidFill>
            </a:endParaRPr>
          </a:p>
          <a:p>
            <a:pPr marL="971550" lvl="1" indent="-514350">
              <a:buFontTx/>
              <a:buAutoNum type="alphaUcPeriod" startAt="3"/>
            </a:pPr>
            <a:r>
              <a:rPr lang="en-US" sz="2800" b="1" cap="all" dirty="0">
                <a:solidFill>
                  <a:prstClr val="white"/>
                </a:solidFill>
              </a:rPr>
              <a:t>Right </a:t>
            </a:r>
            <a:r>
              <a:rPr lang="en-US" sz="2800" b="1" cap="all" dirty="0">
                <a:solidFill>
                  <a:prstClr val="white"/>
                </a:solidFill>
              </a:rPr>
              <a:t>Ventricle</a:t>
            </a:r>
            <a:r>
              <a:rPr lang="en-US" sz="2800" b="1" dirty="0">
                <a:solidFill>
                  <a:prstClr val="white"/>
                </a:solidFill>
              </a:rPr>
              <a:t> to </a:t>
            </a:r>
            <a:r>
              <a:rPr lang="en-US" sz="2800" b="1" cap="all" dirty="0">
                <a:solidFill>
                  <a:prstClr val="white"/>
                </a:solidFill>
              </a:rPr>
              <a:t>Pulmonary Artery</a:t>
            </a:r>
            <a:r>
              <a:rPr lang="en-US" sz="2800" b="1" dirty="0">
                <a:solidFill>
                  <a:prstClr val="white"/>
                </a:solidFill>
              </a:rPr>
              <a:t>.  Most of blood will go through </a:t>
            </a:r>
            <a:r>
              <a:rPr lang="en-US" sz="2800" b="1" cap="all" dirty="0">
                <a:solidFill>
                  <a:prstClr val="white"/>
                </a:solidFill>
              </a:rPr>
              <a:t>arterial duct</a:t>
            </a:r>
            <a:r>
              <a:rPr lang="en-US" sz="2800" b="1" dirty="0">
                <a:solidFill>
                  <a:prstClr val="white"/>
                </a:solidFill>
              </a:rPr>
              <a:t> into </a:t>
            </a:r>
            <a:r>
              <a:rPr lang="en-US" sz="2800" b="1" cap="all" dirty="0">
                <a:solidFill>
                  <a:prstClr val="white"/>
                </a:solidFill>
              </a:rPr>
              <a:t>aorta</a:t>
            </a:r>
            <a:r>
              <a:rPr lang="en-US" sz="2800" b="1" dirty="0">
                <a:solidFill>
                  <a:prstClr val="white"/>
                </a:solidFill>
              </a:rPr>
              <a:t>.</a:t>
            </a:r>
          </a:p>
          <a:p>
            <a:pPr lvl="1"/>
            <a:endParaRPr lang="en-CA" sz="2800" dirty="0">
              <a:solidFill>
                <a:prstClr val="white"/>
              </a:solidFill>
            </a:endParaRPr>
          </a:p>
          <a:p>
            <a:pPr lvl="1"/>
            <a:r>
              <a:rPr lang="en-US" sz="2800" b="1" dirty="0">
                <a:solidFill>
                  <a:prstClr val="white"/>
                </a:solidFill>
              </a:rPr>
              <a:t>D.	Aorta to tissue.  </a:t>
            </a:r>
            <a:endParaRPr lang="en-CA" sz="2800" dirty="0">
              <a:solidFill>
                <a:prstClr val="white"/>
              </a:solidFill>
            </a:endParaRPr>
          </a:p>
        </p:txBody>
      </p:sp>
    </p:spTree>
    <p:extLst>
      <p:ext uri="{BB962C8B-B14F-4D97-AF65-F5344CB8AC3E}">
        <p14:creationId xmlns:p14="http://schemas.microsoft.com/office/powerpoint/2010/main" val="386223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395536" y="982177"/>
            <a:ext cx="8568952" cy="4401205"/>
          </a:xfrm>
          <a:prstGeom prst="rect">
            <a:avLst/>
          </a:prstGeom>
        </p:spPr>
        <p:txBody>
          <a:bodyPr wrap="square">
            <a:spAutoFit/>
          </a:bodyPr>
          <a:lstStyle/>
          <a:p>
            <a:pPr marL="971550" lvl="1" indent="-514350">
              <a:buFontTx/>
              <a:buAutoNum type="alphaUcPeriod" startAt="5"/>
            </a:pPr>
            <a:r>
              <a:rPr lang="en-US" sz="2800" b="1" cap="all" dirty="0">
                <a:solidFill>
                  <a:prstClr val="white"/>
                </a:solidFill>
              </a:rPr>
              <a:t>Umbilical arteries</a:t>
            </a:r>
            <a:r>
              <a:rPr lang="en-US" sz="2800" b="1" dirty="0">
                <a:solidFill>
                  <a:prstClr val="white"/>
                </a:solidFill>
              </a:rPr>
              <a:t> lead to placenta, where exchange of gases and nutrients take place.</a:t>
            </a:r>
          </a:p>
          <a:p>
            <a:pPr lvl="1"/>
            <a:endParaRPr lang="en-CA" sz="2800" dirty="0">
              <a:solidFill>
                <a:prstClr val="white"/>
              </a:solidFill>
            </a:endParaRPr>
          </a:p>
          <a:p>
            <a:pPr marL="971550" lvl="1" indent="-514350">
              <a:buFontTx/>
              <a:buAutoNum type="alphaUcPeriod" startAt="6"/>
            </a:pPr>
            <a:r>
              <a:rPr lang="en-US" sz="2800" b="1" cap="all" dirty="0">
                <a:solidFill>
                  <a:prstClr val="white"/>
                </a:solidFill>
              </a:rPr>
              <a:t>Umbilical vein</a:t>
            </a:r>
            <a:r>
              <a:rPr lang="en-US" sz="2800" b="1" dirty="0">
                <a:solidFill>
                  <a:prstClr val="white"/>
                </a:solidFill>
              </a:rPr>
              <a:t> carries O</a:t>
            </a:r>
            <a:r>
              <a:rPr lang="en-US" sz="2800" b="1" baseline="-25000" dirty="0">
                <a:solidFill>
                  <a:prstClr val="white"/>
                </a:solidFill>
              </a:rPr>
              <a:t>2 </a:t>
            </a:r>
            <a:r>
              <a:rPr lang="en-US" sz="2800" b="1" dirty="0">
                <a:solidFill>
                  <a:prstClr val="white"/>
                </a:solidFill>
              </a:rPr>
              <a:t>rich blood.</a:t>
            </a:r>
          </a:p>
          <a:p>
            <a:pPr lvl="1"/>
            <a:endParaRPr lang="en-CA" sz="2800" dirty="0">
              <a:solidFill>
                <a:prstClr val="white"/>
              </a:solidFill>
            </a:endParaRPr>
          </a:p>
          <a:p>
            <a:pPr marL="971550" lvl="1" indent="-514350">
              <a:buFontTx/>
              <a:buAutoNum type="alphaUcPeriod" startAt="7"/>
            </a:pPr>
            <a:r>
              <a:rPr lang="en-US" sz="2800" b="1" dirty="0">
                <a:solidFill>
                  <a:prstClr val="white"/>
                </a:solidFill>
              </a:rPr>
              <a:t>It enters the </a:t>
            </a:r>
            <a:r>
              <a:rPr lang="en-US" sz="2800" b="1" cap="all" dirty="0">
                <a:solidFill>
                  <a:prstClr val="white"/>
                </a:solidFill>
              </a:rPr>
              <a:t>venous duct</a:t>
            </a:r>
            <a:r>
              <a:rPr lang="en-US" sz="2800" b="1" dirty="0">
                <a:solidFill>
                  <a:prstClr val="white"/>
                </a:solidFill>
              </a:rPr>
              <a:t>, passes through liver.</a:t>
            </a:r>
          </a:p>
          <a:p>
            <a:pPr lvl="1"/>
            <a:endParaRPr lang="en-CA" sz="2800" dirty="0">
              <a:solidFill>
                <a:prstClr val="white"/>
              </a:solidFill>
            </a:endParaRPr>
          </a:p>
          <a:p>
            <a:pPr lvl="1"/>
            <a:r>
              <a:rPr lang="en-US" sz="2800" b="1" dirty="0">
                <a:solidFill>
                  <a:prstClr val="white"/>
                </a:solidFill>
              </a:rPr>
              <a:t>H.	</a:t>
            </a:r>
            <a:r>
              <a:rPr lang="en-US" sz="2800" b="1" cap="all" dirty="0">
                <a:solidFill>
                  <a:prstClr val="white"/>
                </a:solidFill>
              </a:rPr>
              <a:t>Venous duct</a:t>
            </a:r>
            <a:r>
              <a:rPr lang="en-US" sz="2800" b="1" dirty="0">
                <a:solidFill>
                  <a:prstClr val="white"/>
                </a:solidFill>
              </a:rPr>
              <a:t> joins with </a:t>
            </a:r>
            <a:r>
              <a:rPr lang="en-US" sz="2800" b="1" cap="all" dirty="0">
                <a:solidFill>
                  <a:prstClr val="white"/>
                </a:solidFill>
              </a:rPr>
              <a:t>inferior vena cava</a:t>
            </a:r>
            <a:r>
              <a:rPr lang="en-US" sz="2800" b="1" dirty="0">
                <a:solidFill>
                  <a:prstClr val="white"/>
                </a:solidFill>
              </a:rPr>
              <a:t> (it mixes here with deoxygenated blood) and this mixed blood goes back to the back to heart.</a:t>
            </a:r>
            <a:endParaRPr lang="en-CA" sz="2800" dirty="0">
              <a:solidFill>
                <a:prstClr val="white"/>
              </a:solidFill>
            </a:endParaRPr>
          </a:p>
        </p:txBody>
      </p:sp>
    </p:spTree>
    <p:extLst>
      <p:ext uri="{BB962C8B-B14F-4D97-AF65-F5344CB8AC3E}">
        <p14:creationId xmlns:p14="http://schemas.microsoft.com/office/powerpoint/2010/main" val="2582926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Lymphatic System</a:t>
            </a:r>
            <a:endParaRPr lang="en-CA" dirty="0"/>
          </a:p>
        </p:txBody>
      </p:sp>
      <p:sp>
        <p:nvSpPr>
          <p:cNvPr id="3" name="Rectangle 2"/>
          <p:cNvSpPr/>
          <p:nvPr/>
        </p:nvSpPr>
        <p:spPr>
          <a:xfrm>
            <a:off x="251520" y="1484784"/>
            <a:ext cx="7848872" cy="4832092"/>
          </a:xfrm>
          <a:prstGeom prst="rect">
            <a:avLst/>
          </a:prstGeom>
        </p:spPr>
        <p:txBody>
          <a:bodyPr wrap="square">
            <a:spAutoFit/>
          </a:bodyPr>
          <a:lstStyle/>
          <a:p>
            <a:pPr marL="971550" lvl="1" indent="-514350">
              <a:buFontTx/>
              <a:buAutoNum type="alphaUcPeriod"/>
            </a:pPr>
            <a:r>
              <a:rPr lang="en-US" sz="2800" b="1" dirty="0">
                <a:solidFill>
                  <a:prstClr val="white"/>
                </a:solidFill>
              </a:rPr>
              <a:t>The </a:t>
            </a:r>
            <a:r>
              <a:rPr lang="en-US" sz="2800" b="1" dirty="0">
                <a:solidFill>
                  <a:prstClr val="white"/>
                </a:solidFill>
              </a:rPr>
              <a:t>lymphatic system is another vascular system in your body</a:t>
            </a:r>
            <a:r>
              <a:rPr lang="en-US" sz="2800" b="1" dirty="0">
                <a:solidFill>
                  <a:prstClr val="white"/>
                </a:solidFill>
              </a:rPr>
              <a:t>.</a:t>
            </a:r>
          </a:p>
          <a:p>
            <a:pPr lvl="1"/>
            <a:endParaRPr lang="en-CA" sz="2800" dirty="0">
              <a:solidFill>
                <a:prstClr val="white"/>
              </a:solidFill>
            </a:endParaRPr>
          </a:p>
          <a:p>
            <a:pPr marL="971550" lvl="1" indent="-514350">
              <a:buFontTx/>
              <a:buAutoNum type="alphaUcPeriod" startAt="2"/>
            </a:pPr>
            <a:r>
              <a:rPr lang="en-US" sz="2800" b="1" dirty="0">
                <a:solidFill>
                  <a:prstClr val="white"/>
                </a:solidFill>
              </a:rPr>
              <a:t>It </a:t>
            </a:r>
            <a:r>
              <a:rPr lang="en-US" sz="2800" b="1" dirty="0">
                <a:solidFill>
                  <a:prstClr val="white"/>
                </a:solidFill>
              </a:rPr>
              <a:t>is separate from your cardiovascular system because it has its own veins and capillaries</a:t>
            </a:r>
            <a:r>
              <a:rPr lang="en-US" sz="2800" b="1" dirty="0">
                <a:solidFill>
                  <a:prstClr val="white"/>
                </a:solidFill>
              </a:rPr>
              <a:t>.</a:t>
            </a:r>
          </a:p>
          <a:p>
            <a:pPr lvl="1"/>
            <a:endParaRPr lang="en-CA" sz="2800" dirty="0">
              <a:solidFill>
                <a:prstClr val="white"/>
              </a:solidFill>
            </a:endParaRPr>
          </a:p>
          <a:p>
            <a:pPr lvl="1"/>
            <a:r>
              <a:rPr lang="en-US" sz="2800" b="1" dirty="0">
                <a:solidFill>
                  <a:prstClr val="white"/>
                </a:solidFill>
              </a:rPr>
              <a:t>C.	It ultimately connects back with the cardiovascular system because the fluid from the lymphatic system eventually gets sent back into the bloodstream.</a:t>
            </a:r>
            <a:endParaRPr lang="en-CA" sz="2800" dirty="0">
              <a:solidFill>
                <a:prstClr val="white"/>
              </a:solidFill>
            </a:endParaRPr>
          </a:p>
        </p:txBody>
      </p:sp>
    </p:spTree>
    <p:extLst>
      <p:ext uri="{BB962C8B-B14F-4D97-AF65-F5344CB8AC3E}">
        <p14:creationId xmlns:p14="http://schemas.microsoft.com/office/powerpoint/2010/main" val="1523507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3554" name="Picture 2" descr="http://cancerhelp.cancerresearchuk.org/prod_consump/groups/cr_common/@cah/@gen/documents/image/crukmig_1000img-12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864" y="655856"/>
            <a:ext cx="5184576" cy="638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49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323528" y="620688"/>
            <a:ext cx="8352928" cy="5878532"/>
          </a:xfrm>
          <a:prstGeom prst="rect">
            <a:avLst/>
          </a:prstGeom>
        </p:spPr>
        <p:txBody>
          <a:bodyPr wrap="square">
            <a:spAutoFit/>
          </a:bodyPr>
          <a:lstStyle/>
          <a:p>
            <a:pPr marL="457200" indent="-457200">
              <a:buFontTx/>
              <a:buAutoNum type="alphaUcPeriod" startAt="4"/>
            </a:pPr>
            <a:r>
              <a:rPr lang="en-US" sz="2800" b="1" dirty="0">
                <a:solidFill>
                  <a:prstClr val="white"/>
                </a:solidFill>
              </a:rPr>
              <a:t>Lymphatic </a:t>
            </a:r>
            <a:r>
              <a:rPr lang="en-US" sz="2800" b="1" dirty="0">
                <a:solidFill>
                  <a:prstClr val="white"/>
                </a:solidFill>
              </a:rPr>
              <a:t>system takes up excess tissue fluid (fluid that surrounds cells and tissues) from the tissues and moves into the larger lymphatic vessels and through the lymph nodes and eventually enters the blood through the veins in the neck region.  </a:t>
            </a:r>
            <a:endParaRPr lang="en-US" sz="2800" b="1" dirty="0">
              <a:solidFill>
                <a:prstClr val="white"/>
              </a:solidFill>
            </a:endParaRPr>
          </a:p>
          <a:p>
            <a:pPr marL="457200" indent="-457200">
              <a:buFontTx/>
              <a:buAutoNum type="alphaUcPeriod" startAt="4"/>
            </a:pPr>
            <a:endParaRPr lang="en-CA" sz="2800" dirty="0">
              <a:solidFill>
                <a:prstClr val="white"/>
              </a:solidFill>
            </a:endParaRPr>
          </a:p>
          <a:p>
            <a:pPr marL="457200" indent="-457200">
              <a:buFontTx/>
              <a:buAutoNum type="alphaUcPeriod" startAt="5"/>
            </a:pPr>
            <a:r>
              <a:rPr lang="en-US" sz="2800" b="1" dirty="0">
                <a:solidFill>
                  <a:prstClr val="white"/>
                </a:solidFill>
              </a:rPr>
              <a:t>Lymph </a:t>
            </a:r>
            <a:r>
              <a:rPr lang="en-US" sz="2800" b="1" dirty="0">
                <a:solidFill>
                  <a:prstClr val="white"/>
                </a:solidFill>
              </a:rPr>
              <a:t>has no pump of its own so its flow depends on pressure from the blood system and the massaging effect of the muscles</a:t>
            </a:r>
            <a:r>
              <a:rPr lang="en-US" sz="2800" b="1" dirty="0">
                <a:solidFill>
                  <a:prstClr val="white"/>
                </a:solidFill>
              </a:rPr>
              <a:t>.</a:t>
            </a:r>
          </a:p>
          <a:p>
            <a:pPr marL="457200" indent="-457200">
              <a:buFontTx/>
              <a:buAutoNum type="alphaUcPeriod" startAt="5"/>
            </a:pPr>
            <a:endParaRPr lang="en-CA" sz="2800" dirty="0">
              <a:solidFill>
                <a:prstClr val="white"/>
              </a:solidFill>
            </a:endParaRPr>
          </a:p>
          <a:p>
            <a:pPr marL="514350" indent="-514350">
              <a:buFontTx/>
              <a:buAutoNum type="alphaUcPeriod" startAt="6"/>
            </a:pPr>
            <a:r>
              <a:rPr lang="en-US" sz="2800" b="1" dirty="0">
                <a:solidFill>
                  <a:prstClr val="white"/>
                </a:solidFill>
              </a:rPr>
              <a:t>It </a:t>
            </a:r>
            <a:r>
              <a:rPr lang="en-US" sz="2800" b="1" dirty="0">
                <a:solidFill>
                  <a:prstClr val="white"/>
                </a:solidFill>
              </a:rPr>
              <a:t>is a one-way system that starts in the tissues and empties into the cardiovascular system</a:t>
            </a:r>
            <a:r>
              <a:rPr lang="en-US" sz="2000" b="1" dirty="0">
                <a:solidFill>
                  <a:prstClr val="white"/>
                </a:solidFill>
              </a:rPr>
              <a:t>.</a:t>
            </a:r>
          </a:p>
          <a:p>
            <a:pPr marL="457200" indent="-457200">
              <a:buFontTx/>
              <a:buAutoNum type="alphaUcPeriod" startAt="6"/>
            </a:pPr>
            <a:endParaRPr lang="en-CA" sz="2000" dirty="0">
              <a:solidFill>
                <a:prstClr val="white"/>
              </a:solidFill>
            </a:endParaRPr>
          </a:p>
          <a:p>
            <a:r>
              <a:rPr lang="en-US" sz="2000" b="1" dirty="0">
                <a:solidFill>
                  <a:prstClr val="white"/>
                </a:solidFill>
              </a:rPr>
              <a:t> </a:t>
            </a:r>
            <a:endParaRPr lang="en-CA" sz="2000" dirty="0">
              <a:solidFill>
                <a:prstClr val="white"/>
              </a:solidFill>
            </a:endParaRPr>
          </a:p>
        </p:txBody>
      </p:sp>
    </p:spTree>
    <p:extLst>
      <p:ext uri="{BB962C8B-B14F-4D97-AF65-F5344CB8AC3E}">
        <p14:creationId xmlns:p14="http://schemas.microsoft.com/office/powerpoint/2010/main" val="197817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II. Lymph</a:t>
            </a:r>
            <a:endParaRPr lang="en-CA" dirty="0"/>
          </a:p>
        </p:txBody>
      </p:sp>
      <p:sp>
        <p:nvSpPr>
          <p:cNvPr id="3" name="Rectangle 2"/>
          <p:cNvSpPr/>
          <p:nvPr/>
        </p:nvSpPr>
        <p:spPr>
          <a:xfrm>
            <a:off x="467544" y="1196752"/>
            <a:ext cx="8136904" cy="3970318"/>
          </a:xfrm>
          <a:prstGeom prst="rect">
            <a:avLst/>
          </a:prstGeom>
        </p:spPr>
        <p:txBody>
          <a:bodyPr wrap="square">
            <a:spAutoFit/>
          </a:bodyPr>
          <a:lstStyle/>
          <a:p>
            <a:pPr marL="971550" lvl="1" indent="-514350">
              <a:buFontTx/>
              <a:buAutoNum type="alphaUcPeriod"/>
            </a:pPr>
            <a:r>
              <a:rPr lang="en-US" sz="2800" b="1" dirty="0">
                <a:solidFill>
                  <a:prstClr val="white"/>
                </a:solidFill>
              </a:rPr>
              <a:t>Once </a:t>
            </a:r>
            <a:r>
              <a:rPr lang="en-US" sz="2800" b="1" dirty="0">
                <a:solidFill>
                  <a:prstClr val="white"/>
                </a:solidFill>
              </a:rPr>
              <a:t>fluid enters the lymph vessels it is called LYMPH</a:t>
            </a:r>
            <a:r>
              <a:rPr lang="en-US" sz="2800" b="1" dirty="0">
                <a:solidFill>
                  <a:prstClr val="white"/>
                </a:solidFill>
              </a:rPr>
              <a:t>.</a:t>
            </a:r>
          </a:p>
          <a:p>
            <a:pPr lvl="1"/>
            <a:endParaRPr lang="en-CA" sz="2800" dirty="0">
              <a:solidFill>
                <a:prstClr val="white"/>
              </a:solidFill>
            </a:endParaRPr>
          </a:p>
          <a:p>
            <a:pPr marL="971550" lvl="1" indent="-514350">
              <a:buFontTx/>
              <a:buAutoNum type="alphaUcPeriod" startAt="2"/>
            </a:pPr>
            <a:r>
              <a:rPr lang="en-US" sz="2800" b="1" dirty="0">
                <a:solidFill>
                  <a:prstClr val="white"/>
                </a:solidFill>
              </a:rPr>
              <a:t>Lymph </a:t>
            </a:r>
            <a:r>
              <a:rPr lang="en-US" sz="2800" b="1" dirty="0">
                <a:solidFill>
                  <a:prstClr val="white"/>
                </a:solidFill>
              </a:rPr>
              <a:t>resembles plasma, but is more diluted (about 5% of proteins and 1% of salts</a:t>
            </a:r>
            <a:r>
              <a:rPr lang="en-US" sz="2800" b="1" dirty="0">
                <a:solidFill>
                  <a:prstClr val="white"/>
                </a:solidFill>
              </a:rPr>
              <a:t>)</a:t>
            </a:r>
          </a:p>
          <a:p>
            <a:pPr lvl="1"/>
            <a:endParaRPr lang="en-CA" sz="2800" dirty="0">
              <a:solidFill>
                <a:prstClr val="white"/>
              </a:solidFill>
            </a:endParaRPr>
          </a:p>
          <a:p>
            <a:pPr lvl="1"/>
            <a:r>
              <a:rPr lang="en-US" sz="2800" b="1" dirty="0">
                <a:solidFill>
                  <a:prstClr val="white"/>
                </a:solidFill>
              </a:rPr>
              <a:t>C.	Formed from bits of blood and other body liquids, called interstitial fluid, that collect in the spaces between cells.   </a:t>
            </a:r>
            <a:endParaRPr lang="en-CA" sz="2800" dirty="0">
              <a:solidFill>
                <a:prstClr val="white"/>
              </a:solidFill>
            </a:endParaRPr>
          </a:p>
        </p:txBody>
      </p:sp>
    </p:spTree>
    <p:extLst>
      <p:ext uri="{BB962C8B-B14F-4D97-AF65-F5344CB8AC3E}">
        <p14:creationId xmlns:p14="http://schemas.microsoft.com/office/powerpoint/2010/main" val="1041432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Rectangle 2"/>
          <p:cNvSpPr/>
          <p:nvPr/>
        </p:nvSpPr>
        <p:spPr>
          <a:xfrm>
            <a:off x="179512" y="764704"/>
            <a:ext cx="8496944" cy="5262979"/>
          </a:xfrm>
          <a:prstGeom prst="rect">
            <a:avLst/>
          </a:prstGeom>
        </p:spPr>
        <p:txBody>
          <a:bodyPr wrap="square">
            <a:spAutoFit/>
          </a:bodyPr>
          <a:lstStyle/>
          <a:p>
            <a:pPr marL="971550" lvl="1" indent="-514350">
              <a:buFontTx/>
              <a:buAutoNum type="alphaUcPeriod" startAt="4"/>
            </a:pPr>
            <a:r>
              <a:rPr lang="en-US" sz="2800" b="1" dirty="0">
                <a:solidFill>
                  <a:prstClr val="white"/>
                </a:solidFill>
              </a:rPr>
              <a:t>Some </a:t>
            </a:r>
            <a:r>
              <a:rPr lang="en-US" sz="2800" b="1" dirty="0">
                <a:solidFill>
                  <a:prstClr val="white"/>
                </a:solidFill>
              </a:rPr>
              <a:t>of the interstitial fluid goes back into the body through the capillary membrane, but most enters the lymphatic capillaries to become lymph.  </a:t>
            </a:r>
            <a:endParaRPr lang="en-US" sz="2800" b="1" dirty="0">
              <a:solidFill>
                <a:prstClr val="white"/>
              </a:solidFill>
            </a:endParaRPr>
          </a:p>
          <a:p>
            <a:pPr lvl="1"/>
            <a:endParaRPr lang="en-CA" sz="2800" dirty="0">
              <a:solidFill>
                <a:prstClr val="white"/>
              </a:solidFill>
            </a:endParaRPr>
          </a:p>
          <a:p>
            <a:pPr marL="971550" lvl="1" indent="-514350">
              <a:buFontTx/>
              <a:buAutoNum type="alphaUcPeriod" startAt="5"/>
            </a:pPr>
            <a:r>
              <a:rPr lang="en-US" sz="2800" b="1" dirty="0">
                <a:solidFill>
                  <a:prstClr val="white"/>
                </a:solidFill>
              </a:rPr>
              <a:t>Along </a:t>
            </a:r>
            <a:r>
              <a:rPr lang="en-US" sz="2800" b="1" dirty="0">
                <a:solidFill>
                  <a:prstClr val="white"/>
                </a:solidFill>
              </a:rPr>
              <a:t>with this interstitial fluid, the lymph also picks up any particles (cell debris, fat globules, </a:t>
            </a:r>
            <a:r>
              <a:rPr lang="en-US" sz="2800" b="1" dirty="0" err="1">
                <a:solidFill>
                  <a:prstClr val="white"/>
                </a:solidFill>
              </a:rPr>
              <a:t>etc</a:t>
            </a:r>
            <a:r>
              <a:rPr lang="en-US" sz="2800" b="1" dirty="0">
                <a:solidFill>
                  <a:prstClr val="white"/>
                </a:solidFill>
              </a:rPr>
              <a:t>) that are too big to be absorbed through the capillary membrane.  </a:t>
            </a:r>
            <a:endParaRPr lang="en-US" sz="2800" b="1" dirty="0">
              <a:solidFill>
                <a:prstClr val="white"/>
              </a:solidFill>
            </a:endParaRPr>
          </a:p>
          <a:p>
            <a:pPr marL="971550" lvl="1" indent="-514350">
              <a:buFontTx/>
              <a:buAutoNum type="alphaUcPeriod" startAt="5"/>
            </a:pPr>
            <a:endParaRPr lang="en-CA" sz="2800" dirty="0">
              <a:solidFill>
                <a:prstClr val="white"/>
              </a:solidFill>
            </a:endParaRPr>
          </a:p>
          <a:p>
            <a:pPr lvl="1"/>
            <a:r>
              <a:rPr lang="en-US" sz="2800" b="1" dirty="0">
                <a:solidFill>
                  <a:prstClr val="white"/>
                </a:solidFill>
              </a:rPr>
              <a:t>F.	Lymph contains LYMPHOCYTES which are a type of white blood cell.</a:t>
            </a:r>
            <a:endParaRPr lang="en-CA" sz="2800" dirty="0">
              <a:solidFill>
                <a:prstClr val="white"/>
              </a:solidFill>
            </a:endParaRPr>
          </a:p>
        </p:txBody>
      </p:sp>
    </p:spTree>
    <p:extLst>
      <p:ext uri="{BB962C8B-B14F-4D97-AF65-F5344CB8AC3E}">
        <p14:creationId xmlns:p14="http://schemas.microsoft.com/office/powerpoint/2010/main" val="234803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III.  Main Functions of the Lymphatic System</a:t>
            </a:r>
            <a:endParaRPr lang="en-CA" dirty="0"/>
          </a:p>
        </p:txBody>
      </p:sp>
      <p:sp>
        <p:nvSpPr>
          <p:cNvPr id="3" name="Rectangle 2"/>
          <p:cNvSpPr/>
          <p:nvPr/>
        </p:nvSpPr>
        <p:spPr>
          <a:xfrm>
            <a:off x="323528" y="1628800"/>
            <a:ext cx="8280920" cy="4832092"/>
          </a:xfrm>
          <a:prstGeom prst="rect">
            <a:avLst/>
          </a:prstGeom>
        </p:spPr>
        <p:txBody>
          <a:bodyPr wrap="square">
            <a:spAutoFit/>
          </a:bodyPr>
          <a:lstStyle/>
          <a:p>
            <a:pPr marL="971550" lvl="1" indent="-514350">
              <a:buFontTx/>
              <a:buAutoNum type="alphaUcPeriod"/>
            </a:pPr>
            <a:r>
              <a:rPr lang="en-US" sz="2800" b="1" dirty="0">
                <a:solidFill>
                  <a:prstClr val="white"/>
                </a:solidFill>
              </a:rPr>
              <a:t>Transport </a:t>
            </a:r>
            <a:r>
              <a:rPr lang="en-US" sz="2800" b="1" dirty="0">
                <a:solidFill>
                  <a:prstClr val="white"/>
                </a:solidFill>
              </a:rPr>
              <a:t>of excess tissue fluid back to cardiovascular </a:t>
            </a:r>
            <a:r>
              <a:rPr lang="en-US" sz="2800" b="1" dirty="0">
                <a:solidFill>
                  <a:prstClr val="white"/>
                </a:solidFill>
              </a:rPr>
              <a:t>system</a:t>
            </a:r>
          </a:p>
          <a:p>
            <a:pPr marL="971550" lvl="1" indent="-514350">
              <a:buFontTx/>
              <a:buAutoNum type="alphaUcPeriod"/>
            </a:pPr>
            <a:endParaRPr lang="en-CA" sz="2800" dirty="0">
              <a:solidFill>
                <a:prstClr val="white"/>
              </a:solidFill>
            </a:endParaRPr>
          </a:p>
          <a:p>
            <a:pPr marL="971550" lvl="1" indent="-514350">
              <a:buFontTx/>
              <a:buAutoNum type="alphaUcPeriod" startAt="2"/>
            </a:pPr>
            <a:r>
              <a:rPr lang="en-US" sz="2800" b="1" dirty="0">
                <a:solidFill>
                  <a:prstClr val="white"/>
                </a:solidFill>
              </a:rPr>
              <a:t>Absorption </a:t>
            </a:r>
            <a:r>
              <a:rPr lang="en-US" sz="2800" b="1" dirty="0">
                <a:solidFill>
                  <a:prstClr val="white"/>
                </a:solidFill>
              </a:rPr>
              <a:t>of fat from the intestine and transport to </a:t>
            </a:r>
            <a:r>
              <a:rPr lang="en-US" sz="2800" b="1" dirty="0">
                <a:solidFill>
                  <a:prstClr val="white"/>
                </a:solidFill>
              </a:rPr>
              <a:t>blood</a:t>
            </a:r>
          </a:p>
          <a:p>
            <a:pPr marL="971550" lvl="1" indent="-514350">
              <a:buFontTx/>
              <a:buAutoNum type="alphaUcPeriod" startAt="2"/>
            </a:pPr>
            <a:endParaRPr lang="en-CA" sz="2800" dirty="0">
              <a:solidFill>
                <a:prstClr val="white"/>
              </a:solidFill>
            </a:endParaRPr>
          </a:p>
          <a:p>
            <a:pPr lvl="1"/>
            <a:r>
              <a:rPr lang="en-US" sz="2800" b="1" dirty="0">
                <a:solidFill>
                  <a:prstClr val="white"/>
                </a:solidFill>
              </a:rPr>
              <a:t>C.	Fighting infection</a:t>
            </a:r>
            <a:endParaRPr lang="en-CA" sz="2800" dirty="0">
              <a:solidFill>
                <a:prstClr val="white"/>
              </a:solidFill>
            </a:endParaRPr>
          </a:p>
          <a:p>
            <a:pPr lvl="3"/>
            <a:r>
              <a:rPr lang="en-US" sz="2800" b="1" dirty="0">
                <a:solidFill>
                  <a:prstClr val="white"/>
                </a:solidFill>
              </a:rPr>
              <a:t>1.	Cleansing lymph</a:t>
            </a:r>
            <a:endParaRPr lang="en-CA" sz="2800" dirty="0">
              <a:solidFill>
                <a:prstClr val="white"/>
              </a:solidFill>
            </a:endParaRPr>
          </a:p>
          <a:p>
            <a:pPr lvl="3"/>
            <a:r>
              <a:rPr lang="en-US" sz="2800" b="1" dirty="0">
                <a:solidFill>
                  <a:prstClr val="white"/>
                </a:solidFill>
              </a:rPr>
              <a:t>2.	Produce lymphocytes (a type of white blood cell)</a:t>
            </a:r>
            <a:endParaRPr lang="en-CA" sz="2800" dirty="0">
              <a:solidFill>
                <a:prstClr val="white"/>
              </a:solidFill>
            </a:endParaRPr>
          </a:p>
          <a:p>
            <a:pPr lvl="3"/>
            <a:r>
              <a:rPr lang="en-US" sz="2800" b="1" dirty="0">
                <a:solidFill>
                  <a:prstClr val="white"/>
                </a:solidFill>
              </a:rPr>
              <a:t>3.	Some lymphocytes produce antibodies</a:t>
            </a:r>
            <a:endParaRPr lang="en-CA" sz="2800" dirty="0">
              <a:solidFill>
                <a:prstClr val="white"/>
              </a:solidFill>
            </a:endParaRPr>
          </a:p>
        </p:txBody>
      </p:sp>
    </p:spTree>
    <p:extLst>
      <p:ext uri="{BB962C8B-B14F-4D97-AF65-F5344CB8AC3E}">
        <p14:creationId xmlns:p14="http://schemas.microsoft.com/office/powerpoint/2010/main" val="268084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normAutofit fontScale="90000"/>
          </a:bodyPr>
          <a:lstStyle/>
          <a:p>
            <a:r>
              <a:rPr lang="en-CA" dirty="0" smtClean="0"/>
              <a:t>IV. Components of the Lymphatic System</a:t>
            </a:r>
            <a:endParaRPr lang="en-CA" dirty="0"/>
          </a:p>
        </p:txBody>
      </p:sp>
      <p:sp>
        <p:nvSpPr>
          <p:cNvPr id="3" name="Rectangle 2"/>
          <p:cNvSpPr/>
          <p:nvPr/>
        </p:nvSpPr>
        <p:spPr>
          <a:xfrm>
            <a:off x="683568" y="1134190"/>
            <a:ext cx="8136904" cy="5693866"/>
          </a:xfrm>
          <a:prstGeom prst="rect">
            <a:avLst/>
          </a:prstGeom>
        </p:spPr>
        <p:txBody>
          <a:bodyPr wrap="square">
            <a:spAutoFit/>
          </a:bodyPr>
          <a:lstStyle/>
          <a:p>
            <a:pPr lvl="1"/>
            <a:r>
              <a:rPr lang="en-US" sz="2800" b="1" dirty="0">
                <a:solidFill>
                  <a:prstClr val="white"/>
                </a:solidFill>
              </a:rPr>
              <a:t>A.	No lymph “arteries” since there is no “pump” in this system</a:t>
            </a:r>
            <a:endParaRPr lang="en-CA" sz="2800" dirty="0">
              <a:solidFill>
                <a:prstClr val="white"/>
              </a:solidFill>
            </a:endParaRPr>
          </a:p>
          <a:p>
            <a:pPr lvl="1"/>
            <a:r>
              <a:rPr lang="en-US" sz="2800" b="1" dirty="0">
                <a:solidFill>
                  <a:prstClr val="white"/>
                </a:solidFill>
              </a:rPr>
              <a:t>B.	Lymph capillaries take up cell fluids</a:t>
            </a:r>
            <a:endParaRPr lang="en-CA" sz="2800" dirty="0">
              <a:solidFill>
                <a:prstClr val="white"/>
              </a:solidFill>
            </a:endParaRPr>
          </a:p>
          <a:p>
            <a:pPr lvl="1"/>
            <a:r>
              <a:rPr lang="en-US" sz="2800" b="1" dirty="0">
                <a:solidFill>
                  <a:prstClr val="white"/>
                </a:solidFill>
              </a:rPr>
              <a:t>C.	Lymph capillaries drain into lymph veins which have valves for one-way flow</a:t>
            </a:r>
            <a:endParaRPr lang="en-CA" sz="2800" dirty="0">
              <a:solidFill>
                <a:prstClr val="white"/>
              </a:solidFill>
            </a:endParaRPr>
          </a:p>
          <a:p>
            <a:pPr lvl="1"/>
            <a:r>
              <a:rPr lang="en-US" sz="2800" b="1" dirty="0">
                <a:solidFill>
                  <a:prstClr val="white"/>
                </a:solidFill>
              </a:rPr>
              <a:t>D.	Lymph veins join to two main trunks</a:t>
            </a:r>
            <a:endParaRPr lang="en-CA" sz="2800" dirty="0">
              <a:solidFill>
                <a:prstClr val="white"/>
              </a:solidFill>
            </a:endParaRPr>
          </a:p>
          <a:p>
            <a:pPr lvl="2"/>
            <a:r>
              <a:rPr lang="en-US" sz="2800" b="1" dirty="0">
                <a:solidFill>
                  <a:prstClr val="white"/>
                </a:solidFill>
              </a:rPr>
              <a:t>1.	RIGHT LYMPHATIC DUCT</a:t>
            </a:r>
            <a:endParaRPr lang="en-CA" sz="2800" dirty="0">
              <a:solidFill>
                <a:prstClr val="white"/>
              </a:solidFill>
            </a:endParaRPr>
          </a:p>
          <a:p>
            <a:pPr lvl="3"/>
            <a:r>
              <a:rPr lang="en-US" sz="2800" b="1" dirty="0">
                <a:solidFill>
                  <a:prstClr val="white"/>
                </a:solidFill>
              </a:rPr>
              <a:t>a.	Drains the upper right portion of the body and empties into the right </a:t>
            </a:r>
            <a:r>
              <a:rPr lang="en-US" sz="2800" b="1" dirty="0" err="1">
                <a:solidFill>
                  <a:prstClr val="white"/>
                </a:solidFill>
              </a:rPr>
              <a:t>subclavian</a:t>
            </a:r>
            <a:r>
              <a:rPr lang="en-US" sz="2800" b="1" dirty="0">
                <a:solidFill>
                  <a:prstClr val="white"/>
                </a:solidFill>
              </a:rPr>
              <a:t> vein</a:t>
            </a:r>
            <a:endParaRPr lang="en-CA" sz="2800" dirty="0">
              <a:solidFill>
                <a:prstClr val="white"/>
              </a:solidFill>
            </a:endParaRPr>
          </a:p>
          <a:p>
            <a:pPr lvl="2"/>
            <a:r>
              <a:rPr lang="en-US" sz="2800" b="1" dirty="0">
                <a:solidFill>
                  <a:prstClr val="white"/>
                </a:solidFill>
              </a:rPr>
              <a:t>2.	THORACIC DUCT</a:t>
            </a:r>
            <a:endParaRPr lang="en-CA" sz="2800" dirty="0">
              <a:solidFill>
                <a:prstClr val="white"/>
              </a:solidFill>
            </a:endParaRPr>
          </a:p>
          <a:p>
            <a:pPr lvl="3"/>
            <a:r>
              <a:rPr lang="en-US" sz="2800" b="1" dirty="0">
                <a:solidFill>
                  <a:prstClr val="white"/>
                </a:solidFill>
              </a:rPr>
              <a:t>a.	Drains the rest of the body and drains into the left </a:t>
            </a:r>
            <a:r>
              <a:rPr lang="en-US" sz="2800" b="1" dirty="0" err="1">
                <a:solidFill>
                  <a:prstClr val="white"/>
                </a:solidFill>
              </a:rPr>
              <a:t>subclavian</a:t>
            </a:r>
            <a:r>
              <a:rPr lang="en-US" sz="2800" b="1" dirty="0">
                <a:solidFill>
                  <a:prstClr val="white"/>
                </a:solidFill>
              </a:rPr>
              <a:t> vein</a:t>
            </a:r>
            <a:endParaRPr lang="en-CA" sz="2800" dirty="0">
              <a:solidFill>
                <a:prstClr val="white"/>
              </a:solidFill>
            </a:endParaRPr>
          </a:p>
        </p:txBody>
      </p:sp>
    </p:spTree>
    <p:extLst>
      <p:ext uri="{BB962C8B-B14F-4D97-AF65-F5344CB8AC3E}">
        <p14:creationId xmlns:p14="http://schemas.microsoft.com/office/powerpoint/2010/main" val="270480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514350" indent="-514350">
              <a:buAutoNum type="alphaUcPeriod" startAt="3"/>
            </a:pPr>
            <a:r>
              <a:rPr lang="en-US" b="1" dirty="0" smtClean="0"/>
              <a:t>Arterioles</a:t>
            </a:r>
          </a:p>
          <a:p>
            <a:pPr marL="514350" indent="-514350">
              <a:buAutoNum type="alphaUcPeriod" startAt="3"/>
            </a:pPr>
            <a:endParaRPr lang="en-CA" dirty="0"/>
          </a:p>
          <a:p>
            <a:pPr marL="400050" lvl="1" indent="0">
              <a:buNone/>
            </a:pPr>
            <a:r>
              <a:rPr lang="en-US" b="1" dirty="0"/>
              <a:t>1.	Arteries branch into arterioles.</a:t>
            </a:r>
            <a:endParaRPr lang="en-CA" dirty="0"/>
          </a:p>
          <a:p>
            <a:pPr marL="400050" lvl="1" indent="0">
              <a:buNone/>
            </a:pPr>
            <a:r>
              <a:rPr lang="en-US" b="1" dirty="0"/>
              <a:t>2.	About 0.2 mm in diameter or smaller.</a:t>
            </a:r>
            <a:endParaRPr lang="en-CA" dirty="0"/>
          </a:p>
          <a:p>
            <a:pPr marL="400050" lvl="1" indent="0">
              <a:buNone/>
            </a:pPr>
            <a:r>
              <a:rPr lang="en-US" b="1" dirty="0"/>
              <a:t>3.	Mostly smooth muscle to allow for more control of the arteriole.</a:t>
            </a:r>
            <a:endParaRPr lang="en-CA" dirty="0"/>
          </a:p>
          <a:p>
            <a:pPr marL="0" indent="0">
              <a:buNone/>
            </a:pPr>
            <a:endParaRPr lang="en-CA" dirty="0"/>
          </a:p>
        </p:txBody>
      </p:sp>
    </p:spTree>
    <p:extLst>
      <p:ext uri="{BB962C8B-B14F-4D97-AF65-F5344CB8AC3E}">
        <p14:creationId xmlns:p14="http://schemas.microsoft.com/office/powerpoint/2010/main" val="1904049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II.	</a:t>
            </a:r>
            <a:r>
              <a:rPr lang="en-US" b="1" u="sng" dirty="0"/>
              <a:t>Capillaries</a:t>
            </a:r>
            <a:r>
              <a:rPr lang="en-CA" dirty="0"/>
              <a:t/>
            </a:r>
            <a:br>
              <a:rPr lang="en-CA" dirty="0"/>
            </a:br>
            <a:endParaRPr lang="en-CA" dirty="0"/>
          </a:p>
        </p:txBody>
      </p:sp>
      <p:sp>
        <p:nvSpPr>
          <p:cNvPr id="3" name="Content Placeholder 2"/>
          <p:cNvSpPr>
            <a:spLocks noGrp="1"/>
          </p:cNvSpPr>
          <p:nvPr>
            <p:ph idx="1"/>
          </p:nvPr>
        </p:nvSpPr>
        <p:spPr/>
        <p:txBody>
          <a:bodyPr/>
          <a:lstStyle/>
          <a:p>
            <a:pPr marL="0" indent="0">
              <a:buNone/>
            </a:pPr>
            <a:r>
              <a:rPr lang="en-US" b="1" dirty="0" smtClean="0"/>
              <a:t>A.   Capillaries </a:t>
            </a:r>
            <a:r>
              <a:rPr lang="en-US" b="1" dirty="0"/>
              <a:t>connect the arterioles to </a:t>
            </a:r>
            <a:r>
              <a:rPr lang="en-US" b="1" dirty="0" err="1"/>
              <a:t>venules</a:t>
            </a:r>
            <a:r>
              <a:rPr lang="en-US" b="1" dirty="0"/>
              <a:t>, and exchange material with the tissues.</a:t>
            </a:r>
            <a:endParaRPr lang="en-CA" dirty="0"/>
          </a:p>
          <a:p>
            <a:pPr marL="0" indent="0">
              <a:buNone/>
            </a:pP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584" y="3068960"/>
            <a:ext cx="4699992" cy="352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53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0" y="476672"/>
            <a:ext cx="8686800" cy="5649491"/>
          </a:xfrm>
        </p:spPr>
        <p:txBody>
          <a:bodyPr>
            <a:normAutofit/>
          </a:bodyPr>
          <a:lstStyle/>
          <a:p>
            <a:pPr marL="400050" lvl="1" indent="0">
              <a:buNone/>
            </a:pPr>
            <a:r>
              <a:rPr lang="en-US" b="1" dirty="0"/>
              <a:t>1.	Arterioles branch into small vessels called capillaries.</a:t>
            </a:r>
            <a:endParaRPr lang="en-CA" dirty="0"/>
          </a:p>
          <a:p>
            <a:pPr marL="400050" lvl="1" indent="0">
              <a:buNone/>
            </a:pPr>
            <a:r>
              <a:rPr lang="en-US" b="1" dirty="0"/>
              <a:t>2.	Capillaries are very narrow, microscopic tubes.</a:t>
            </a:r>
            <a:endParaRPr lang="en-CA" dirty="0"/>
          </a:p>
          <a:p>
            <a:pPr marL="400050" lvl="1" indent="0">
              <a:buNone/>
            </a:pPr>
            <a:r>
              <a:rPr lang="en-US" b="1" dirty="0"/>
              <a:t>3.	The walls of these tubes are one cell layer thick.</a:t>
            </a:r>
            <a:endParaRPr lang="en-CA" dirty="0"/>
          </a:p>
          <a:p>
            <a:pPr marL="400050" lvl="1" indent="0">
              <a:buNone/>
            </a:pPr>
            <a:r>
              <a:rPr lang="en-US" b="1" dirty="0"/>
              <a:t>4.	Gases and small molecules like glucose exchange across the walls of the capillaries.  </a:t>
            </a:r>
            <a:endParaRPr lang="en-CA" dirty="0"/>
          </a:p>
          <a:p>
            <a:pPr marL="400050" lvl="1" indent="0">
              <a:buNone/>
            </a:pPr>
            <a:r>
              <a:rPr lang="en-US" b="1" dirty="0"/>
              <a:t>5.	In a capillary bed some, many, or most of these sphincter muscles may be closed off so that less or more blood flows to that area, as needed </a:t>
            </a:r>
            <a:endParaRPr lang="en-CA" dirty="0"/>
          </a:p>
          <a:p>
            <a:pPr marL="800100" lvl="2" indent="0">
              <a:buNone/>
            </a:pPr>
            <a:r>
              <a:rPr lang="en-US" b="1" dirty="0"/>
              <a:t>a.	e.g. more blood to muscles when they are working.</a:t>
            </a:r>
            <a:endParaRPr lang="en-CA" dirty="0"/>
          </a:p>
          <a:p>
            <a:pPr marL="800100" lvl="2" indent="0">
              <a:buNone/>
            </a:pPr>
            <a:r>
              <a:rPr lang="en-US" b="1" dirty="0"/>
              <a:t>b.	e.g.  less blood flow to the surface of the skin during hypothermia.</a:t>
            </a:r>
            <a:endParaRPr lang="en-CA" dirty="0"/>
          </a:p>
          <a:p>
            <a:pPr marL="0" indent="0">
              <a:buNone/>
            </a:pPr>
            <a:r>
              <a:rPr lang="en-US" b="1" dirty="0"/>
              <a:t> </a:t>
            </a:r>
            <a:endParaRPr lang="en-CA" dirty="0"/>
          </a:p>
          <a:p>
            <a:pPr marL="0" indent="0">
              <a:buNone/>
            </a:pPr>
            <a:endParaRPr lang="en-CA" dirty="0"/>
          </a:p>
        </p:txBody>
      </p:sp>
      <p:pic>
        <p:nvPicPr>
          <p:cNvPr id="5122" name="Picture 2" descr="http://t3.gstatic.com/images?q=tbn:ANd9GcQonA2ZYd3eYq2ciMHZw4NJCfvrJ61FVo_dpzQmBA6eMNyv3b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159711"/>
            <a:ext cx="275272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4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III.	</a:t>
            </a:r>
            <a:r>
              <a:rPr lang="en-US" b="1" u="sng" dirty="0"/>
              <a:t>Veins and </a:t>
            </a:r>
            <a:r>
              <a:rPr lang="en-US" b="1" u="sng" dirty="0" err="1"/>
              <a:t>venules</a:t>
            </a:r>
            <a:endParaRPr lang="en-CA" dirty="0"/>
          </a:p>
        </p:txBody>
      </p:sp>
      <p:sp>
        <p:nvSpPr>
          <p:cNvPr id="3" name="Content Placeholder 2"/>
          <p:cNvSpPr>
            <a:spLocks noGrp="1"/>
          </p:cNvSpPr>
          <p:nvPr>
            <p:ph idx="1"/>
          </p:nvPr>
        </p:nvSpPr>
        <p:spPr/>
        <p:txBody>
          <a:bodyPr/>
          <a:lstStyle/>
          <a:p>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048672" cy="441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69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7536"/>
            <a:ext cx="9073008" cy="6678751"/>
          </a:xfrm>
          <a:prstGeom prst="rect">
            <a:avLst/>
          </a:prstGeom>
        </p:spPr>
        <p:txBody>
          <a:bodyPr wrap="square">
            <a:spAutoFit/>
          </a:bodyPr>
          <a:lstStyle/>
          <a:p>
            <a:pPr lvl="1"/>
            <a:r>
              <a:rPr lang="en-US" sz="3600" b="1" dirty="0">
                <a:solidFill>
                  <a:prstClr val="white"/>
                </a:solidFill>
              </a:rPr>
              <a:t>Veins and </a:t>
            </a:r>
            <a:r>
              <a:rPr lang="en-US" sz="3600" b="1" dirty="0" err="1">
                <a:solidFill>
                  <a:prstClr val="white"/>
                </a:solidFill>
              </a:rPr>
              <a:t>Venules</a:t>
            </a:r>
            <a:endParaRPr lang="en-US" sz="3600" b="1" dirty="0">
              <a:solidFill>
                <a:prstClr val="white"/>
              </a:solidFill>
            </a:endParaRPr>
          </a:p>
          <a:p>
            <a:pPr lvl="1"/>
            <a:endParaRPr lang="en-US" sz="2800" b="1" dirty="0">
              <a:solidFill>
                <a:prstClr val="white"/>
              </a:solidFill>
            </a:endParaRPr>
          </a:p>
          <a:p>
            <a:pPr marL="971550" lvl="1" indent="-514350">
              <a:buFontTx/>
              <a:buAutoNum type="alphaUcPeriod"/>
            </a:pPr>
            <a:r>
              <a:rPr lang="en-US" sz="2800" b="1" dirty="0">
                <a:solidFill>
                  <a:prstClr val="white"/>
                </a:solidFill>
              </a:rPr>
              <a:t>Carry </a:t>
            </a:r>
            <a:r>
              <a:rPr lang="en-US" sz="2800" b="1" dirty="0">
                <a:solidFill>
                  <a:prstClr val="white"/>
                </a:solidFill>
              </a:rPr>
              <a:t>blood from the tissues to the heart </a:t>
            </a:r>
            <a:endParaRPr lang="en-US" sz="2800" b="1" dirty="0">
              <a:solidFill>
                <a:prstClr val="white"/>
              </a:solidFill>
            </a:endParaRPr>
          </a:p>
          <a:p>
            <a:pPr lvl="1"/>
            <a:endParaRPr lang="en-CA" sz="2800" dirty="0">
              <a:solidFill>
                <a:prstClr val="white"/>
              </a:solidFill>
            </a:endParaRPr>
          </a:p>
          <a:p>
            <a:pPr lvl="2"/>
            <a:r>
              <a:rPr lang="en-US" sz="2800" b="1" dirty="0">
                <a:solidFill>
                  <a:prstClr val="white"/>
                </a:solidFill>
              </a:rPr>
              <a:t>Veins </a:t>
            </a:r>
            <a:endParaRPr lang="en-CA" sz="2800" dirty="0">
              <a:solidFill>
                <a:prstClr val="white"/>
              </a:solidFill>
            </a:endParaRPr>
          </a:p>
          <a:p>
            <a:pPr lvl="3"/>
            <a:r>
              <a:rPr lang="en-US" sz="2800" b="1" dirty="0">
                <a:solidFill>
                  <a:prstClr val="white"/>
                </a:solidFill>
              </a:rPr>
              <a:t>1.	Walls are thinner than arterial walls.  </a:t>
            </a:r>
            <a:endParaRPr lang="en-CA" sz="2800" dirty="0">
              <a:solidFill>
                <a:prstClr val="white"/>
              </a:solidFill>
            </a:endParaRPr>
          </a:p>
          <a:p>
            <a:pPr lvl="3"/>
            <a:r>
              <a:rPr lang="en-US" sz="2800" b="1" dirty="0">
                <a:solidFill>
                  <a:prstClr val="white"/>
                </a:solidFill>
              </a:rPr>
              <a:t>2.	Veins have valves which allow blood to flow only toward the heart when the are open and prevent the backward flow of blood when they are closed.</a:t>
            </a:r>
            <a:endParaRPr lang="en-CA" sz="2800" dirty="0">
              <a:solidFill>
                <a:prstClr val="white"/>
              </a:solidFill>
            </a:endParaRPr>
          </a:p>
          <a:p>
            <a:pPr lvl="3"/>
            <a:r>
              <a:rPr lang="en-US" sz="2800" b="1" dirty="0">
                <a:solidFill>
                  <a:prstClr val="white"/>
                </a:solidFill>
              </a:rPr>
              <a:t>3.  Act as a blood reservoir.</a:t>
            </a:r>
            <a:endParaRPr lang="en-CA" sz="2800" dirty="0">
              <a:solidFill>
                <a:prstClr val="white"/>
              </a:solidFill>
            </a:endParaRPr>
          </a:p>
          <a:p>
            <a:pPr lvl="1"/>
            <a:r>
              <a:rPr lang="en-US" sz="2800" b="1" dirty="0">
                <a:solidFill>
                  <a:prstClr val="white"/>
                </a:solidFill>
              </a:rPr>
              <a:t>	</a:t>
            </a:r>
            <a:r>
              <a:rPr lang="en-US" sz="2800" b="1" dirty="0" err="1">
                <a:solidFill>
                  <a:prstClr val="white"/>
                </a:solidFill>
              </a:rPr>
              <a:t>Venules</a:t>
            </a:r>
            <a:r>
              <a:rPr lang="en-US" sz="2800" b="1" dirty="0">
                <a:solidFill>
                  <a:prstClr val="white"/>
                </a:solidFill>
              </a:rPr>
              <a:t> </a:t>
            </a:r>
            <a:endParaRPr lang="en-CA" sz="2800" dirty="0">
              <a:solidFill>
                <a:prstClr val="white"/>
              </a:solidFill>
            </a:endParaRPr>
          </a:p>
          <a:p>
            <a:pPr lvl="3"/>
            <a:r>
              <a:rPr lang="en-US" sz="2800" b="1" dirty="0">
                <a:solidFill>
                  <a:prstClr val="white"/>
                </a:solidFill>
              </a:rPr>
              <a:t>1.	</a:t>
            </a:r>
            <a:r>
              <a:rPr lang="en-US" sz="2800" b="1" dirty="0" err="1">
                <a:solidFill>
                  <a:prstClr val="white"/>
                </a:solidFill>
              </a:rPr>
              <a:t>Venules</a:t>
            </a:r>
            <a:r>
              <a:rPr lang="en-US" sz="2800" b="1" dirty="0">
                <a:solidFill>
                  <a:prstClr val="white"/>
                </a:solidFill>
              </a:rPr>
              <a:t> join together to form veins</a:t>
            </a:r>
            <a:endParaRPr lang="en-CA" sz="2800" dirty="0">
              <a:solidFill>
                <a:prstClr val="white"/>
              </a:solidFill>
            </a:endParaRPr>
          </a:p>
          <a:p>
            <a:pPr lvl="3"/>
            <a:r>
              <a:rPr lang="en-US" sz="2800" b="1" dirty="0">
                <a:solidFill>
                  <a:prstClr val="white"/>
                </a:solidFill>
              </a:rPr>
              <a:t>2.	Drain the blood from capillaries and then join to form a vein.  </a:t>
            </a:r>
            <a:endParaRPr lang="en-CA" sz="2800" dirty="0">
              <a:solidFill>
                <a:prstClr val="white"/>
              </a:solidFill>
            </a:endParaRPr>
          </a:p>
        </p:txBody>
      </p:sp>
    </p:spTree>
    <p:extLst>
      <p:ext uri="{BB962C8B-B14F-4D97-AF65-F5344CB8AC3E}">
        <p14:creationId xmlns:p14="http://schemas.microsoft.com/office/powerpoint/2010/main" val="40554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IV.  Location of Blood</a:t>
            </a:r>
            <a:endParaRPr lang="en-CA" dirty="0"/>
          </a:p>
        </p:txBody>
      </p:sp>
      <p:sp>
        <p:nvSpPr>
          <p:cNvPr id="3" name="Content Placeholder 2"/>
          <p:cNvSpPr>
            <a:spLocks noGrp="1"/>
          </p:cNvSpPr>
          <p:nvPr>
            <p:ph idx="1"/>
          </p:nvPr>
        </p:nvSpPr>
        <p:spPr/>
        <p:txBody>
          <a:bodyPr>
            <a:normAutofit/>
          </a:bodyPr>
          <a:lstStyle/>
          <a:p>
            <a:pPr marL="914400" lvl="1" indent="-514350">
              <a:buAutoNum type="alphaUcPeriod"/>
            </a:pPr>
            <a:r>
              <a:rPr lang="en-US" b="1" dirty="0" smtClean="0"/>
              <a:t>Veins </a:t>
            </a:r>
            <a:r>
              <a:rPr lang="en-US" b="1" dirty="0"/>
              <a:t>contain about 75% of the body's blood</a:t>
            </a:r>
            <a:r>
              <a:rPr lang="en-US" b="1" dirty="0" smtClean="0"/>
              <a:t>.</a:t>
            </a:r>
          </a:p>
          <a:p>
            <a:pPr marL="400050" lvl="1" indent="0">
              <a:buNone/>
            </a:pPr>
            <a:endParaRPr lang="en-CA" dirty="0"/>
          </a:p>
          <a:p>
            <a:pPr marL="914400" lvl="1" indent="-514350">
              <a:buAutoNum type="alphaUcPeriod" startAt="2"/>
            </a:pPr>
            <a:r>
              <a:rPr lang="en-US" b="1" dirty="0" smtClean="0"/>
              <a:t>Arteries </a:t>
            </a:r>
            <a:r>
              <a:rPr lang="en-US" b="1" dirty="0"/>
              <a:t>contain about 20% of the body's blood</a:t>
            </a:r>
            <a:r>
              <a:rPr lang="en-US" b="1" dirty="0" smtClean="0"/>
              <a:t>.</a:t>
            </a:r>
          </a:p>
          <a:p>
            <a:pPr marL="400050" lvl="1" indent="0">
              <a:buNone/>
            </a:pPr>
            <a:endParaRPr lang="en-CA" dirty="0"/>
          </a:p>
          <a:p>
            <a:pPr marL="914400" lvl="1" indent="-514350">
              <a:buAutoNum type="alphaUcPeriod" startAt="3"/>
            </a:pPr>
            <a:r>
              <a:rPr lang="en-US" b="1" dirty="0" smtClean="0"/>
              <a:t>Capillaries </a:t>
            </a:r>
            <a:r>
              <a:rPr lang="en-US" b="1" dirty="0"/>
              <a:t>contain about 5% of the body’s blood</a:t>
            </a:r>
            <a:r>
              <a:rPr lang="en-US" b="1" dirty="0" smtClean="0"/>
              <a:t>.</a:t>
            </a:r>
          </a:p>
          <a:p>
            <a:pPr marL="400050" lvl="1" indent="0">
              <a:buNone/>
            </a:pPr>
            <a:endParaRPr lang="en-CA" dirty="0"/>
          </a:p>
          <a:p>
            <a:pPr marL="400050" lvl="1" indent="0">
              <a:buNone/>
            </a:pPr>
            <a:r>
              <a:rPr lang="en-US" b="1" dirty="0"/>
              <a:t>D.	There is close to 100,000 </a:t>
            </a:r>
            <a:r>
              <a:rPr lang="en-US" b="1" dirty="0" smtClean="0"/>
              <a:t>km </a:t>
            </a:r>
            <a:r>
              <a:rPr lang="en-US" b="1" dirty="0"/>
              <a:t>of blood vessels</a:t>
            </a:r>
            <a:r>
              <a:rPr lang="en-US" b="1" dirty="0" smtClean="0"/>
              <a:t>!</a:t>
            </a:r>
          </a:p>
        </p:txBody>
      </p:sp>
    </p:spTree>
    <p:extLst>
      <p:ext uri="{BB962C8B-B14F-4D97-AF65-F5344CB8AC3E}">
        <p14:creationId xmlns:p14="http://schemas.microsoft.com/office/powerpoint/2010/main" val="425063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875</Words>
  <Application>Microsoft Office PowerPoint</Application>
  <PresentationFormat>On-screen Show (4:3)</PresentationFormat>
  <Paragraphs>252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The Circulatory System!  Ch 12. and 13.</vt:lpstr>
      <vt:lpstr>Five Types of Blood Vessels</vt:lpstr>
      <vt:lpstr>Artery Structure</vt:lpstr>
      <vt:lpstr>PowerPoint Presentation</vt:lpstr>
      <vt:lpstr>II. Capillaries </vt:lpstr>
      <vt:lpstr>PowerPoint Presentation</vt:lpstr>
      <vt:lpstr>III. Veins and venules</vt:lpstr>
      <vt:lpstr>PowerPoint Presentation</vt:lpstr>
      <vt:lpstr>IV.  Location of Blood</vt:lpstr>
      <vt:lpstr>Pulmonary and Systemic Circulation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 of a blood cell</vt:lpstr>
      <vt:lpstr>PowerPoint Presentation</vt:lpstr>
      <vt:lpstr>PowerPoint Presentation</vt:lpstr>
      <vt:lpstr>Adult and Fetal Circulation</vt:lpstr>
      <vt:lpstr>Differences Between Fetal and Adult Circulation</vt:lpstr>
      <vt:lpstr>Four Features Unique in the Fetus</vt:lpstr>
      <vt:lpstr>PowerPoint Presentation</vt:lpstr>
      <vt:lpstr>PowerPoint Presentation</vt:lpstr>
      <vt:lpstr>PowerPoint Presentation</vt:lpstr>
      <vt:lpstr>The path of the blood through the fetus</vt:lpstr>
      <vt:lpstr>PowerPoint Presentation</vt:lpstr>
      <vt:lpstr>The Lymphatic System</vt:lpstr>
      <vt:lpstr>PowerPoint Presentation</vt:lpstr>
      <vt:lpstr>PowerPoint Presentation</vt:lpstr>
      <vt:lpstr>II. Lymph</vt:lpstr>
      <vt:lpstr>PowerPoint Presentation</vt:lpstr>
      <vt:lpstr>III.  Main Functions of the Lymphatic System</vt:lpstr>
      <vt:lpstr>IV. Components of the Lymphatic System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  Ch 12. and 13.</dc:title>
  <dc:creator>User</dc:creator>
  <cp:lastModifiedBy>User</cp:lastModifiedBy>
  <cp:revision>1</cp:revision>
  <dcterms:created xsi:type="dcterms:W3CDTF">2013-02-16T18:39:33Z</dcterms:created>
  <dcterms:modified xsi:type="dcterms:W3CDTF">2013-02-16T18:40:57Z</dcterms:modified>
</cp:coreProperties>
</file>