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E2E1C-1C19-4AEE-9E7A-1DFD9963FDEE}" type="datetimeFigureOut">
              <a:rPr lang="en-US" smtClean="0"/>
              <a:t>2/15/2013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FFE6C-89C8-437D-A53C-127D02A2974F}" type="slidenum">
              <a:rPr lang="en-US" smtClean="0"/>
              <a:t>‹#›</a:t>
            </a:fld>
            <a:endParaRPr lang="en-US"/>
          </a:p>
        </p:txBody>
      </p:sp>
    </p:spTree>
    <p:extLst>
      <p:ext uri="{BB962C8B-B14F-4D97-AF65-F5344CB8AC3E}">
        <p14:creationId xmlns:p14="http://schemas.microsoft.com/office/powerpoint/2010/main" val="178922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353116A-5341-4096-86BE-EB9267C061C1}" type="slidenum">
              <a:rPr lang="en-CA" smtClean="0"/>
              <a:pPr eaLnBrk="1" hangingPunct="1"/>
              <a:t>41</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477244-1AEC-4F71-BA4B-3FC34E647474}"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24655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77244-1AEC-4F71-BA4B-3FC34E647474}"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274538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77244-1AEC-4F71-BA4B-3FC34E647474}"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144889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77244-1AEC-4F71-BA4B-3FC34E647474}"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155267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77244-1AEC-4F71-BA4B-3FC34E647474}"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79257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477244-1AEC-4F71-BA4B-3FC34E647474}"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23811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477244-1AEC-4F71-BA4B-3FC34E647474}" type="datetimeFigureOut">
              <a:rPr lang="en-US" smtClean="0"/>
              <a:t>2/15/2013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127671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477244-1AEC-4F71-BA4B-3FC34E647474}" type="datetimeFigureOut">
              <a:rPr lang="en-US" smtClean="0"/>
              <a:t>2/15/2013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66932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77244-1AEC-4F71-BA4B-3FC34E647474}" type="datetimeFigureOut">
              <a:rPr lang="en-US" smtClean="0"/>
              <a:t>2/15/2013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12747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77244-1AEC-4F71-BA4B-3FC34E647474}"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187917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77244-1AEC-4F71-BA4B-3FC34E647474}"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052CC-B4C7-47D5-8032-3FC0C786FF5A}" type="slidenum">
              <a:rPr lang="en-US" smtClean="0"/>
              <a:t>‹#›</a:t>
            </a:fld>
            <a:endParaRPr lang="en-US"/>
          </a:p>
        </p:txBody>
      </p:sp>
    </p:spTree>
    <p:extLst>
      <p:ext uri="{BB962C8B-B14F-4D97-AF65-F5344CB8AC3E}">
        <p14:creationId xmlns:p14="http://schemas.microsoft.com/office/powerpoint/2010/main" val="173762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77244-1AEC-4F71-BA4B-3FC34E647474}" type="datetimeFigureOut">
              <a:rPr lang="en-US" smtClean="0"/>
              <a:t>2/15/2013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052CC-B4C7-47D5-8032-3FC0C786FF5A}" type="slidenum">
              <a:rPr lang="en-US" smtClean="0"/>
              <a:t>‹#›</a:t>
            </a:fld>
            <a:endParaRPr lang="en-US"/>
          </a:p>
        </p:txBody>
      </p:sp>
    </p:spTree>
    <p:extLst>
      <p:ext uri="{BB962C8B-B14F-4D97-AF65-F5344CB8AC3E}">
        <p14:creationId xmlns:p14="http://schemas.microsoft.com/office/powerpoint/2010/main" val="413140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GTXinF8ZVCo&amp;feature=related" TargetMode="External"/><Relationship Id="rId2" Type="http://schemas.openxmlformats.org/officeDocument/2006/relationships/hyperlink" Target="http://www.youtube.com/watch?v=z0PH18tGjCY"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youtube.com/watch?v=9MxI2bMwFNE"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W8zQCOFmC6U&amp;NR=1&amp;feature=fvwp" TargetMode="External"/><Relationship Id="rId2" Type="http://schemas.openxmlformats.org/officeDocument/2006/relationships/hyperlink" Target="http://www.youtube.com/watch?v=dB0cL3PcYZI"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p38DUjUnM&amp;NR=1" TargetMode="External"/><Relationship Id="rId2" Type="http://schemas.openxmlformats.org/officeDocument/2006/relationships/hyperlink" Target="http://www.youtube.com/watch?v=6zJiBc_N1Zk"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WGDO9j8-xn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CA" smtClean="0"/>
          </a:p>
        </p:txBody>
      </p:sp>
      <p:sp>
        <p:nvSpPr>
          <p:cNvPr id="40963" name="Content Placeholder 2"/>
          <p:cNvSpPr>
            <a:spLocks noGrp="1"/>
          </p:cNvSpPr>
          <p:nvPr>
            <p:ph idx="1"/>
          </p:nvPr>
        </p:nvSpPr>
        <p:spPr>
          <a:xfrm>
            <a:off x="457200" y="692150"/>
            <a:ext cx="4762500" cy="5434013"/>
          </a:xfrm>
        </p:spPr>
        <p:txBody>
          <a:bodyPr/>
          <a:lstStyle/>
          <a:p>
            <a:pPr marL="0" indent="0">
              <a:buFont typeface="Arial" charset="0"/>
              <a:buNone/>
            </a:pPr>
            <a:r>
              <a:rPr lang="en-US" b="1" smtClean="0"/>
              <a:t>I</a:t>
            </a:r>
            <a:r>
              <a:rPr lang="en-US" sz="3600" b="1" smtClean="0"/>
              <a:t>. </a:t>
            </a:r>
            <a:r>
              <a:rPr lang="en-US" sz="3600" b="1" u="sng" smtClean="0"/>
              <a:t>What is a Cnidarian?</a:t>
            </a:r>
            <a:endParaRPr lang="en-CA" sz="3600" smtClean="0"/>
          </a:p>
          <a:p>
            <a:pPr marL="0" indent="0">
              <a:buFont typeface="Arial" charset="0"/>
              <a:buNone/>
            </a:pPr>
            <a:r>
              <a:rPr lang="en-US" b="1" smtClean="0"/>
              <a:t>A.  Characteristics of Phylum Cnidaria:</a:t>
            </a:r>
            <a:endParaRPr lang="en-CA" smtClean="0"/>
          </a:p>
          <a:p>
            <a:pPr marL="0" indent="0">
              <a:buFont typeface="Arial" charset="0"/>
              <a:buNone/>
            </a:pPr>
            <a:r>
              <a:rPr lang="en-US" b="1" smtClean="0"/>
              <a:t>	</a:t>
            </a:r>
            <a:r>
              <a:rPr lang="en-US" smtClean="0"/>
              <a:t>1.  </a:t>
            </a:r>
            <a:r>
              <a:rPr lang="en-US" i="1" smtClean="0"/>
              <a:t>Soft-bodied</a:t>
            </a:r>
            <a:endParaRPr lang="en-CA" smtClean="0"/>
          </a:p>
          <a:p>
            <a:pPr marL="0" indent="0">
              <a:buFont typeface="Arial" charset="0"/>
              <a:buNone/>
            </a:pPr>
            <a:r>
              <a:rPr lang="en-US" smtClean="0"/>
              <a:t>	2.  </a:t>
            </a:r>
            <a:r>
              <a:rPr lang="en-US" i="1" smtClean="0"/>
              <a:t>Stinging tentacles arranged in circles around their mouth</a:t>
            </a:r>
            <a:endParaRPr lang="en-CA" smtClean="0"/>
          </a:p>
          <a:p>
            <a:pPr marL="0" indent="0">
              <a:buFont typeface="Arial" charset="0"/>
              <a:buNone/>
            </a:pPr>
            <a:r>
              <a:rPr lang="en-US" smtClean="0"/>
              <a:t>	3. Live as single </a:t>
            </a:r>
            <a:r>
              <a:rPr lang="en-US" i="1" u="sng" smtClean="0"/>
              <a:t>individuals</a:t>
            </a:r>
            <a:r>
              <a:rPr lang="en-US" smtClean="0"/>
              <a:t> or as a group connected	into a </a:t>
            </a:r>
            <a:r>
              <a:rPr lang="en-US" i="1" u="sng" smtClean="0"/>
              <a:t>colony</a:t>
            </a:r>
            <a:endParaRPr lang="en-CA" smtClean="0"/>
          </a:p>
          <a:p>
            <a:pPr marL="0" indent="0">
              <a:buFont typeface="Arial" charset="0"/>
              <a:buNone/>
            </a:pPr>
            <a:endParaRPr lang="en-CA" smtClean="0"/>
          </a:p>
        </p:txBody>
      </p:sp>
      <p:pic>
        <p:nvPicPr>
          <p:cNvPr id="40964" name="Picture 2" descr="http://universe-review.ca/I10-82-poly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549275"/>
            <a:ext cx="3571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908425"/>
            <a:ext cx="371475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277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79388" y="274638"/>
            <a:ext cx="8964612" cy="1143000"/>
          </a:xfrm>
        </p:spPr>
        <p:txBody>
          <a:bodyPr/>
          <a:lstStyle/>
          <a:p>
            <a:r>
              <a:rPr lang="en-CA" sz="3600" smtClean="0"/>
              <a:t>Form and Function in Cnidarians Cont’d..</a:t>
            </a:r>
          </a:p>
        </p:txBody>
      </p:sp>
      <p:sp>
        <p:nvSpPr>
          <p:cNvPr id="50179" name="Content Placeholder 2"/>
          <p:cNvSpPr>
            <a:spLocks noGrp="1"/>
          </p:cNvSpPr>
          <p:nvPr>
            <p:ph idx="1"/>
          </p:nvPr>
        </p:nvSpPr>
        <p:spPr/>
        <p:txBody>
          <a:bodyPr/>
          <a:lstStyle/>
          <a:p>
            <a:pPr marL="0" indent="0">
              <a:buFont typeface="Arial" charset="0"/>
              <a:buNone/>
            </a:pPr>
            <a:r>
              <a:rPr lang="en-US" b="1" smtClean="0"/>
              <a:t>B.  	Respiration by </a:t>
            </a:r>
            <a:r>
              <a:rPr lang="en-US" b="1" i="1" u="sng" smtClean="0"/>
              <a:t>diffusion</a:t>
            </a:r>
            <a:endParaRPr lang="en-CA" smtClean="0"/>
          </a:p>
          <a:p>
            <a:pPr marL="0" indent="0">
              <a:buFont typeface="Arial" charset="0"/>
              <a:buNone/>
            </a:pPr>
            <a:r>
              <a:rPr lang="en-US" b="1" smtClean="0"/>
              <a:t>C.  	Excretion by </a:t>
            </a:r>
            <a:r>
              <a:rPr lang="en-US" b="1" i="1" u="sng" smtClean="0"/>
              <a:t>diffusion</a:t>
            </a:r>
            <a:endParaRPr lang="en-CA" smtClean="0"/>
          </a:p>
          <a:p>
            <a:pPr marL="0" indent="0">
              <a:buFont typeface="Arial" charset="0"/>
              <a:buNone/>
            </a:pPr>
            <a:r>
              <a:rPr lang="en-US" b="1" smtClean="0"/>
              <a:t>D.  	Nervous System</a:t>
            </a:r>
            <a:endParaRPr lang="en-CA" smtClean="0"/>
          </a:p>
          <a:p>
            <a:pPr marL="0" indent="0">
              <a:buFont typeface="Arial" charset="0"/>
              <a:buNone/>
            </a:pPr>
            <a:r>
              <a:rPr lang="en-US" b="1" smtClean="0"/>
              <a:t>	1.  </a:t>
            </a:r>
            <a:r>
              <a:rPr lang="en-US" smtClean="0"/>
              <a:t>Composed of </a:t>
            </a:r>
            <a:r>
              <a:rPr lang="en-US" i="1" u="sng" smtClean="0"/>
              <a:t>nerve</a:t>
            </a:r>
            <a:r>
              <a:rPr lang="en-US" smtClean="0"/>
              <a:t> nets concentrated 	around the </a:t>
            </a:r>
            <a:r>
              <a:rPr lang="en-US" i="1" u="sng" smtClean="0"/>
              <a:t>mouth</a:t>
            </a:r>
            <a:endParaRPr lang="en-CA" smtClean="0"/>
          </a:p>
          <a:p>
            <a:pPr marL="0" indent="0">
              <a:buFont typeface="Arial" charset="0"/>
              <a:buNone/>
            </a:pPr>
            <a:r>
              <a:rPr lang="en-US" b="1" smtClean="0"/>
              <a:t>	2.  </a:t>
            </a:r>
            <a:r>
              <a:rPr lang="en-US" smtClean="0"/>
              <a:t>Sensory cells are in the </a:t>
            </a:r>
            <a:r>
              <a:rPr lang="en-US" i="1" u="sng" smtClean="0"/>
              <a:t>epidermis</a:t>
            </a:r>
            <a:endParaRPr lang="en-CA" smtClean="0"/>
          </a:p>
          <a:p>
            <a:pPr marL="1257300" lvl="3" indent="0">
              <a:buFont typeface="Arial" charset="0"/>
              <a:buNone/>
            </a:pPr>
            <a:r>
              <a:rPr lang="en-US" smtClean="0"/>
              <a:t>a</a:t>
            </a:r>
            <a:r>
              <a:rPr lang="en-US" sz="3200" smtClean="0"/>
              <a:t>)  Detect chemicals from </a:t>
            </a:r>
            <a:r>
              <a:rPr lang="en-US" sz="3200" i="1" u="sng" smtClean="0"/>
              <a:t>food</a:t>
            </a:r>
            <a:endParaRPr lang="en-CA" sz="3200" smtClean="0"/>
          </a:p>
          <a:p>
            <a:pPr marL="1257300" lvl="3" indent="0">
              <a:buFont typeface="Arial" charset="0"/>
              <a:buNone/>
            </a:pPr>
            <a:r>
              <a:rPr lang="en-US" sz="3200" smtClean="0"/>
              <a:t>b)  Detect touch of </a:t>
            </a:r>
            <a:r>
              <a:rPr lang="en-US" sz="3200" i="1" u="sng" smtClean="0"/>
              <a:t>foreign</a:t>
            </a:r>
            <a:r>
              <a:rPr lang="en-US" sz="3200" smtClean="0"/>
              <a:t> objects</a:t>
            </a:r>
            <a:endParaRPr lang="en-CA" sz="3200" smtClean="0"/>
          </a:p>
          <a:p>
            <a:pPr marL="0" indent="0">
              <a:buFont typeface="Arial" charset="0"/>
              <a:buNone/>
            </a:pPr>
            <a:endParaRPr lang="en-CA" smtClean="0"/>
          </a:p>
        </p:txBody>
      </p:sp>
    </p:spTree>
    <p:extLst>
      <p:ext uri="{BB962C8B-B14F-4D97-AF65-F5344CB8AC3E}">
        <p14:creationId xmlns:p14="http://schemas.microsoft.com/office/powerpoint/2010/main" val="125299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CA" smtClean="0"/>
          </a:p>
        </p:txBody>
      </p:sp>
      <p:sp>
        <p:nvSpPr>
          <p:cNvPr id="51203" name="Content Placeholder 2"/>
          <p:cNvSpPr>
            <a:spLocks noGrp="1"/>
          </p:cNvSpPr>
          <p:nvPr>
            <p:ph idx="1"/>
          </p:nvPr>
        </p:nvSpPr>
        <p:spPr/>
        <p:txBody>
          <a:bodyPr/>
          <a:lstStyle/>
          <a:p>
            <a:pPr marL="0" indent="0">
              <a:buFont typeface="Arial" charset="0"/>
              <a:buNone/>
            </a:pPr>
            <a:r>
              <a:rPr lang="en-US" b="1" smtClean="0"/>
              <a:t>3.  Medusae </a:t>
            </a:r>
            <a:r>
              <a:rPr lang="en-US" smtClean="0"/>
              <a:t>may have simple sense organs:</a:t>
            </a:r>
            <a:endParaRPr lang="en-CA" smtClean="0"/>
          </a:p>
          <a:p>
            <a:pPr marL="0" indent="0">
              <a:buFont typeface="Arial" charset="0"/>
              <a:buNone/>
            </a:pPr>
            <a:r>
              <a:rPr lang="en-US" smtClean="0"/>
              <a:t>	a)  </a:t>
            </a:r>
            <a:r>
              <a:rPr lang="en-US" i="1" u="sng" smtClean="0"/>
              <a:t>Statocysts</a:t>
            </a:r>
            <a:r>
              <a:rPr lang="en-US" smtClean="0"/>
              <a:t> involved with </a:t>
            </a:r>
            <a:r>
              <a:rPr lang="en-US" i="1" u="sng" smtClean="0"/>
              <a:t>balance</a:t>
            </a:r>
            <a:endParaRPr lang="en-CA" smtClean="0"/>
          </a:p>
          <a:p>
            <a:pPr marL="0" indent="0">
              <a:buFont typeface="Arial" charset="0"/>
              <a:buNone/>
            </a:pPr>
            <a:r>
              <a:rPr lang="en-US" smtClean="0"/>
              <a:t>	b) </a:t>
            </a:r>
            <a:r>
              <a:rPr lang="en-US" i="1" u="sng" smtClean="0"/>
              <a:t>Ocelli</a:t>
            </a:r>
            <a:r>
              <a:rPr lang="en-US" smtClean="0"/>
              <a:t>, or </a:t>
            </a:r>
            <a:r>
              <a:rPr lang="en-US" i="1" u="sng" smtClean="0"/>
              <a:t>Eyespots,</a:t>
            </a:r>
            <a:r>
              <a:rPr lang="en-US" smtClean="0"/>
              <a:t> detect </a:t>
            </a:r>
            <a:r>
              <a:rPr lang="en-US" i="1" u="sng" smtClean="0"/>
              <a:t>light</a:t>
            </a:r>
            <a:endParaRPr lang="en-CA" smtClean="0"/>
          </a:p>
          <a:p>
            <a:pPr marL="0" indent="0">
              <a:buFont typeface="Arial" charset="0"/>
              <a:buNone/>
            </a:pPr>
            <a:endParaRPr lang="en-CA" smtClean="0"/>
          </a:p>
        </p:txBody>
      </p:sp>
      <p:pic>
        <p:nvPicPr>
          <p:cNvPr id="51204" name="Picture 2" descr="http://www.palaeos.com/Invertebrates/Cnidaria/Images/pencilla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552825"/>
            <a:ext cx="449103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65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algn="l"/>
            <a:r>
              <a:rPr lang="en-US" b="1" smtClean="0"/>
              <a:t>E.  	Movement</a:t>
            </a:r>
            <a:r>
              <a:rPr lang="en-CA" smtClean="0"/>
              <a:t/>
            </a:r>
            <a:br>
              <a:rPr lang="en-CA" smtClean="0"/>
            </a:br>
            <a:endParaRPr lang="en-CA" smtClean="0"/>
          </a:p>
        </p:txBody>
      </p:sp>
      <p:sp>
        <p:nvSpPr>
          <p:cNvPr id="5" name="Content Placeholder 4"/>
          <p:cNvSpPr>
            <a:spLocks noGrp="1"/>
          </p:cNvSpPr>
          <p:nvPr>
            <p:ph sz="half" idx="1"/>
          </p:nvPr>
        </p:nvSpPr>
        <p:spPr>
          <a:xfrm>
            <a:off x="323850" y="1052513"/>
            <a:ext cx="5111750" cy="5073650"/>
          </a:xfrm>
        </p:spPr>
        <p:txBody>
          <a:bodyPr/>
          <a:lstStyle/>
          <a:p>
            <a:pPr marL="0" indent="0">
              <a:buFont typeface="Arial" charset="0"/>
              <a:buNone/>
              <a:defRPr/>
            </a:pPr>
            <a:r>
              <a:rPr lang="en-US" dirty="0" smtClean="0"/>
              <a:t>1</a:t>
            </a:r>
            <a:r>
              <a:rPr lang="en-US" dirty="0"/>
              <a:t>.  </a:t>
            </a:r>
            <a:r>
              <a:rPr lang="en-US" dirty="0" smtClean="0"/>
              <a:t>Cnidarians </a:t>
            </a:r>
            <a:r>
              <a:rPr lang="en-US" dirty="0"/>
              <a:t>lack </a:t>
            </a:r>
            <a:r>
              <a:rPr lang="en-US" i="1" u="sng" dirty="0"/>
              <a:t>muscle</a:t>
            </a:r>
            <a:r>
              <a:rPr lang="en-US" dirty="0"/>
              <a:t> cells.</a:t>
            </a:r>
            <a:endParaRPr lang="en-CA" dirty="0"/>
          </a:p>
          <a:p>
            <a:pPr marL="0" indent="0">
              <a:buFont typeface="Arial" charset="0"/>
              <a:buNone/>
              <a:defRPr/>
            </a:pPr>
            <a:r>
              <a:rPr lang="en-US" dirty="0"/>
              <a:t>2.  </a:t>
            </a:r>
            <a:r>
              <a:rPr lang="en-US" i="1" u="sng" dirty="0" smtClean="0"/>
              <a:t>Epidermal</a:t>
            </a:r>
            <a:r>
              <a:rPr lang="en-US" dirty="0" smtClean="0"/>
              <a:t> </a:t>
            </a:r>
            <a:r>
              <a:rPr lang="en-US" dirty="0"/>
              <a:t>cells can change </a:t>
            </a:r>
            <a:r>
              <a:rPr lang="en-US" i="1" u="sng" dirty="0"/>
              <a:t>shape</a:t>
            </a:r>
            <a:r>
              <a:rPr lang="en-US" dirty="0"/>
              <a:t> when </a:t>
            </a:r>
            <a:r>
              <a:rPr lang="en-US" i="1" u="sng" dirty="0"/>
              <a:t>stimulated</a:t>
            </a:r>
            <a:r>
              <a:rPr lang="en-US" dirty="0"/>
              <a:t> by nerve net</a:t>
            </a:r>
            <a:endParaRPr lang="en-CA" dirty="0"/>
          </a:p>
          <a:p>
            <a:pPr marL="0" indent="0">
              <a:buFont typeface="Arial" charset="0"/>
              <a:buNone/>
              <a:defRPr/>
            </a:pPr>
            <a:r>
              <a:rPr lang="en-US" dirty="0"/>
              <a:t>3.  </a:t>
            </a:r>
            <a:r>
              <a:rPr lang="en-US" dirty="0" smtClean="0"/>
              <a:t>Polyps </a:t>
            </a:r>
            <a:r>
              <a:rPr lang="en-US" dirty="0"/>
              <a:t>can </a:t>
            </a:r>
            <a:r>
              <a:rPr lang="en-US" i="1" u="sng" dirty="0"/>
              <a:t>expand</a:t>
            </a:r>
            <a:r>
              <a:rPr lang="en-US" dirty="0"/>
              <a:t>, </a:t>
            </a:r>
            <a:r>
              <a:rPr lang="en-US" i="1" u="sng" dirty="0"/>
              <a:t>shrink</a:t>
            </a:r>
            <a:r>
              <a:rPr lang="en-US" dirty="0"/>
              <a:t> and </a:t>
            </a:r>
            <a:r>
              <a:rPr lang="en-US" i="1" u="sng" dirty="0"/>
              <a:t>move</a:t>
            </a:r>
            <a:r>
              <a:rPr lang="en-US" dirty="0"/>
              <a:t> their tentacles by </a:t>
            </a:r>
            <a:r>
              <a:rPr lang="en-US" i="1" u="sng" dirty="0"/>
              <a:t>relaxing</a:t>
            </a:r>
            <a:r>
              <a:rPr lang="en-US" dirty="0"/>
              <a:t> or </a:t>
            </a:r>
            <a:r>
              <a:rPr lang="en-US" i="1" u="sng" dirty="0"/>
              <a:t>contracting</a:t>
            </a:r>
            <a:r>
              <a:rPr lang="en-US" dirty="0"/>
              <a:t> these cells</a:t>
            </a:r>
            <a:endParaRPr lang="en-CA" dirty="0"/>
          </a:p>
          <a:p>
            <a:pPr marL="0" indent="0">
              <a:buFont typeface="Arial" charset="0"/>
              <a:buNone/>
              <a:defRPr/>
            </a:pPr>
            <a:r>
              <a:rPr lang="en-US" dirty="0"/>
              <a:t>4.  </a:t>
            </a:r>
            <a:r>
              <a:rPr lang="en-US" dirty="0" smtClean="0"/>
              <a:t> </a:t>
            </a:r>
            <a:r>
              <a:rPr lang="en-US" dirty="0" err="1" smtClean="0"/>
              <a:t>Medusae</a:t>
            </a:r>
            <a:r>
              <a:rPr lang="en-US" dirty="0" smtClean="0"/>
              <a:t> </a:t>
            </a:r>
            <a:r>
              <a:rPr lang="en-US" dirty="0"/>
              <a:t>can move by jet propulsion by causing their bodies to "close" like a folding umbrella.  This contraction of the body pushes </a:t>
            </a:r>
            <a:r>
              <a:rPr lang="en-US" i="1" u="sng" dirty="0"/>
              <a:t>water</a:t>
            </a:r>
            <a:r>
              <a:rPr lang="en-US" dirty="0"/>
              <a:t> out of the bell</a:t>
            </a:r>
            <a:endParaRPr lang="en-CA" dirty="0"/>
          </a:p>
          <a:p>
            <a:pPr>
              <a:defRPr/>
            </a:pPr>
            <a:endParaRPr lang="en-CA" dirty="0"/>
          </a:p>
        </p:txBody>
      </p:sp>
      <p:sp>
        <p:nvSpPr>
          <p:cNvPr id="52228" name="Content Placeholder 5"/>
          <p:cNvSpPr>
            <a:spLocks noGrp="1"/>
          </p:cNvSpPr>
          <p:nvPr>
            <p:ph sz="half" idx="2"/>
          </p:nvPr>
        </p:nvSpPr>
        <p:spPr>
          <a:xfrm>
            <a:off x="5076825" y="1600200"/>
            <a:ext cx="3609975" cy="4525963"/>
          </a:xfrm>
        </p:spPr>
        <p:txBody>
          <a:bodyPr/>
          <a:lstStyle/>
          <a:p>
            <a:r>
              <a:rPr lang="en-CA" smtClean="0">
                <a:hlinkClick r:id="rId2"/>
              </a:rPr>
              <a:t>Lionsmane Jellyfish Swimming</a:t>
            </a:r>
            <a:endParaRPr lang="en-CA" smtClean="0"/>
          </a:p>
          <a:p>
            <a:endParaRPr lang="en-CA" smtClean="0"/>
          </a:p>
          <a:p>
            <a:r>
              <a:rPr lang="en-CA" smtClean="0">
                <a:hlinkClick r:id="rId3"/>
              </a:rPr>
              <a:t>More jellyfish</a:t>
            </a:r>
            <a:endParaRPr lang="en-CA" smtClean="0"/>
          </a:p>
        </p:txBody>
      </p:sp>
    </p:spTree>
    <p:extLst>
      <p:ext uri="{BB962C8B-B14F-4D97-AF65-F5344CB8AC3E}">
        <p14:creationId xmlns:p14="http://schemas.microsoft.com/office/powerpoint/2010/main" val="408152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a:r>
              <a:rPr lang="en-US" b="1" smtClean="0"/>
              <a:t>F.  	Reproduction</a:t>
            </a:r>
            <a:endParaRPr lang="en-CA" smtClean="0"/>
          </a:p>
        </p:txBody>
      </p:sp>
      <p:sp>
        <p:nvSpPr>
          <p:cNvPr id="3" name="Content Placeholder 2"/>
          <p:cNvSpPr>
            <a:spLocks noGrp="1"/>
          </p:cNvSpPr>
          <p:nvPr>
            <p:ph sz="half" idx="1"/>
          </p:nvPr>
        </p:nvSpPr>
        <p:spPr>
          <a:xfrm>
            <a:off x="457200" y="4402138"/>
            <a:ext cx="8291513" cy="1724025"/>
          </a:xfrm>
        </p:spPr>
        <p:txBody>
          <a:bodyPr/>
          <a:lstStyle/>
          <a:p>
            <a:pPr marL="0" indent="0">
              <a:buFont typeface="Arial" charset="0"/>
              <a:buNone/>
              <a:defRPr/>
            </a:pPr>
            <a:r>
              <a:rPr lang="en-US" b="1" dirty="0"/>
              <a:t>1.  	Describe asexual reproduction:</a:t>
            </a:r>
            <a:endParaRPr lang="en-CA" dirty="0"/>
          </a:p>
          <a:p>
            <a:pPr marL="0" indent="0">
              <a:buFont typeface="Arial" charset="0"/>
              <a:buNone/>
              <a:defRPr/>
            </a:pPr>
            <a:r>
              <a:rPr lang="en-US" i="1" dirty="0"/>
              <a:t>Budding - begins with a swelling on the side of an </a:t>
            </a:r>
            <a:endParaRPr lang="en-CA" dirty="0"/>
          </a:p>
          <a:p>
            <a:pPr marL="0" indent="0">
              <a:buFont typeface="Arial" charset="0"/>
              <a:buNone/>
              <a:defRPr/>
            </a:pPr>
            <a:r>
              <a:rPr lang="en-US" i="1" dirty="0"/>
              <a:t>existing individual</a:t>
            </a:r>
            <a:endParaRPr lang="en-CA" dirty="0"/>
          </a:p>
          <a:p>
            <a:pPr>
              <a:defRPr/>
            </a:pPr>
            <a:endParaRPr lang="en-CA" dirty="0"/>
          </a:p>
        </p:txBody>
      </p:sp>
      <p:sp>
        <p:nvSpPr>
          <p:cNvPr id="53252" name="Content Placeholder 3"/>
          <p:cNvSpPr>
            <a:spLocks noGrp="1"/>
          </p:cNvSpPr>
          <p:nvPr>
            <p:ph sz="half" idx="2"/>
          </p:nvPr>
        </p:nvSpPr>
        <p:spPr/>
        <p:txBody>
          <a:bodyPr/>
          <a:lstStyle/>
          <a:p>
            <a:pPr marL="0" indent="0">
              <a:buFont typeface="Arial" charset="0"/>
              <a:buNone/>
            </a:pPr>
            <a:endParaRPr lang="en-CA" smtClean="0"/>
          </a:p>
        </p:txBody>
      </p:sp>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125538"/>
            <a:ext cx="61912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544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endParaRPr lang="en-CA" smtClean="0"/>
          </a:p>
        </p:txBody>
      </p:sp>
      <p:sp>
        <p:nvSpPr>
          <p:cNvPr id="54275" name="Text Placeholder 5"/>
          <p:cNvSpPr>
            <a:spLocks noGrp="1"/>
          </p:cNvSpPr>
          <p:nvPr>
            <p:ph type="body" idx="1"/>
          </p:nvPr>
        </p:nvSpPr>
        <p:spPr>
          <a:xfrm>
            <a:off x="457200" y="476250"/>
            <a:ext cx="6923088" cy="504825"/>
          </a:xfrm>
        </p:spPr>
        <p:txBody>
          <a:bodyPr/>
          <a:lstStyle/>
          <a:p>
            <a:r>
              <a:rPr lang="en-US" i="1" smtClean="0"/>
              <a:t>. </a:t>
            </a:r>
            <a:endParaRPr lang="en-CA" smtClean="0"/>
          </a:p>
          <a:p>
            <a:r>
              <a:rPr lang="en-US" i="1" smtClean="0"/>
              <a:t> </a:t>
            </a:r>
            <a:endParaRPr lang="en-CA" smtClean="0"/>
          </a:p>
          <a:p>
            <a:r>
              <a:rPr lang="en-US" smtClean="0"/>
              <a:t>2.  	Describe sexual reproduction:</a:t>
            </a:r>
            <a:endParaRPr lang="en-CA" smtClean="0"/>
          </a:p>
          <a:p>
            <a:endParaRPr lang="en-CA" smtClean="0"/>
          </a:p>
        </p:txBody>
      </p:sp>
      <p:sp>
        <p:nvSpPr>
          <p:cNvPr id="54276" name="Content Placeholder 6"/>
          <p:cNvSpPr>
            <a:spLocks noGrp="1"/>
          </p:cNvSpPr>
          <p:nvPr>
            <p:ph sz="half" idx="2"/>
          </p:nvPr>
        </p:nvSpPr>
        <p:spPr>
          <a:xfrm>
            <a:off x="457200" y="4581525"/>
            <a:ext cx="8218488" cy="1544638"/>
          </a:xfrm>
        </p:spPr>
        <p:txBody>
          <a:bodyPr/>
          <a:lstStyle/>
          <a:p>
            <a:pPr marL="0" indent="0">
              <a:buFont typeface="Arial" charset="0"/>
              <a:buNone/>
            </a:pPr>
            <a:r>
              <a:rPr lang="en-US" i="1" smtClean="0"/>
              <a:t>When the medusae mature, they reproduce sexually by releasing gametes into the water. </a:t>
            </a:r>
            <a:endParaRPr lang="en-CA" smtClean="0"/>
          </a:p>
          <a:p>
            <a:pPr marL="0" indent="0">
              <a:buFont typeface="Arial" charset="0"/>
              <a:buNone/>
            </a:pPr>
            <a:r>
              <a:rPr lang="en-US" i="1" smtClean="0"/>
              <a:t>Fertilization occurs either in open water or inside</a:t>
            </a:r>
            <a:r>
              <a:rPr lang="en-CA" smtClean="0"/>
              <a:t> </a:t>
            </a:r>
            <a:r>
              <a:rPr lang="en-US" i="1" smtClean="0"/>
              <a:t>an egg-carrying medusa.  They zygote grows into a ciliated larva that swims around and settles down, attaches to a surface, and changes into a polyp</a:t>
            </a:r>
            <a:endParaRPr lang="en-CA" smtClean="0"/>
          </a:p>
        </p:txBody>
      </p:sp>
      <p:sp>
        <p:nvSpPr>
          <p:cNvPr id="54277" name="Text Placeholder 7"/>
          <p:cNvSpPr>
            <a:spLocks noGrp="1"/>
          </p:cNvSpPr>
          <p:nvPr>
            <p:ph type="body" sz="quarter" idx="3"/>
          </p:nvPr>
        </p:nvSpPr>
        <p:spPr/>
        <p:txBody>
          <a:bodyPr/>
          <a:lstStyle/>
          <a:p>
            <a:endParaRPr lang="en-CA" smtClean="0"/>
          </a:p>
        </p:txBody>
      </p:sp>
      <p:sp>
        <p:nvSpPr>
          <p:cNvPr id="54278" name="Content Placeholder 8"/>
          <p:cNvSpPr>
            <a:spLocks noGrp="1"/>
          </p:cNvSpPr>
          <p:nvPr>
            <p:ph sz="quarter" idx="4"/>
          </p:nvPr>
        </p:nvSpPr>
        <p:spPr/>
        <p:txBody>
          <a:bodyPr/>
          <a:lstStyle/>
          <a:p>
            <a:endParaRPr lang="en-CA" smtClean="0"/>
          </a:p>
        </p:txBody>
      </p:sp>
      <p:pic>
        <p:nvPicPr>
          <p:cNvPr id="542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81075"/>
            <a:ext cx="61912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921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l"/>
            <a:r>
              <a:rPr lang="en-US" b="1" smtClean="0"/>
              <a:t>III.</a:t>
            </a:r>
            <a:r>
              <a:rPr lang="en-US" b="1" u="sng" smtClean="0"/>
              <a:t>Hydras and Their Relatives</a:t>
            </a:r>
            <a:endParaRPr lang="en-CA" smtClean="0"/>
          </a:p>
        </p:txBody>
      </p:sp>
      <p:sp>
        <p:nvSpPr>
          <p:cNvPr id="55299" name="Text Placeholder 2"/>
          <p:cNvSpPr>
            <a:spLocks noGrp="1"/>
          </p:cNvSpPr>
          <p:nvPr>
            <p:ph type="body" idx="1"/>
          </p:nvPr>
        </p:nvSpPr>
        <p:spPr/>
        <p:txBody>
          <a:bodyPr/>
          <a:lstStyle/>
          <a:p>
            <a:r>
              <a:rPr lang="en-US" smtClean="0"/>
              <a:t>A.  Class:  </a:t>
            </a:r>
            <a:r>
              <a:rPr lang="en-US" i="1" smtClean="0"/>
              <a:t>Hydrozoa</a:t>
            </a:r>
            <a:endParaRPr lang="en-CA" smtClean="0"/>
          </a:p>
          <a:p>
            <a:endParaRPr lang="en-CA" smtClean="0"/>
          </a:p>
        </p:txBody>
      </p:sp>
      <p:sp>
        <p:nvSpPr>
          <p:cNvPr id="55300" name="Content Placeholder 3"/>
          <p:cNvSpPr>
            <a:spLocks noGrp="1"/>
          </p:cNvSpPr>
          <p:nvPr>
            <p:ph sz="half" idx="2"/>
          </p:nvPr>
        </p:nvSpPr>
        <p:spPr>
          <a:xfrm>
            <a:off x="457200" y="1700213"/>
            <a:ext cx="5338763" cy="4608512"/>
          </a:xfrm>
        </p:spPr>
        <p:txBody>
          <a:bodyPr/>
          <a:lstStyle/>
          <a:p>
            <a:pPr marL="0" indent="0">
              <a:buFont typeface="Arial" charset="0"/>
              <a:buNone/>
            </a:pPr>
            <a:r>
              <a:rPr lang="en-US" smtClean="0"/>
              <a:t>B.  Spend most of life as </a:t>
            </a:r>
            <a:r>
              <a:rPr lang="en-US" i="1" u="sng" smtClean="0"/>
              <a:t>polyps</a:t>
            </a:r>
            <a:r>
              <a:rPr lang="en-US" smtClean="0"/>
              <a:t>:</a:t>
            </a:r>
            <a:endParaRPr lang="en-CA" smtClean="0"/>
          </a:p>
          <a:p>
            <a:pPr marL="0" indent="0">
              <a:buFont typeface="Arial" charset="0"/>
              <a:buNone/>
            </a:pPr>
            <a:r>
              <a:rPr lang="en-US" smtClean="0"/>
              <a:t>C.  Grow in </a:t>
            </a:r>
            <a:r>
              <a:rPr lang="en-US" i="1" u="sng" smtClean="0"/>
              <a:t>branching</a:t>
            </a:r>
            <a:r>
              <a:rPr lang="en-US" smtClean="0"/>
              <a:t>, </a:t>
            </a:r>
            <a:r>
              <a:rPr lang="en-US" i="1" u="sng" smtClean="0"/>
              <a:t>sessile</a:t>
            </a:r>
            <a:r>
              <a:rPr lang="en-US" smtClean="0"/>
              <a:t> colonies</a:t>
            </a:r>
            <a:endParaRPr lang="en-CA" smtClean="0"/>
          </a:p>
          <a:p>
            <a:pPr marL="0" indent="0">
              <a:buFont typeface="Arial" charset="0"/>
              <a:buNone/>
            </a:pPr>
            <a:r>
              <a:rPr lang="en-US" smtClean="0"/>
              <a:t>D.  Hydras</a:t>
            </a:r>
            <a:endParaRPr lang="en-CA" smtClean="0"/>
          </a:p>
          <a:p>
            <a:pPr marL="0" indent="0">
              <a:buFont typeface="Arial" charset="0"/>
              <a:buNone/>
            </a:pPr>
            <a:r>
              <a:rPr lang="en-US" smtClean="0"/>
              <a:t>1.  Hydras are not typical Class Hydrozoa because they live as </a:t>
            </a:r>
            <a:r>
              <a:rPr lang="en-US" i="1" u="sng" smtClean="0"/>
              <a:t>solitary</a:t>
            </a:r>
            <a:r>
              <a:rPr lang="en-US" smtClean="0"/>
              <a:t> polyps and lack the </a:t>
            </a:r>
            <a:r>
              <a:rPr lang="en-US" i="1" u="sng" smtClean="0"/>
              <a:t>medusa</a:t>
            </a:r>
            <a:r>
              <a:rPr lang="en-US" smtClean="0"/>
              <a:t> stage in their life cycle.</a:t>
            </a:r>
            <a:endParaRPr lang="en-CA" smtClean="0"/>
          </a:p>
          <a:p>
            <a:pPr marL="0" indent="0">
              <a:buFont typeface="Arial" charset="0"/>
              <a:buNone/>
            </a:pPr>
            <a:r>
              <a:rPr lang="en-US" smtClean="0"/>
              <a:t>2.  Hydras can move by doing a </a:t>
            </a:r>
            <a:r>
              <a:rPr lang="en-US" i="1" u="sng" smtClean="0"/>
              <a:t>somersaulting movement</a:t>
            </a:r>
            <a:endParaRPr lang="en-CA" smtClean="0"/>
          </a:p>
          <a:p>
            <a:pPr marL="0" indent="0">
              <a:buFont typeface="Arial" charset="0"/>
              <a:buNone/>
            </a:pPr>
            <a:r>
              <a:rPr lang="en-US" smtClean="0"/>
              <a:t>3.  Reproduction:</a:t>
            </a:r>
            <a:endParaRPr lang="en-CA" smtClean="0"/>
          </a:p>
          <a:p>
            <a:pPr marL="0" indent="0">
              <a:buFont typeface="Arial" charset="0"/>
              <a:buNone/>
            </a:pPr>
            <a:r>
              <a:rPr lang="en-US" smtClean="0"/>
              <a:t>a)  Asexual:  </a:t>
            </a:r>
            <a:r>
              <a:rPr lang="en-US" i="1" smtClean="0"/>
              <a:t>budding</a:t>
            </a:r>
            <a:endParaRPr lang="en-CA" smtClean="0"/>
          </a:p>
          <a:p>
            <a:pPr marL="0" indent="0">
              <a:buFont typeface="Arial" charset="0"/>
              <a:buNone/>
            </a:pPr>
            <a:r>
              <a:rPr lang="en-US" smtClean="0"/>
              <a:t>b)  Sexual:  </a:t>
            </a:r>
            <a:r>
              <a:rPr lang="en-US" i="1" smtClean="0"/>
              <a:t>producing of eggs and sperm in their body walls</a:t>
            </a:r>
            <a:endParaRPr lang="en-CA" smtClean="0"/>
          </a:p>
          <a:p>
            <a:pPr marL="0" indent="0">
              <a:buFont typeface="Arial" charset="0"/>
              <a:buNone/>
            </a:pPr>
            <a:endParaRPr lang="en-CA" smtClean="0"/>
          </a:p>
        </p:txBody>
      </p:sp>
      <p:sp>
        <p:nvSpPr>
          <p:cNvPr id="55301" name="Text Placeholder 4"/>
          <p:cNvSpPr>
            <a:spLocks noGrp="1"/>
          </p:cNvSpPr>
          <p:nvPr>
            <p:ph type="body" sz="quarter" idx="3"/>
          </p:nvPr>
        </p:nvSpPr>
        <p:spPr/>
        <p:txBody>
          <a:bodyPr/>
          <a:lstStyle/>
          <a:p>
            <a:endParaRPr lang="en-CA" smtClean="0"/>
          </a:p>
        </p:txBody>
      </p:sp>
      <p:sp>
        <p:nvSpPr>
          <p:cNvPr id="55302" name="Content Placeholder 5"/>
          <p:cNvSpPr>
            <a:spLocks noGrp="1"/>
          </p:cNvSpPr>
          <p:nvPr>
            <p:ph sz="quarter" idx="4"/>
          </p:nvPr>
        </p:nvSpPr>
        <p:spPr/>
        <p:txBody>
          <a:bodyPr/>
          <a:lstStyle/>
          <a:p>
            <a:endParaRPr lang="en-CA" smtClean="0"/>
          </a:p>
        </p:txBody>
      </p:sp>
      <p:pic>
        <p:nvPicPr>
          <p:cNvPr id="553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844675"/>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04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a:r>
              <a:rPr lang="en-US" b="1" smtClean="0"/>
              <a:t>IV.	</a:t>
            </a:r>
            <a:r>
              <a:rPr lang="en-US" b="1" u="sng" smtClean="0"/>
              <a:t>Jellyfish</a:t>
            </a:r>
            <a:r>
              <a:rPr lang="en-CA" smtClean="0"/>
              <a:t/>
            </a:r>
            <a:br>
              <a:rPr lang="en-CA" smtClean="0"/>
            </a:br>
            <a:endParaRPr lang="en-CA" smtClean="0"/>
          </a:p>
        </p:txBody>
      </p:sp>
      <p:sp>
        <p:nvSpPr>
          <p:cNvPr id="56323" name="Text Placeholder 2"/>
          <p:cNvSpPr>
            <a:spLocks noGrp="1"/>
          </p:cNvSpPr>
          <p:nvPr>
            <p:ph type="body" idx="1"/>
          </p:nvPr>
        </p:nvSpPr>
        <p:spPr/>
        <p:txBody>
          <a:bodyPr/>
          <a:lstStyle/>
          <a:p>
            <a:r>
              <a:rPr lang="en-US" smtClean="0"/>
              <a:t>A.   Class: Scyphozoa</a:t>
            </a:r>
            <a:endParaRPr lang="en-CA" smtClean="0"/>
          </a:p>
          <a:p>
            <a:endParaRPr lang="en-CA" smtClean="0"/>
          </a:p>
        </p:txBody>
      </p:sp>
      <p:sp>
        <p:nvSpPr>
          <p:cNvPr id="4" name="Content Placeholder 3"/>
          <p:cNvSpPr>
            <a:spLocks noGrp="1"/>
          </p:cNvSpPr>
          <p:nvPr>
            <p:ph sz="half" idx="2"/>
          </p:nvPr>
        </p:nvSpPr>
        <p:spPr/>
        <p:txBody>
          <a:bodyPr/>
          <a:lstStyle/>
          <a:p>
            <a:pPr marL="0" indent="0">
              <a:buFont typeface="Arial" charset="0"/>
              <a:buNone/>
              <a:defRPr/>
            </a:pPr>
            <a:r>
              <a:rPr lang="en-US" b="1" dirty="0"/>
              <a:t>B. </a:t>
            </a:r>
            <a:r>
              <a:rPr lang="en-US" b="1" dirty="0" smtClean="0"/>
              <a:t>The </a:t>
            </a:r>
            <a:r>
              <a:rPr lang="en-US" b="1" i="1" u="sng" dirty="0"/>
              <a:t>medusa</a:t>
            </a:r>
            <a:r>
              <a:rPr lang="en-US" b="1" dirty="0"/>
              <a:t> is </a:t>
            </a:r>
            <a:r>
              <a:rPr lang="en-US" b="1" i="1" u="sng" dirty="0"/>
              <a:t>large</a:t>
            </a:r>
            <a:r>
              <a:rPr lang="en-US" b="1" dirty="0"/>
              <a:t> &amp; long-lived (dominant)</a:t>
            </a:r>
            <a:endParaRPr lang="en-CA" dirty="0"/>
          </a:p>
          <a:p>
            <a:pPr marL="0" indent="0">
              <a:buFont typeface="Arial" charset="0"/>
              <a:buNone/>
              <a:defRPr/>
            </a:pPr>
            <a:r>
              <a:rPr lang="en-US" b="1" dirty="0" smtClean="0"/>
              <a:t>C. Nematocysts mostly </a:t>
            </a:r>
            <a:r>
              <a:rPr lang="en-US" b="1" i="1" u="sng" dirty="0" smtClean="0"/>
              <a:t>harmless</a:t>
            </a:r>
            <a:r>
              <a:rPr lang="en-US" b="1" dirty="0" smtClean="0"/>
              <a:t> to humans; some can cause painful </a:t>
            </a:r>
            <a:r>
              <a:rPr lang="en-US" b="1" i="1" u="sng" dirty="0" smtClean="0"/>
              <a:t>stings</a:t>
            </a:r>
            <a:r>
              <a:rPr lang="en-US" b="1" dirty="0" smtClean="0"/>
              <a:t> or </a:t>
            </a:r>
            <a:r>
              <a:rPr lang="en-US" b="1" i="1" u="sng" dirty="0" smtClean="0"/>
              <a:t>death</a:t>
            </a:r>
            <a:endParaRPr lang="en-CA" dirty="0" smtClean="0"/>
          </a:p>
          <a:p>
            <a:pPr>
              <a:defRPr/>
            </a:pPr>
            <a:endParaRPr lang="en-CA" dirty="0"/>
          </a:p>
        </p:txBody>
      </p:sp>
      <p:sp>
        <p:nvSpPr>
          <p:cNvPr id="56325" name="Text Placeholder 4"/>
          <p:cNvSpPr>
            <a:spLocks noGrp="1"/>
          </p:cNvSpPr>
          <p:nvPr>
            <p:ph type="body" sz="quarter" idx="3"/>
          </p:nvPr>
        </p:nvSpPr>
        <p:spPr/>
        <p:txBody>
          <a:bodyPr/>
          <a:lstStyle/>
          <a:p>
            <a:endParaRPr lang="en-CA" smtClean="0"/>
          </a:p>
        </p:txBody>
      </p:sp>
      <p:sp>
        <p:nvSpPr>
          <p:cNvPr id="56326" name="Content Placeholder 5"/>
          <p:cNvSpPr>
            <a:spLocks noGrp="1"/>
          </p:cNvSpPr>
          <p:nvPr>
            <p:ph sz="quarter" idx="4"/>
          </p:nvPr>
        </p:nvSpPr>
        <p:spPr/>
        <p:txBody>
          <a:bodyPr/>
          <a:lstStyle/>
          <a:p>
            <a:endParaRPr lang="en-CA" smtClean="0"/>
          </a:p>
        </p:txBody>
      </p:sp>
      <p:pic>
        <p:nvPicPr>
          <p:cNvPr id="563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063" y="260350"/>
            <a:ext cx="2392362"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90838"/>
            <a:ext cx="239553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9" name="Picture 5" descr="treat jellyfish s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292600"/>
            <a:ext cx="23336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92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a:r>
              <a:rPr lang="en-US" b="1" smtClean="0"/>
              <a:t>V.  </a:t>
            </a:r>
            <a:r>
              <a:rPr lang="en-US" b="1" u="sng" smtClean="0"/>
              <a:t>Sea Anemones and Corals</a:t>
            </a:r>
            <a:r>
              <a:rPr lang="en-CA" smtClean="0"/>
              <a:t/>
            </a:r>
            <a:br>
              <a:rPr lang="en-CA" smtClean="0"/>
            </a:br>
            <a:endParaRPr lang="en-CA" b="1" smtClean="0"/>
          </a:p>
        </p:txBody>
      </p:sp>
      <p:sp>
        <p:nvSpPr>
          <p:cNvPr id="10" name="Text Placeholder 2"/>
          <p:cNvSpPr>
            <a:spLocks noGrp="1"/>
          </p:cNvSpPr>
          <p:nvPr>
            <p:ph sz="half" idx="1"/>
          </p:nvPr>
        </p:nvSpPr>
        <p:spPr/>
        <p:txBody>
          <a:bodyPr/>
          <a:lstStyle/>
          <a:p>
            <a:pPr marL="0" indent="0">
              <a:buFont typeface="Arial" charset="0"/>
              <a:buNone/>
              <a:defRPr/>
            </a:pPr>
            <a:r>
              <a:rPr lang="en-US" dirty="0"/>
              <a:t>A.  Class:  </a:t>
            </a:r>
            <a:r>
              <a:rPr lang="en-US" i="1" dirty="0" err="1"/>
              <a:t>Anthozoa</a:t>
            </a:r>
            <a:endParaRPr lang="en-CA" dirty="0"/>
          </a:p>
          <a:p>
            <a:pPr marL="0" indent="0">
              <a:buFont typeface="Arial" charset="0"/>
              <a:buNone/>
              <a:defRPr/>
            </a:pPr>
            <a:r>
              <a:rPr lang="en-US" dirty="0" smtClean="0"/>
              <a:t>B</a:t>
            </a:r>
            <a:r>
              <a:rPr lang="en-US" dirty="0"/>
              <a:t>.  Life Cycle: only the </a:t>
            </a:r>
            <a:r>
              <a:rPr lang="en-US" i="1" u="sng" dirty="0"/>
              <a:t>polyp</a:t>
            </a:r>
            <a:r>
              <a:rPr lang="en-US" dirty="0"/>
              <a:t> stage</a:t>
            </a:r>
            <a:endParaRPr lang="en-CA" dirty="0"/>
          </a:p>
          <a:p>
            <a:pPr marL="0" indent="0">
              <a:buFont typeface="Arial" charset="0"/>
              <a:buNone/>
              <a:defRPr/>
            </a:pPr>
            <a:r>
              <a:rPr lang="en-US" dirty="0" smtClean="0"/>
              <a:t>C</a:t>
            </a:r>
            <a:r>
              <a:rPr lang="en-US" dirty="0"/>
              <a:t>.  Sea anemones:</a:t>
            </a:r>
            <a:endParaRPr lang="en-CA" dirty="0"/>
          </a:p>
          <a:p>
            <a:pPr marL="0" indent="0">
              <a:buFont typeface="Arial" charset="0"/>
              <a:buNone/>
              <a:defRPr/>
            </a:pPr>
            <a:r>
              <a:rPr lang="en-US" sz="2400" dirty="0" smtClean="0"/>
              <a:t>1</a:t>
            </a:r>
            <a:r>
              <a:rPr lang="en-US" sz="2400" dirty="0"/>
              <a:t>.  Habitat:  </a:t>
            </a:r>
            <a:r>
              <a:rPr lang="en-US" sz="2400" i="1" dirty="0"/>
              <a:t>sea from the low-tide line to great depths</a:t>
            </a:r>
            <a:endParaRPr lang="en-CA" sz="2400" dirty="0"/>
          </a:p>
          <a:p>
            <a:pPr>
              <a:defRPr/>
            </a:pPr>
            <a:endParaRPr lang="en-CA" dirty="0"/>
          </a:p>
        </p:txBody>
      </p:sp>
      <p:sp>
        <p:nvSpPr>
          <p:cNvPr id="57348" name="Content Placeholder 11"/>
          <p:cNvSpPr>
            <a:spLocks noGrp="1"/>
          </p:cNvSpPr>
          <p:nvPr>
            <p:ph sz="half" idx="2"/>
          </p:nvPr>
        </p:nvSpPr>
        <p:spPr/>
        <p:txBody>
          <a:bodyPr/>
          <a:lstStyle/>
          <a:p>
            <a:endParaRPr lang="en-CA" smtClean="0"/>
          </a:p>
        </p:txBody>
      </p:sp>
      <p:pic>
        <p:nvPicPr>
          <p:cNvPr id="57349" name="Picture 2" descr="http://www.valdosta.edu/~jlgoble/Sea%20Anemone%20Diadumene%20Dia%2030cm%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981075"/>
            <a:ext cx="2687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http://www.jimstonefreelance.com/sea%20anemone%20b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6150" y="2967038"/>
            <a:ext cx="3113088"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http://photography.nationalgeographic.com/staticfiles/NGS/Shared/StaticFiles/Photography/Images/POD/a/anemone-crab-grall-1068149-s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437063"/>
            <a:ext cx="27844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067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1066800"/>
          </a:xfrm>
        </p:spPr>
        <p:txBody>
          <a:bodyPr/>
          <a:lstStyle/>
          <a:p>
            <a:pPr algn="l"/>
            <a:r>
              <a:rPr lang="en-US" b="1" smtClean="0"/>
              <a:t>D.  Corals: </a:t>
            </a:r>
            <a:endParaRPr lang="en-CA" smtClean="0"/>
          </a:p>
        </p:txBody>
      </p:sp>
      <p:sp>
        <p:nvSpPr>
          <p:cNvPr id="4" name="Content Placeholder 3"/>
          <p:cNvSpPr>
            <a:spLocks noGrp="1"/>
          </p:cNvSpPr>
          <p:nvPr>
            <p:ph sz="half" idx="2"/>
          </p:nvPr>
        </p:nvSpPr>
        <p:spPr>
          <a:xfrm>
            <a:off x="4648200" y="333375"/>
            <a:ext cx="4038600" cy="5792788"/>
          </a:xfrm>
        </p:spPr>
        <p:txBody>
          <a:bodyPr/>
          <a:lstStyle/>
          <a:p>
            <a:pPr marL="0" indent="0">
              <a:buFont typeface="Arial" charset="0"/>
              <a:buNone/>
              <a:defRPr/>
            </a:pPr>
            <a:r>
              <a:rPr lang="en-US" b="1" dirty="0"/>
              <a:t>1.  Habitat:  </a:t>
            </a:r>
            <a:r>
              <a:rPr lang="en-US" i="1" dirty="0"/>
              <a:t>shallow tropical waters</a:t>
            </a:r>
            <a:endParaRPr lang="en-CA" dirty="0"/>
          </a:p>
          <a:p>
            <a:pPr marL="0" indent="0">
              <a:buFont typeface="Arial" charset="0"/>
              <a:buNone/>
              <a:defRPr/>
            </a:pPr>
            <a:r>
              <a:rPr lang="en-US" b="1" dirty="0"/>
              <a:t>2.  Skeleton:  </a:t>
            </a:r>
            <a:r>
              <a:rPr lang="en-US" i="1" dirty="0"/>
              <a:t>made of calcium carbonate (limestone)</a:t>
            </a:r>
            <a:endParaRPr lang="en-CA" dirty="0"/>
          </a:p>
          <a:p>
            <a:pPr marL="0" indent="0">
              <a:buFont typeface="Arial" charset="0"/>
              <a:buNone/>
              <a:defRPr/>
            </a:pPr>
            <a:r>
              <a:rPr lang="en-US" b="1" dirty="0"/>
              <a:t>3.  Colonies</a:t>
            </a:r>
            <a:r>
              <a:rPr lang="en-US" dirty="0"/>
              <a:t> produce </a:t>
            </a:r>
            <a:r>
              <a:rPr lang="en-US" i="1" u="sng" dirty="0"/>
              <a:t>coral</a:t>
            </a:r>
            <a:r>
              <a:rPr lang="en-US" dirty="0"/>
              <a:t> </a:t>
            </a:r>
            <a:r>
              <a:rPr lang="en-US" i="1" u="sng" dirty="0"/>
              <a:t>reefs</a:t>
            </a:r>
            <a:r>
              <a:rPr lang="en-US" dirty="0"/>
              <a:t>, which can contain </a:t>
            </a:r>
            <a:endParaRPr lang="en-CA" dirty="0"/>
          </a:p>
          <a:p>
            <a:pPr marL="0" indent="0">
              <a:buFont typeface="Arial" charset="0"/>
              <a:buNone/>
              <a:defRPr/>
            </a:pPr>
            <a:r>
              <a:rPr lang="en-US" dirty="0"/>
              <a:t>more </a:t>
            </a:r>
            <a:r>
              <a:rPr lang="en-US" i="1" u="sng" dirty="0"/>
              <a:t>rock</a:t>
            </a:r>
            <a:r>
              <a:rPr lang="en-US" dirty="0"/>
              <a:t> and </a:t>
            </a:r>
            <a:r>
              <a:rPr lang="en-US" i="1" dirty="0"/>
              <a:t>living tissue</a:t>
            </a:r>
            <a:r>
              <a:rPr lang="en-US" dirty="0"/>
              <a:t> than the largest human </a:t>
            </a:r>
            <a:endParaRPr lang="en-CA" dirty="0"/>
          </a:p>
          <a:p>
            <a:pPr marL="0" indent="0">
              <a:buFont typeface="Arial" charset="0"/>
              <a:buNone/>
              <a:defRPr/>
            </a:pPr>
            <a:r>
              <a:rPr lang="en-US" i="1" u="sng" dirty="0"/>
              <a:t>cities</a:t>
            </a:r>
            <a:endParaRPr lang="en-CA" dirty="0"/>
          </a:p>
          <a:p>
            <a:pPr marL="0" indent="0">
              <a:buFont typeface="Arial" charset="0"/>
              <a:buNone/>
              <a:defRPr/>
            </a:pPr>
            <a:r>
              <a:rPr lang="en-US" dirty="0"/>
              <a:t>e.g.:  </a:t>
            </a:r>
            <a:r>
              <a:rPr lang="en-US" i="1" dirty="0"/>
              <a:t>The Great Barrier Reef (Australia) is more than 2000 km long and 80 km wide</a:t>
            </a:r>
            <a:endParaRPr lang="en-CA" dirty="0"/>
          </a:p>
          <a:p>
            <a:pPr>
              <a:defRPr/>
            </a:pPr>
            <a:endParaRPr lang="en-CA" dirty="0"/>
          </a:p>
          <a:p>
            <a:pPr>
              <a:defRPr/>
            </a:pPr>
            <a:endParaRPr lang="en-CA" dirty="0"/>
          </a:p>
        </p:txBody>
      </p:sp>
      <p:pic>
        <p:nvPicPr>
          <p:cNvPr id="58372" name="Picture 2" descr="http://t3.gstatic.com/images?q=tbn:ANd9GcT_hl18D4ZtF3FxTg250LjQGEHiQkctMwB7NzJqpco75C2vM_eTV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268413"/>
            <a:ext cx="2076450" cy="2209800"/>
          </a:xfrm>
          <a:noFill/>
        </p:spPr>
      </p:pic>
      <p:pic>
        <p:nvPicPr>
          <p:cNvPr id="58373" name="Picture 4" descr="http://t2.gstatic.com/images?q=tbn:ANd9GcSSlBM3xBY-SWQkMTMtXPZkYBWZgn8taJqvuHFvvu24E1W8Y9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700213"/>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http://t1.gstatic.com/images?q=tbn:ANd9GcQrMgujQMB0stSF2ERLOpuwGvJKOgfURa2-EtnMm-4ZvH1C7f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35004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8" descr="http://www.talismancoins.com/catalog/Great_Barrier_Reef_from_Sp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4508500"/>
            <a:ext cx="2335213"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198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362950" cy="1143000"/>
          </a:xfrm>
        </p:spPr>
        <p:txBody>
          <a:bodyPr/>
          <a:lstStyle/>
          <a:p>
            <a:pPr algn="l"/>
            <a:r>
              <a:rPr lang="en-US" b="1" smtClean="0"/>
              <a:t> </a:t>
            </a:r>
            <a:r>
              <a:rPr lang="en-CA" smtClean="0"/>
              <a:t/>
            </a:r>
            <a:br>
              <a:rPr lang="en-CA" smtClean="0"/>
            </a:br>
            <a:r>
              <a:rPr lang="en-US" sz="4000" b="1" smtClean="0"/>
              <a:t>VI.	</a:t>
            </a:r>
            <a:r>
              <a:rPr lang="en-US" sz="4000" b="1" u="sng" smtClean="0"/>
              <a:t>How Cnidarians Fit into the World</a:t>
            </a:r>
            <a:r>
              <a:rPr lang="en-CA" smtClean="0"/>
              <a:t/>
            </a:r>
            <a:br>
              <a:rPr lang="en-CA" smtClean="0"/>
            </a:br>
            <a:endParaRPr lang="en-CA" smtClean="0"/>
          </a:p>
        </p:txBody>
      </p:sp>
      <p:sp>
        <p:nvSpPr>
          <p:cNvPr id="59395" name="Content Placeholder 4"/>
          <p:cNvSpPr>
            <a:spLocks noGrp="1"/>
          </p:cNvSpPr>
          <p:nvPr>
            <p:ph idx="1"/>
          </p:nvPr>
        </p:nvSpPr>
        <p:spPr/>
        <p:txBody>
          <a:bodyPr/>
          <a:lstStyle/>
          <a:p>
            <a:pPr marL="0" indent="0">
              <a:buFont typeface="Arial" charset="0"/>
              <a:buNone/>
            </a:pPr>
            <a:r>
              <a:rPr lang="en-US" b="1" smtClean="0"/>
              <a:t>A. Coral Reefs:</a:t>
            </a:r>
            <a:endParaRPr lang="en-CA" smtClean="0"/>
          </a:p>
          <a:p>
            <a:pPr marL="0" indent="0">
              <a:buFont typeface="Arial" charset="0"/>
              <a:buNone/>
            </a:pPr>
            <a:r>
              <a:rPr lang="en-US" b="1" smtClean="0"/>
              <a:t>1.  	Ecological importance:  </a:t>
            </a:r>
            <a:r>
              <a:rPr lang="en-US" i="1" smtClean="0"/>
              <a:t>provide tunnels, caves and deep channels for other animals to live</a:t>
            </a:r>
            <a:endParaRPr lang="en-CA" smtClean="0"/>
          </a:p>
          <a:p>
            <a:pPr marL="0" indent="0">
              <a:buFont typeface="Arial" charset="0"/>
              <a:buNone/>
            </a:pPr>
            <a:r>
              <a:rPr lang="en-US" b="1" smtClean="0"/>
              <a:t>2.  Benefits to Humans:</a:t>
            </a:r>
            <a:endParaRPr lang="en-CA" smtClean="0"/>
          </a:p>
          <a:p>
            <a:pPr marL="0" indent="0">
              <a:buFont typeface="Arial" charset="0"/>
              <a:buNone/>
            </a:pPr>
            <a:r>
              <a:rPr lang="en-US" b="1" smtClean="0"/>
              <a:t>	</a:t>
            </a:r>
            <a:r>
              <a:rPr lang="en-US" smtClean="0"/>
              <a:t>a)  </a:t>
            </a:r>
            <a:r>
              <a:rPr lang="en-US" i="1" smtClean="0"/>
              <a:t>Provide a home for food organisms</a:t>
            </a:r>
            <a:endParaRPr lang="en-CA" smtClean="0"/>
          </a:p>
          <a:p>
            <a:pPr marL="0" indent="0">
              <a:buFont typeface="Arial" charset="0"/>
              <a:buNone/>
            </a:pPr>
            <a:r>
              <a:rPr lang="en-US" smtClean="0"/>
              <a:t>	b)  </a:t>
            </a:r>
            <a:r>
              <a:rPr lang="en-US" i="1" smtClean="0"/>
              <a:t>Protect the land from the destructive action of waves</a:t>
            </a:r>
            <a:endParaRPr lang="en-CA" smtClean="0"/>
          </a:p>
          <a:p>
            <a:pPr marL="0" indent="0">
              <a:buFont typeface="Arial" charset="0"/>
              <a:buNone/>
            </a:pPr>
            <a:r>
              <a:rPr lang="en-US" b="1" smtClean="0"/>
              <a:t>	</a:t>
            </a:r>
            <a:r>
              <a:rPr lang="en-US" smtClean="0"/>
              <a:t>c)  </a:t>
            </a:r>
            <a:r>
              <a:rPr lang="en-US" i="1" smtClean="0"/>
              <a:t>Aids in the location of oil deposits</a:t>
            </a:r>
            <a:endParaRPr lang="en-CA" smtClean="0"/>
          </a:p>
          <a:p>
            <a:pPr marL="0" indent="0">
              <a:buFont typeface="Arial" charset="0"/>
              <a:buNone/>
            </a:pPr>
            <a:endParaRPr lang="en-CA" smtClean="0"/>
          </a:p>
        </p:txBody>
      </p:sp>
    </p:spTree>
    <p:extLst>
      <p:ext uri="{BB962C8B-B14F-4D97-AF65-F5344CB8AC3E}">
        <p14:creationId xmlns:p14="http://schemas.microsoft.com/office/powerpoint/2010/main" val="1282189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4452938"/>
            <a:ext cx="3675063"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itle 3"/>
          <p:cNvSpPr>
            <a:spLocks noGrp="1"/>
          </p:cNvSpPr>
          <p:nvPr>
            <p:ph type="title"/>
          </p:nvPr>
        </p:nvSpPr>
        <p:spPr/>
        <p:txBody>
          <a:bodyPr/>
          <a:lstStyle/>
          <a:p>
            <a:endParaRPr lang="en-CA" smtClean="0"/>
          </a:p>
        </p:txBody>
      </p:sp>
      <p:sp>
        <p:nvSpPr>
          <p:cNvPr id="2" name="Content Placeholder 2"/>
          <p:cNvSpPr>
            <a:spLocks noGrp="1"/>
          </p:cNvSpPr>
          <p:nvPr>
            <p:ph idx="1"/>
          </p:nvPr>
        </p:nvSpPr>
        <p:spPr>
          <a:xfrm>
            <a:off x="250825" y="620713"/>
            <a:ext cx="8893175" cy="5505450"/>
          </a:xfrm>
        </p:spPr>
        <p:txBody>
          <a:bodyPr/>
          <a:lstStyle/>
          <a:p>
            <a:pPr marL="514350" indent="-514350">
              <a:buFont typeface="Arial" charset="0"/>
              <a:buAutoNum type="arabicPeriod" startAt="4"/>
              <a:defRPr/>
            </a:pPr>
            <a:r>
              <a:rPr lang="en-US" dirty="0" smtClean="0"/>
              <a:t>Symmetry:  </a:t>
            </a:r>
            <a:r>
              <a:rPr lang="en-US" b="1" i="1" dirty="0" smtClean="0"/>
              <a:t>radial</a:t>
            </a:r>
          </a:p>
          <a:p>
            <a:pPr marL="0" indent="0">
              <a:buFont typeface="Arial" charset="0"/>
              <a:buNone/>
              <a:defRPr/>
            </a:pPr>
            <a:endParaRPr lang="en-CA" b="1" dirty="0" smtClean="0"/>
          </a:p>
          <a:p>
            <a:pPr marL="514350" indent="-514350">
              <a:buFont typeface="Arial" charset="0"/>
              <a:buAutoNum type="arabicPeriod" startAt="5"/>
              <a:defRPr/>
            </a:pPr>
            <a:r>
              <a:rPr lang="en-US" i="1" dirty="0" smtClean="0"/>
              <a:t>Have specialized cells </a:t>
            </a:r>
          </a:p>
          <a:p>
            <a:pPr marL="0" indent="0">
              <a:buFont typeface="Arial" charset="0"/>
              <a:buNone/>
              <a:defRPr/>
            </a:pPr>
            <a:r>
              <a:rPr lang="en-US" i="1" dirty="0" smtClean="0"/>
              <a:t>and tissues</a:t>
            </a:r>
            <a:endParaRPr lang="en-CA" dirty="0" smtClean="0"/>
          </a:p>
          <a:p>
            <a:pPr marL="0" indent="0">
              <a:buFont typeface="Arial" charset="0"/>
              <a:buNone/>
              <a:defRPr/>
            </a:pPr>
            <a:r>
              <a:rPr lang="en-US" dirty="0" smtClean="0"/>
              <a:t>6.  Life cycles with two stages: </a:t>
            </a:r>
            <a:endParaRPr lang="en-CA" dirty="0" smtClean="0"/>
          </a:p>
          <a:p>
            <a:pPr marL="0" indent="0">
              <a:buFont typeface="Arial" charset="0"/>
              <a:buNone/>
              <a:defRPr/>
            </a:pPr>
            <a:r>
              <a:rPr lang="en-US" dirty="0" smtClean="0"/>
              <a:t>a</a:t>
            </a:r>
            <a:r>
              <a:rPr lang="en-US" sz="2800" dirty="0" smtClean="0"/>
              <a:t>) </a:t>
            </a:r>
            <a:r>
              <a:rPr lang="en-US" sz="2800" i="1" dirty="0" smtClean="0"/>
              <a:t>Sessile flowerlike polyp  </a:t>
            </a:r>
            <a:r>
              <a:rPr lang="en-US" dirty="0" smtClean="0"/>
              <a:t>b) </a:t>
            </a:r>
            <a:r>
              <a:rPr lang="en-US" sz="2800" i="1" dirty="0" smtClean="0"/>
              <a:t>Motile bell-shaped medusa</a:t>
            </a:r>
            <a:endParaRPr lang="en-CA" sz="2800" dirty="0" smtClean="0"/>
          </a:p>
          <a:p>
            <a:pPr marL="0" indent="0">
              <a:buFont typeface="Arial" charset="0"/>
              <a:buNone/>
              <a:defRPr/>
            </a:pPr>
            <a:endParaRPr lang="en-CA" dirty="0" smtClean="0"/>
          </a:p>
          <a:p>
            <a:pPr marL="0" indent="0">
              <a:buFont typeface="Arial" charset="0"/>
              <a:buNone/>
              <a:defRPr/>
            </a:pPr>
            <a:endParaRPr lang="en-US" dirty="0" smtClean="0"/>
          </a:p>
        </p:txBody>
      </p:sp>
      <p:pic>
        <p:nvPicPr>
          <p:cNvPr id="41989" name="Picture 6" descr="http://farm4.static.flickr.com/3290/2415983685_fdf23a1b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7663"/>
            <a:ext cx="28908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6164263" y="4178300"/>
            <a:ext cx="923925" cy="825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98638" y="4040188"/>
            <a:ext cx="1260475" cy="1260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053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CA" smtClean="0"/>
          </a:p>
        </p:txBody>
      </p:sp>
      <p:sp>
        <p:nvSpPr>
          <p:cNvPr id="3" name="Content Placeholder 2"/>
          <p:cNvSpPr>
            <a:spLocks noGrp="1"/>
          </p:cNvSpPr>
          <p:nvPr>
            <p:ph idx="1"/>
          </p:nvPr>
        </p:nvSpPr>
        <p:spPr/>
        <p:txBody>
          <a:bodyPr/>
          <a:lstStyle/>
          <a:p>
            <a:pPr marL="0" indent="0">
              <a:buFont typeface="Arial" charset="0"/>
              <a:buNone/>
              <a:defRPr/>
            </a:pPr>
            <a:r>
              <a:rPr lang="en-US" b="1" dirty="0" smtClean="0"/>
              <a:t>B</a:t>
            </a:r>
            <a:r>
              <a:rPr lang="en-US" b="1" dirty="0"/>
              <a:t>.  Chemicals:</a:t>
            </a:r>
            <a:endParaRPr lang="en-CA" dirty="0"/>
          </a:p>
          <a:p>
            <a:pPr marL="0" indent="0">
              <a:buFont typeface="Arial" charset="0"/>
              <a:buNone/>
              <a:defRPr/>
            </a:pPr>
            <a:r>
              <a:rPr lang="en-US" b="1" dirty="0"/>
              <a:t>1. </a:t>
            </a:r>
            <a:r>
              <a:rPr lang="en-US" b="1" dirty="0" smtClean="0"/>
              <a:t>Potential </a:t>
            </a:r>
            <a:r>
              <a:rPr lang="en-US" b="1" dirty="0"/>
              <a:t>anti - </a:t>
            </a:r>
            <a:r>
              <a:rPr lang="en-US" b="1" i="1" u="sng" dirty="0"/>
              <a:t>cancer</a:t>
            </a:r>
            <a:r>
              <a:rPr lang="en-US" b="1" dirty="0"/>
              <a:t> drugs</a:t>
            </a:r>
            <a:endParaRPr lang="en-CA" dirty="0"/>
          </a:p>
          <a:p>
            <a:pPr marL="0" indent="0">
              <a:buFont typeface="Arial" charset="0"/>
              <a:buNone/>
              <a:defRPr/>
            </a:pPr>
            <a:r>
              <a:rPr lang="en-US" b="1" dirty="0" smtClean="0"/>
              <a:t>2</a:t>
            </a:r>
            <a:r>
              <a:rPr lang="en-US" b="1" dirty="0"/>
              <a:t>. </a:t>
            </a:r>
            <a:r>
              <a:rPr lang="en-US" b="1" i="1" u="sng" dirty="0" smtClean="0"/>
              <a:t>Nerve</a:t>
            </a:r>
            <a:r>
              <a:rPr lang="en-US" b="1" dirty="0" smtClean="0"/>
              <a:t> </a:t>
            </a:r>
            <a:r>
              <a:rPr lang="en-US" b="1" dirty="0"/>
              <a:t>toxins reveal how </a:t>
            </a:r>
            <a:r>
              <a:rPr lang="en-US" b="1" i="1" u="sng" dirty="0"/>
              <a:t>nerve</a:t>
            </a:r>
            <a:r>
              <a:rPr lang="en-US" b="1" dirty="0"/>
              <a:t> cells and systems </a:t>
            </a:r>
            <a:r>
              <a:rPr lang="en-CA" dirty="0"/>
              <a:t> </a:t>
            </a:r>
            <a:r>
              <a:rPr lang="en-CA" dirty="0" smtClean="0"/>
              <a:t> </a:t>
            </a:r>
            <a:r>
              <a:rPr lang="en-US" b="1" dirty="0" smtClean="0"/>
              <a:t>work</a:t>
            </a:r>
            <a:endParaRPr lang="en-CA" dirty="0"/>
          </a:p>
          <a:p>
            <a:pPr>
              <a:defRPr/>
            </a:pPr>
            <a:endParaRPr lang="en-CA" b="1" dirty="0"/>
          </a:p>
        </p:txBody>
      </p:sp>
    </p:spTree>
    <p:extLst>
      <p:ext uri="{BB962C8B-B14F-4D97-AF65-F5344CB8AC3E}">
        <p14:creationId xmlns:p14="http://schemas.microsoft.com/office/powerpoint/2010/main" val="681361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l"/>
            <a:r>
              <a:rPr lang="en-US" b="1" smtClean="0"/>
              <a:t/>
            </a:r>
            <a:br>
              <a:rPr lang="en-US" b="1" smtClean="0"/>
            </a:br>
            <a:r>
              <a:rPr lang="en-US" b="1" smtClean="0"/>
              <a:t>26-4  Unsegmented Worms</a:t>
            </a:r>
            <a:r>
              <a:rPr lang="en-CA" smtClean="0"/>
              <a:t/>
            </a:r>
            <a:br>
              <a:rPr lang="en-CA" smtClean="0"/>
            </a:br>
            <a:r>
              <a:rPr lang="en-CA" smtClean="0"/>
              <a:t/>
            </a:r>
            <a:br>
              <a:rPr lang="en-CA" smtClean="0"/>
            </a:br>
            <a:endParaRPr lang="en-CA" smtClean="0"/>
          </a:p>
        </p:txBody>
      </p:sp>
      <p:sp>
        <p:nvSpPr>
          <p:cNvPr id="61443" name="Content Placeholder 2"/>
          <p:cNvSpPr>
            <a:spLocks noGrp="1"/>
          </p:cNvSpPr>
          <p:nvPr>
            <p:ph idx="1"/>
          </p:nvPr>
        </p:nvSpPr>
        <p:spPr/>
        <p:txBody>
          <a:bodyPr/>
          <a:lstStyle/>
          <a:p>
            <a:endParaRPr lang="en-CA" smtClean="0"/>
          </a:p>
        </p:txBody>
      </p:sp>
      <p:pic>
        <p:nvPicPr>
          <p:cNvPr id="614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777557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375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l"/>
            <a:r>
              <a:rPr lang="en-US" b="1" smtClean="0"/>
              <a:t>I.	</a:t>
            </a:r>
            <a:r>
              <a:rPr lang="en-US" b="1" u="sng" smtClean="0"/>
              <a:t>Unsegmented Worms</a:t>
            </a:r>
            <a:r>
              <a:rPr lang="en-US" b="1" smtClean="0"/>
              <a:t>:  </a:t>
            </a:r>
            <a:r>
              <a:rPr lang="en-CA" smtClean="0"/>
              <a:t/>
            </a:r>
            <a:br>
              <a:rPr lang="en-CA" smtClean="0"/>
            </a:br>
            <a:endParaRPr lang="en-CA" smtClean="0"/>
          </a:p>
        </p:txBody>
      </p:sp>
      <p:sp>
        <p:nvSpPr>
          <p:cNvPr id="62467" name="Content Placeholder 2"/>
          <p:cNvSpPr>
            <a:spLocks noGrp="1"/>
          </p:cNvSpPr>
          <p:nvPr>
            <p:ph idx="1"/>
          </p:nvPr>
        </p:nvSpPr>
        <p:spPr>
          <a:xfrm>
            <a:off x="457200" y="1600200"/>
            <a:ext cx="8435975" cy="4525963"/>
          </a:xfrm>
        </p:spPr>
        <p:txBody>
          <a:bodyPr/>
          <a:lstStyle/>
          <a:p>
            <a:pPr marL="0" indent="0">
              <a:buFont typeface="Arial" charset="0"/>
              <a:buNone/>
            </a:pPr>
            <a:r>
              <a:rPr lang="en-US" b="1" smtClean="0"/>
              <a:t>A.  </a:t>
            </a:r>
            <a:r>
              <a:rPr lang="en-US" sz="2800" smtClean="0"/>
              <a:t>(def’n): Bodies are not divided into special segments</a:t>
            </a:r>
            <a:endParaRPr lang="en-CA" sz="2800" smtClean="0"/>
          </a:p>
          <a:p>
            <a:pPr marL="0" indent="0">
              <a:buFont typeface="Arial" charset="0"/>
              <a:buNone/>
            </a:pPr>
            <a:r>
              <a:rPr lang="en-US" b="1" smtClean="0"/>
              <a:t>	</a:t>
            </a:r>
          </a:p>
          <a:p>
            <a:pPr marL="0" indent="0">
              <a:buFont typeface="Arial" charset="0"/>
              <a:buNone/>
            </a:pPr>
            <a:r>
              <a:rPr lang="en-US" b="1" smtClean="0"/>
              <a:t>B.</a:t>
            </a:r>
            <a:r>
              <a:rPr lang="en-US" smtClean="0"/>
              <a:t>Divided into 2 phyla:</a:t>
            </a:r>
            <a:endParaRPr lang="en-CA" smtClean="0"/>
          </a:p>
          <a:p>
            <a:pPr marL="0" indent="0">
              <a:buFont typeface="Arial" charset="0"/>
              <a:buNone/>
            </a:pPr>
            <a:r>
              <a:rPr lang="en-US" b="1" smtClean="0"/>
              <a:t>   </a:t>
            </a:r>
            <a:r>
              <a:rPr lang="en-US" smtClean="0"/>
              <a:t>1.</a:t>
            </a:r>
            <a:r>
              <a:rPr lang="en-US" i="1" smtClean="0"/>
              <a:t>Platyhelminthes </a:t>
            </a:r>
            <a:r>
              <a:rPr lang="en-US" smtClean="0"/>
              <a:t>(Flatworms)</a:t>
            </a:r>
          </a:p>
          <a:p>
            <a:pPr marL="0" indent="0">
              <a:buFont typeface="Arial" charset="0"/>
              <a:buNone/>
            </a:pPr>
            <a:r>
              <a:rPr lang="en-US" i="1" smtClean="0"/>
              <a:t>		 Platy = flat; </a:t>
            </a:r>
            <a:endParaRPr lang="en-CA" smtClean="0"/>
          </a:p>
          <a:p>
            <a:pPr marL="0" indent="0">
              <a:buFont typeface="Arial" charset="0"/>
              <a:buNone/>
            </a:pPr>
            <a:r>
              <a:rPr lang="en-US" i="1" smtClean="0"/>
              <a:t>		Helminth = worm</a:t>
            </a:r>
            <a:endParaRPr lang="en-CA" smtClean="0"/>
          </a:p>
          <a:p>
            <a:pPr marL="0" indent="0">
              <a:buFont typeface="Arial" charset="0"/>
              <a:buNone/>
            </a:pPr>
            <a:r>
              <a:rPr lang="en-US" i="1" smtClean="0"/>
              <a:t>   2. Nematoda </a:t>
            </a:r>
            <a:r>
              <a:rPr lang="en-US" smtClean="0"/>
              <a:t>(Roundworms)</a:t>
            </a:r>
            <a:endParaRPr lang="en-CA" smtClean="0"/>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565400"/>
            <a:ext cx="22669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4" descr="http://www.salamatvet.com/images/nemato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797425"/>
            <a:ext cx="21701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186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l"/>
            <a:r>
              <a:rPr lang="en-US" b="1" smtClean="0"/>
              <a:t>II.	</a:t>
            </a:r>
            <a:r>
              <a:rPr lang="en-US" b="1" u="sng" smtClean="0"/>
              <a:t>Flatworms</a:t>
            </a:r>
            <a:r>
              <a:rPr lang="en-CA" smtClean="0"/>
              <a:t/>
            </a:r>
            <a:br>
              <a:rPr lang="en-CA" smtClean="0"/>
            </a:br>
            <a:endParaRPr lang="en-CA" smtClean="0"/>
          </a:p>
        </p:txBody>
      </p:sp>
      <p:sp>
        <p:nvSpPr>
          <p:cNvPr id="3" name="Content Placeholder 2"/>
          <p:cNvSpPr>
            <a:spLocks noGrp="1"/>
          </p:cNvSpPr>
          <p:nvPr>
            <p:ph idx="1"/>
          </p:nvPr>
        </p:nvSpPr>
        <p:spPr>
          <a:xfrm>
            <a:off x="457200" y="1600200"/>
            <a:ext cx="5338763" cy="4525963"/>
          </a:xfrm>
        </p:spPr>
        <p:txBody>
          <a:bodyPr/>
          <a:lstStyle/>
          <a:p>
            <a:pPr marL="0" indent="0">
              <a:buFont typeface="Arial" charset="0"/>
              <a:buNone/>
              <a:defRPr/>
            </a:pPr>
            <a:r>
              <a:rPr lang="en-US" b="1" dirty="0" smtClean="0"/>
              <a:t>A.</a:t>
            </a:r>
            <a:r>
              <a:rPr lang="en-US" b="1" dirty="0"/>
              <a:t> </a:t>
            </a:r>
            <a:r>
              <a:rPr lang="en-US" b="1" dirty="0" smtClean="0"/>
              <a:t> Characteristics</a:t>
            </a:r>
            <a:endParaRPr lang="en-CA" dirty="0"/>
          </a:p>
          <a:p>
            <a:pPr marL="514350" indent="-514350">
              <a:buFont typeface="Arial" charset="0"/>
              <a:buAutoNum type="arabicPeriod"/>
              <a:defRPr/>
            </a:pPr>
            <a:r>
              <a:rPr lang="en-US" sz="2800" b="1" dirty="0" smtClean="0"/>
              <a:t>Symmetry</a:t>
            </a:r>
            <a:r>
              <a:rPr lang="en-US" sz="2800" b="1" dirty="0"/>
              <a:t>:  </a:t>
            </a:r>
            <a:r>
              <a:rPr lang="en-US" sz="2800" b="1" i="1" dirty="0" smtClean="0"/>
              <a:t>Bilateral symmetry</a:t>
            </a:r>
          </a:p>
          <a:p>
            <a:pPr marL="0" indent="0">
              <a:buFont typeface="Arial" charset="0"/>
              <a:buNone/>
              <a:defRPr/>
            </a:pPr>
            <a:endParaRPr lang="en-CA" sz="2800" dirty="0"/>
          </a:p>
          <a:p>
            <a:pPr marL="0" indent="0">
              <a:buFont typeface="Arial" charset="0"/>
              <a:buNone/>
              <a:defRPr/>
            </a:pPr>
            <a:r>
              <a:rPr lang="en-US" sz="2800" b="1" dirty="0" smtClean="0"/>
              <a:t>2.Exhibit </a:t>
            </a:r>
            <a:r>
              <a:rPr lang="en-US" sz="2800" b="1" dirty="0"/>
              <a:t>cephalization (Have a “head”) </a:t>
            </a:r>
            <a:endParaRPr lang="en-CA" sz="2800" dirty="0"/>
          </a:p>
          <a:p>
            <a:pPr>
              <a:defRPr/>
            </a:pPr>
            <a:endParaRPr lang="en-CA" dirty="0"/>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3141663"/>
            <a:ext cx="362902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23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l"/>
            <a:r>
              <a:rPr lang="en-US" sz="3200" b="1" smtClean="0"/>
              <a:t>III.</a:t>
            </a:r>
            <a:r>
              <a:rPr lang="en-US" sz="3200" b="1" u="sng" smtClean="0"/>
              <a:t>Form and Function in Flatworms</a:t>
            </a:r>
            <a:r>
              <a:rPr lang="en-CA" smtClean="0"/>
              <a:t/>
            </a:r>
            <a:br>
              <a:rPr lang="en-CA" smtClean="0"/>
            </a:br>
            <a:endParaRPr lang="en-CA" smtClean="0"/>
          </a:p>
        </p:txBody>
      </p:sp>
      <p:sp>
        <p:nvSpPr>
          <p:cNvPr id="64515" name="Content Placeholder 2"/>
          <p:cNvSpPr>
            <a:spLocks noGrp="1"/>
          </p:cNvSpPr>
          <p:nvPr>
            <p:ph idx="1"/>
          </p:nvPr>
        </p:nvSpPr>
        <p:spPr/>
        <p:txBody>
          <a:bodyPr/>
          <a:lstStyle/>
          <a:p>
            <a:pPr marL="0" indent="0">
              <a:buFont typeface="Arial" charset="0"/>
              <a:buNone/>
            </a:pPr>
            <a:r>
              <a:rPr lang="en-US" b="1" smtClean="0"/>
              <a:t>A.	Describe how a free-living flatworm ( like </a:t>
            </a:r>
            <a:endParaRPr lang="en-CA" smtClean="0"/>
          </a:p>
          <a:p>
            <a:pPr marL="0" indent="0">
              <a:buFont typeface="Arial" charset="0"/>
              <a:buNone/>
            </a:pPr>
            <a:r>
              <a:rPr lang="en-US" b="1" smtClean="0"/>
              <a:t>Planarian) eats:  </a:t>
            </a:r>
            <a:endParaRPr lang="en-US" b="1" i="1" smtClean="0"/>
          </a:p>
          <a:p>
            <a:pPr marL="0" indent="0">
              <a:buFont typeface="Arial" charset="0"/>
              <a:buNone/>
            </a:pPr>
            <a:r>
              <a:rPr lang="en-US" b="1" i="1" smtClean="0"/>
              <a:t>Use their pharynx to suck food into the gastrovascular cavity </a:t>
            </a:r>
            <a:endParaRPr lang="en-CA" smtClean="0"/>
          </a:p>
        </p:txBody>
      </p:sp>
      <p:sp>
        <p:nvSpPr>
          <p:cNvPr id="64516" name="AutoShape 2" descr="data:image/jpg;base64,/9j/4AAQSkZJRgABAQAAAQABAAD/2wCEAAkGBhASEBUUEhQUFRQWFx0VFhcVFx8eGBgbHB4YGhsXGBgaHCYeGxwkGxcYHy8gIycsLSwtFx4xNTAqNSYrLCkBCQoKDgwOGg8PGiwkHyQsLC8pKi0qKSwqLCwsKSwpLywpKSwsKSwsLCwsLCwpKSwsLCksLCksLCwsKSwsLCw1LP/AABEIAKAA6AMBIgACEQEDEQH/xAAcAAEAAQUBAQAAAAAAAAAAAAAABQMEBgcIAQL/xAA8EAACAQIEAwcBBQYHAAMAAAABAhEAAwQSITEFQVEGBxMiMmGBcSNCkaGxFVJicsHhFDOCkqLR8CQlQ//EABoBAAEFAQAAAAAAAAAAAAAAAAABAgMEBQb/xAAtEQACAgEEAgADCAMBAAAAAAAAAQIDEQQSITEFQRNRYSJxkaGxwfDxFIHRFf/aAAwDAQACEQMRAD8A1DSlKvDRShpSZQClKUuQFKUoDIpSlAClKUAKUpQApSlAClKUAKUpQApSlAClKUAKUpQApSlAClKUAKr8PwTXr1u0nquOqL9WIFUKyvussBuLYaY0LMJ6hTFRXzcK5SXpMVdm1+zfYbCYFcot27t2Ja7cAZj/ACgjQVPX8JbZIaxZImMpRdfgrVdmt5m1BMkADXKeY1/HX3qu11XsgsAXQqWCwCANMwNZ0Y7XySGI8Q7BcIxAGfDtZdhva8oHLlpWH8c7kboQ3MHeF4D7lyFb/cNCfqBW0r9pTmMjKeQOx3Bjp1q1FjWVgagmCZ5eZRuRU0bdqEaNEYPsBxC45XwHXKYJuDKPgnf4qe4h3VXLGAuYi5dGdRmyLqsDeW3mtx2L7XNCuo0Ukx5gdxG3X5rG+8FI4fiJJEgT7EsARpoakjc5NYEcTQNK9IryrgwUpSgBSlKAFKUoAUpSgBSlKTIClKUoClKUmQFKUpQFKUoAUpSgBWSd3GICcVwpOgNzJ/uBFY3VzwzFm1et3RvbdXH+kg/pUV8N9cor2mKuzpl7zo7wFYHU5iIb+sivGUCSAZdWUjeRE6MeVfPi+KltvIxZZUEfvCfV0qtcIEFCxY5Q1tDKgjmtZzkpLciZFstkKFa2cq6iByMbxtPI1LcM4bbeyHM5nX1TqJ/d6VZhnUxdDqJJEiVJ1HLaZqObiGPw+Jwtuzbt3MHcOS4xDeLaYySWgwF94qFTjGSUgceCWGHa02RjPlIRo1PMyeR0/Ssc7xOFH9kYkhg0W1IgawHRjJ56a/FZhjmZrqqrADIxY/eUkDKwHTerfF2cytadldHkMrAaqyiQuuusn5ipoNRn9BPRyg1eVNdruzT4HFNZbVd7bcmQ7R7jY+4qFitRPJCKUpTgFKUoAUpSgBVzw/ht6/cFuzbe45+6ilj8xsPc1MdiuyLY++VzG3atrnu3AubKOSgDdjyH16VvLhHBbGBtKlnyWoMnJ5hAlruIuE6LH3Y+lQWW7eEKkau4T3L4u4ofEXbdhSJhQbr/AIJoPk1ko7l8Ai/aXsWTEyAig/yqbbH4rYBx1tFObIEhWUoP81YBMKJy6kATqaoYPGi6hUg22EuouHI+UHmDJiJnSsqzyKi8J8kqreMmCWu5jBRq2L9Ob12lgaDY2d9KtMZ3LYeSbeKuqB917SsR75lZQfwrYX/xrltBNsWyRlC6qWM6B+pPOvpsX4Sea4XAAbMACraxlJCwANpimx8nBxzuF+E2ac4l3R4pJOHu2sQByWVb/kIJ+hrEuJ8ExOHIF+zctTtnWAfodj+NdIXcALinIwUQWKlgAvT0jrUbxHBaZboRwwGZC0qRzCzo3Xkat1a1Sw08jXXjs5zpWz+0XdfbufaYOUZiYtb22A5q26n2Na2xmCuWnNu4pR13VhqKvxtjLojaaKNKUqRCClKUAKClKRgbx7uMS1/hagEk2ptk7xB0HWIIrLeH3At220wo8rR5RqBqwPvWI9y+C/8ArbjajxLzQQdRlAG31Bisye0oOZ7YXN5WzEsTyBM6CspJYa+r/UlyXvbLgNzGYG7YtXPDdwMr66EEMNRrrFRuDwOIw2HsreuK7qoS64kSeRA/KTvV7hWuCzC3DEmGyj4H05V5h8GVGUjMjFgQSZ1g8+U8qq62uN9e336H1va+T4sNba4Ts59LD1e4j/29SNi3mkkgy0rp6YEEDpWPX7pQzC7iTBkHo2nx+FSGF4pmTy+r1sraGPY+1YOl8hOmTrt5x19cFi2rKzEj+2XZezi7DW7q+6solkPIj+o51oLtN2TxGBuBbwlW9Fwelv8Ao9Qa6Ya8rgEySOXOPcVH8W4PZxNtrd1A9ttwev13U+41ro9J5Gu1pRfZRksdnL1KzTth3c3MNN3Di5csycwK+e3/ADR6ljZh81hZrZi00NFKUpwClKUAdH9leFpgMLbw6ErcZFZ2FvNmdhLNK7gLIHKpzDA3FeSviBzKxmKgFfLJAGxB571zrZ7weKKqquMvgJGUZuQ2B01HsayHh/fbxFIW8LN9dc2ZMrkHcZrZA/4/WqUqJPkduN5YfhwZjMgamFb1E6BmI30AIHKrU4FAWQHMDIAnzCNGGaZgVBdl+8/A40MBc8C6cuW3eKj4tsYDa/NZeyF06FtipGgO5VgPzO9ZN/j4TWOmSqbRjpwdpGDqvPICTmVsuiprJjfbao58HHoC22JNsICxUKZJgqsr1nasxdFgoAUIHlOkSenU6TtUNi8BaAXxA1wPmLkhhGUcyICj9fisXVaK2uXHK7LNdq9mO4u+ouopIZ5gBnJcgjRWIMAZp+o6VdWeIy1uLkRM+lhG2ULm67PuIg19YmwPFRba5dNQwByrEbkzI3Edas8Vh0IJyM/hydVXNMg5lAHm261mQt2tPPJcwpIl8VioQZhcZuaosZlY6sAJkr6t+VQvaPspYv5luqCCBkfQMpHvvI6Ga8wXEzkVvEuFFfMLkwd4NtkIECNxyqT/AMOlwklwzPcJXK2iwNTJ5kV0eh1mY7bHyindTjk0P2j7N3sHcy3IZTqjrqrD+h9qia3h2j7NjEWjYZSOdsmPKY8pzdDEVpLEWWR2VhDKSpHuDB/Oulot3ooyWGfFKUqwNFK9I+a8oA3X2G7W8MwXCbS3LwLlizqPUCTJ0HxVye/PhqsYtYo7Q2ReXTzg1ouvQ1QfBx0KmdMdm+1uEx6k2mtO2zo4K3ADyZTuI5iRUz4egUnKi+kRMRqDmrlHD4h0cOjMjjVWUww+h3rbnYPvMOIK2MZcC3ZGS6fKLnLKeQf9ap3UtcvlD4s2bxGwHBgEyu4+97f11qAaw+aJjWQIOkdR7ipTxJXTXkTzB/tXyMUjD1+cDXlmA/rXHeT0zVja+WV/wuU3OK2nymJOisPYxv7Mp/8Ab1eYe8DrOg6iCeWoqJuupiScs6Fh+h5fSry3ixvIMmBzE/8ARrEpvlS04+h1lWY5RWxVuZNtob35fFa67Y91q4hjdwoW3ePme3P2bnfymPIxPx9Kz3xCpLGRrB9ulfKPpsdtyCdOtdXovPKTxZxyVZ1bTmnGYK5adkuIyOphlYQQao10L2g7J4THpF1YfL9nek5l5xO5X+E7VpvtR2FxmBlri57Uwt1CCp6TBlT9a62FqmsogwY9SlKmQgpSlKArJuy/eJxDAwtq7mtD/wDK55kjos6pv90isZpSNZQuToTs53v8PxTAXGOGu7ZX9BJjzK+2p01g1mrYl2BGQhpiQwmDoXBIIB5xXI+Y1unuT7b4vEXXwl9/ERLRuo7esQyLlLfeEPz2y1UtpWBUzP7/AAmWLTcm2uUZ20fScxgyTJidNqgmxFwAtay6erICVYj1RGuaeorLruIyZ2YqByJGUKuxBbnrrUJxTh4bM2T6eYhWG8kqa4zyumhXia69l7T2c4ZjmKxBL5xadiYZwqSXBHmUidDHMfNUf2rYumbWYAeUIVyurAgMrz6kgjbpVC9dfxJ8MRLAliFLmDBzrowjTb86t7d7wzbhVBzeUpMnNOik7kEZdetU41rHz+XJouPsye7bJWcoEoq5g8jnKj6HatVd5fZ4rcGJQeV4W4Bur9T9YrZnAkZ7b2fu3GY2iwHIeYSuk5m/I1Fdo+Fi9h7yffe1AHW4moPtsa63RXfYj9DIujtbRo+lespB15UrdXRVPKUpSgKUpQAoT/7+9KUNZFNw92neKL2TCYn/ADtFtXJ/zI+6xOzwBHWs7xCjXeQdtjJ6aVzHmPv8cvnka232D71lYLh8e8HRbd+BB6C6Z0P8X41k6rSqUXHHH6D0zP7ahhsN5OkyY3P9qt/8CgKlS0idBoPoRVzisIxnUiNjEBhymND9RXmIu6gOPLoSPccwRrXH6vxrqTcfXv5lqu6UXgtsJxHKubXKDGo1bXnHTrV6LoMhGkTtO3sddPrVm1ss0gCWOhiAY6Hr9a8vW3CiTHPXkddTA2rDl1hccl3bCfRKI05QcpM69RVNUTKV0YGQQ2oI5gg6GrfCXE1PmEDVgdifpt7VWuWZO8AyIMa6aEEbVraXzF1CSlyvzKM6eeDX3azugtvnuYI+G/q8FoFs9QjbqegOnuK1Tj+H3bNw27qNbcbqwg/HUe4rpy2gRZfkBPOo/jPC8Ni0C3rYuIVOU/fHuhBlYrttL5Cu2KaffoquDRzXSs+4/wB0mISbmEJvW/3GGW6vtGzfUGsFxGHdGKupVhurCCPqDWopJ9DWinSlKUQVkXd/2iGC4hZvMYtzkub+h/Kxgbxo3+msdoevtTZc8CnW1/CIXYlVbxANC05+Y8rbRE6VEcaNzwhJtSCTnykIoB8oPmkNECfwFXnDrCWsNhbKNcZVtpluKMwYBRqzbAMD+dfGLs27KvFtIJzKqKM22re5JrmPJrFcuSxU+UYXjb9tgxW64ZZU28sgFRmIH/fQ1HYjGpk06SpyksmYhZzTppNX3FMQbfmG0q7DQqoJIY5tPVpodoiqJtByQYYlVEg5TK5mBKxEEACd65+GEkzcj1gucAt3yqjqba3Uu5hAOnqCgDqJMjWr8uHZ5UrqGUnmG82vvrUZwty6lSosvK3W1hPK0hTrvCke81LXruYkbpcHi23OhI5zHLXT2rb8a3lpv/Rnao0T2hw4t4u8g2Fxv1n+tKv+3tuOI3vqD+IpXVUvME/oZsuyApSlSjRSlKAFKUoAUIpSkwBnvYrvTvYYrZxTG7hvSCRL2hsI5svtvW3MO1m/bFy0y3EYeVkaQwGhiNiOYNczVkfY3txfwFzy+ey5HiWidD/EselvfY86o36ZNPC4+Q9N5N62s1sMvlAOgzHY/SrayzgeXX+FhoY31mdqqcGxOHxOF8Sw+a0W57g7lGnUHlFUr5Fo6KWEH0jQRuCeUda5HX+O4Uq1wuy3VZh4LW9dvIC+iFjsw5dDPtzFSFq+rE5m8gB2E89PmqWIxK3YzFgyeUe4ImCOY6Go7FYXNGRypBzZRoSOhHSsKcYuSRoxxYueyXxWMRXChgM0BSx0mNtfblNVbI0ABQbqfrtC/iKx6/grRtOLz5EIkj9z+JW5f2q/Ti8KrhDl2ZTDGRtczDUkwNRpT414+1GTXr+iOdGVtRL3LAAUKQHIgHXLpB+Ks+MdnsPiQBetWroEgsy+YiPuspDAzXyLs+YATMnXSTV4MRkGrQCSAAJOo5j2Ma1raXzVkJKM1wVJ6bH3mB8a7obFxWOFbwidluS401GU+pZ2MzWJ2+6HiRMEWRyk3NPwCk/lW6cHxNLw8NmUXQnmUN5tdMwHuRV+lmSQNhDGRJPl1A1Guk/NdLR5OuzhP9irOtxeGaZ4d3JYlyRdv2bcbhQXPODsu8frU/f7gLZSLeMbxgJ89sZT/tIYD5NbIW0luIMEsWEyYkDQyYH96q4Di9tndEIJRirLOs6MdTuBmpX5KG/bkTZxkj+x3Dblnh+HtYjIblpDbYqZUCWCjSNMoUfFW3HsdYtr4TwloQp3DKSUjIY1XXXX8qvsdxNrcgIW8xX1KAFjMHgCZBERvrWL8c4nITMjZVVWzXDsSQxkncaxtWHrNZG1bYvPPJb09Lck/RB43GKrZgi3BnFu6BsIdlJnoJBOm5qnjUW1nKNmVCFtsW+851UneZMCqWPu+Jcfyh1Zy0KZIg+kHSBA161Tu2bJt2TbYswXxCAPs5zSgIGxWfmqkILCz/P50afSJzBcMz2EF0zmYKFUwRAYFZJ1GvPWpDGWVTLbUkoFkCNLQWFyT9KjeEYZMtxybpUGPMYAZiWLKCJGsCry5ioWMkPmh42jVpHXp8VpeOrcW554M/UvnBp7ttdDY+8VJIzRr7AV5VlxzF+LibtzWGckT02/pSurpTjWk/kZz7LGlKVKNFKUoAUpSgBSlKAFKUoAm+yfa2/gL2e0SUOl23MK67R7NGxre3BuJ4XG2luWGJBknQAgwZRxzIPKubqmey3au/gL3iWjIOjofS69D0PQ1TvoUstf2OTwb/t4dCzKVidSR+Ez/Sqd1Cx12X0ssDTmAKteDccs46yLmHuTr9omgZTuQVnb3FXq2reVzAIbkdvnnXKa/wAdmG6H3lqq1p9kXxLDxcI1CgnXlH0OjaE6fNX2BwDqgJtBxIkDmI0Zff22r5xWHzkaEhcpUBpjTUDpuZ617Y4gyFrboXGUhCIAI/m+6YNYVbjuSfS7NCUnKC29lK7hbGa7lcA5hCqpLKsgyQpJylj6o5a1RvcJu21LgSR5zrJzyZ2JgbGANjV5ibCyl0JbefLObzhWHmUmQpjynXpXtxpMrcTKJaG9YDCM0zpqAK1pUVySaRDG2cSIwGJYXxKoCylVYyXzAAlVcaFZ/wCqvr3EsQpzXjblCx9TCRELEDeTGU1H8WW/ITI11XJGW5LFXGoAcFdDEzJr5S8hktbIyWssGc+YwWJLj66/FQz07T46JdyfMkV7nEbpIWZDkQVeVVo9JXQ8qrW8Y/2QZvt9HuLb0DALs/WTETtUU1+3cZ4KyMrIhYgMIylTlUga6hgZ3r23YLgAK3ht5BlctbtBRE3GzEzKicp+8KT/ABJdrCY5yh0XHEOJFkYhy6yHBJOf16odgYOYfQConiWKVnZVvNbEjyknWdWBkatpEbVPtg8IEvhCzXQCSisrHMI5GddZHPWoXF9n3a4b1zTlbQk5oJ10GhJ0Gwp0aFU23+P1HV2x6R8HBh/EvAyiqWuOYGin0BF1nXerTDXFuXQ7F0RoREjICTMAAcwAP/GrrE8CRb65SZyhXzsckHlIWMoO6idtak8BYuIguIARqVNyJ1IBP/CQByNS1x+JxB+gnZhZbLjBWUuWvUzrbeZZYz8oPMwaje13GPAsXiG2UoMu+bb8p/Kp69fJCpm9PnnKOZ3B5GtR94nHBdvmwkeHaYgkfefmZroNHp3CCh79/uZV1m6WTEaUpW6iqek15SlKApSlAClKUAKUpQApSlAClKUAXvBuM3sLdW7ZbKw/AjmpHMGt09le3FjGKSoK3FWblomdObKfvD9K0TX3YvsjBkYqw2KmCPoar20Ka47HKWDpAXEPpYKVGaDz9vpV1ag+RhM+3o5QOeXlWpOAd50hbeMExoLw3/1jnvuKzrhnaRbiDwWt3be2YNqv8JUiYrm9X4qL5gsP8ixC1lxatm2bhyMCj5WOUajXKYGmgjlJr5xN+2SQVEuAV8xWdNQSAdBvB51LYK6twnRFLRGnqA3UsQNjtr7Vb3sHczqblt1Ex5AGQ/AJy1lXaXUUWYgm13wXYWxsXJaDB2gqvac/Z6t5i2nm3VVIcg7VT+1yZkAvKw8rLpA/l5GOVfX7LyRFvwjqPtGBggyLiqJnSdJB9q8XAEw4bUeaZZROum2xGlN/ypLhrI/ZHtMiMQ6lSxs3LWe4TBOkhYMMAYnkDUngsWqBc6XEKD0yZkj0l1GUyY1q4xeGuBFNlFkrDHMCNdwwPq0J6VFW8BeWEdVQFyVE5ZJafT6tBEcqnjqd2Vjn7xuzPsvMbxdGW4DZKlklyD9pMSvo1MlYn21qL/bt25dQC6qLlynIoXLMTmJnUe29X37Jc3Qx9PMnTONZlgJUfrNfeGVikoqKFbLFpoE/vNAlqdXXO9YSF3QrPvC8PNx0BuXvCsxJKhVuPy09TATvtV7/AIlDddXtkPb0QsNdR6tPLEbAdKp4m+ArL5EJXJmZiztznfSelYx2j7X28LmGZWvEAKk+3qbfKK09Jo/h4cu10VLbtxT7fdpP8NaVV/znBC6+lf3z79K1IT13qvj8dcvXC91i7ncn9B0HtVCugpq2LL7ZTk8ilKVONFKUoAUpSgBSlKAFKUoAUpSgBSlKAFKUoAVWwmOu2mzW3ZD1UxVGlNcU+GBm3Au8zGW5DrbvKAWbN5WAHMGRrPLnWX8J70MFddS157J/dcafSdvnStNUqCWnTeVwOUsHRS9rMNcXy3cMwIjMLiZvlWefkVW/aylSgdOobxkg6jbK0yRyNc3RSKrPx1b5ePwH/FljB0Y3FAXkXUKmFYF1BEAQR5qtsXxRfCJm1mJ3e6DJnca6fFc+0o/86rduXf3C/FeMG/n4yFXK16yqMpDqLiZPgls01j2N7c4TDoUW6HM6BBm05azFahivaljpIx6GOZlXGu8LEXxlthbS9R649zsPisXe4WJJJJO5O/4180qzCqMOhreRSlKkEFKUo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4517" name="AutoShape 4" descr="data:image/jpg;base64,/9j/4AAQSkZJRgABAQAAAQABAAD/2wCEAAkGBhASEBUUEhQUFRQWFx0VFhcVFx8eGBgbHB4YGhsXGBgaHCYeGxwkGxcYHy8gIycsLSwtFx4xNTAqNSYrLCkBCQoKDgwOGg8PGiwkHyQsLC8pKi0qKSwqLCwsKSwpLywpKSwsKSwsLCwsLCwpKSwsLCksLCksLCwsKSwsLCw1LP/AABEIAKAA6AMBIgACEQEDEQH/xAAcAAEAAQUBAQAAAAAAAAAAAAAABQMEBgcIAQL/xAA8EAACAQIEAwcBBQYHAAMAAAABAhEAAwQSITEFQVEGBxMiMmGBcSNCkaGxFVJicsHhFDOCkqLR8CQlQ//EABoBAAEFAQAAAAAAAAAAAAAAAAABAgMEBQb/xAAtEQACAgEEAgADCAMBAAAAAAAAAQIDEQQSITEFQRNRYSJxkaGxwfDxFIHRFf/aAAwDAQACEQMRAD8A1DSlKvDRShpSZQClKUuQFKUoDIpSlAClKUAKUpQApSlAClKUAKUpQApSlAClKUAKUpQApSlAClKUAKr8PwTXr1u0nquOqL9WIFUKyvussBuLYaY0LMJ6hTFRXzcK5SXpMVdm1+zfYbCYFcot27t2Ja7cAZj/ACgjQVPX8JbZIaxZImMpRdfgrVdmt5m1BMkADXKeY1/HX3qu11XsgsAXQqWCwCANMwNZ0Y7XySGI8Q7BcIxAGfDtZdhva8oHLlpWH8c7kboQ3MHeF4D7lyFb/cNCfqBW0r9pTmMjKeQOx3Bjp1q1FjWVgagmCZ5eZRuRU0bdqEaNEYPsBxC45XwHXKYJuDKPgnf4qe4h3VXLGAuYi5dGdRmyLqsDeW3mtx2L7XNCuo0Ukx5gdxG3X5rG+8FI4fiJJEgT7EsARpoakjc5NYEcTQNK9IryrgwUpSgBSlKAFKUoAUpSgBSlKTIClKUoClKUmQFKUpQFKUoAUpSgBWSd3GICcVwpOgNzJ/uBFY3VzwzFm1et3RvbdXH+kg/pUV8N9cor2mKuzpl7zo7wFYHU5iIb+sivGUCSAZdWUjeRE6MeVfPi+KltvIxZZUEfvCfV0qtcIEFCxY5Q1tDKgjmtZzkpLciZFstkKFa2cq6iByMbxtPI1LcM4bbeyHM5nX1TqJ/d6VZhnUxdDqJJEiVJ1HLaZqObiGPw+Jwtuzbt3MHcOS4xDeLaYySWgwF94qFTjGSUgceCWGHa02RjPlIRo1PMyeR0/Ssc7xOFH9kYkhg0W1IgawHRjJ56a/FZhjmZrqqrADIxY/eUkDKwHTerfF2cytadldHkMrAaqyiQuuusn5ipoNRn9BPRyg1eVNdruzT4HFNZbVd7bcmQ7R7jY+4qFitRPJCKUpTgFKUoAUpSgBVzw/ht6/cFuzbe45+6ilj8xsPc1MdiuyLY++VzG3atrnu3AubKOSgDdjyH16VvLhHBbGBtKlnyWoMnJ5hAlruIuE6LH3Y+lQWW7eEKkau4T3L4u4ofEXbdhSJhQbr/AIJoPk1ko7l8Ai/aXsWTEyAig/yqbbH4rYBx1tFObIEhWUoP81YBMKJy6kATqaoYPGi6hUg22EuouHI+UHmDJiJnSsqzyKi8J8kqreMmCWu5jBRq2L9Ob12lgaDY2d9KtMZ3LYeSbeKuqB917SsR75lZQfwrYX/xrltBNsWyRlC6qWM6B+pPOvpsX4Sea4XAAbMACraxlJCwANpimx8nBxzuF+E2ac4l3R4pJOHu2sQByWVb/kIJ+hrEuJ8ExOHIF+zctTtnWAfodj+NdIXcALinIwUQWKlgAvT0jrUbxHBaZboRwwGZC0qRzCzo3Xkat1a1Sw08jXXjs5zpWz+0XdfbufaYOUZiYtb22A5q26n2Na2xmCuWnNu4pR13VhqKvxtjLojaaKNKUqRCClKUAKClKRgbx7uMS1/hagEk2ptk7xB0HWIIrLeH3At220wo8rR5RqBqwPvWI9y+C/8ArbjajxLzQQdRlAG31Bisye0oOZ7YXN5WzEsTyBM6CspJYa+r/UlyXvbLgNzGYG7YtXPDdwMr66EEMNRrrFRuDwOIw2HsreuK7qoS64kSeRA/KTvV7hWuCzC3DEmGyj4H05V5h8GVGUjMjFgQSZ1g8+U8qq62uN9e336H1va+T4sNba4Ts59LD1e4j/29SNi3mkkgy0rp6YEEDpWPX7pQzC7iTBkHo2nx+FSGF4pmTy+r1sraGPY+1YOl8hOmTrt5x19cFi2rKzEj+2XZezi7DW7q+6solkPIj+o51oLtN2TxGBuBbwlW9Fwelv8Ao9Qa6Ya8rgEySOXOPcVH8W4PZxNtrd1A9ttwev13U+41ro9J5Gu1pRfZRksdnL1KzTth3c3MNN3Di5csycwK+e3/ADR6ljZh81hZrZi00NFKUpwClKUAdH9leFpgMLbw6ErcZFZ2FvNmdhLNK7gLIHKpzDA3FeSviBzKxmKgFfLJAGxB571zrZ7weKKqquMvgJGUZuQ2B01HsayHh/fbxFIW8LN9dc2ZMrkHcZrZA/4/WqUqJPkduN5YfhwZjMgamFb1E6BmI30AIHKrU4FAWQHMDIAnzCNGGaZgVBdl+8/A40MBc8C6cuW3eKj4tsYDa/NZeyF06FtipGgO5VgPzO9ZN/j4TWOmSqbRjpwdpGDqvPICTmVsuiprJjfbao58HHoC22JNsICxUKZJgqsr1nasxdFgoAUIHlOkSenU6TtUNi8BaAXxA1wPmLkhhGUcyICj9fisXVaK2uXHK7LNdq9mO4u+ouopIZ5gBnJcgjRWIMAZp+o6VdWeIy1uLkRM+lhG2ULm67PuIg19YmwPFRba5dNQwByrEbkzI3Edas8Vh0IJyM/hydVXNMg5lAHm261mQt2tPPJcwpIl8VioQZhcZuaosZlY6sAJkr6t+VQvaPspYv5luqCCBkfQMpHvvI6Ga8wXEzkVvEuFFfMLkwd4NtkIECNxyqT/AMOlwklwzPcJXK2iwNTJ5kV0eh1mY7bHyindTjk0P2j7N3sHcy3IZTqjrqrD+h9qia3h2j7NjEWjYZSOdsmPKY8pzdDEVpLEWWR2VhDKSpHuDB/Oulot3ooyWGfFKUqwNFK9I+a8oA3X2G7W8MwXCbS3LwLlizqPUCTJ0HxVye/PhqsYtYo7Q2ReXTzg1ouvQ1QfBx0KmdMdm+1uEx6k2mtO2zo4K3ADyZTuI5iRUz4egUnKi+kRMRqDmrlHD4h0cOjMjjVWUww+h3rbnYPvMOIK2MZcC3ZGS6fKLnLKeQf9ap3UtcvlD4s2bxGwHBgEyu4+97f11qAaw+aJjWQIOkdR7ipTxJXTXkTzB/tXyMUjD1+cDXlmA/rXHeT0zVja+WV/wuU3OK2nymJOisPYxv7Mp/8Ab1eYe8DrOg6iCeWoqJuupiScs6Fh+h5fSry3ixvIMmBzE/8ARrEpvlS04+h1lWY5RWxVuZNtob35fFa67Y91q4hjdwoW3ePme3P2bnfymPIxPx9Kz3xCpLGRrB9ulfKPpsdtyCdOtdXovPKTxZxyVZ1bTmnGYK5adkuIyOphlYQQao10L2g7J4THpF1YfL9nek5l5xO5X+E7VpvtR2FxmBlri57Uwt1CCp6TBlT9a62FqmsogwY9SlKmQgpSlKArJuy/eJxDAwtq7mtD/wDK55kjos6pv90isZpSNZQuToTs53v8PxTAXGOGu7ZX9BJjzK+2p01g1mrYl2BGQhpiQwmDoXBIIB5xXI+Y1unuT7b4vEXXwl9/ERLRuo7esQyLlLfeEPz2y1UtpWBUzP7/AAmWLTcm2uUZ20fScxgyTJidNqgmxFwAtay6erICVYj1RGuaeorLruIyZ2YqByJGUKuxBbnrrUJxTh4bM2T6eYhWG8kqa4zyumhXia69l7T2c4ZjmKxBL5xadiYZwqSXBHmUidDHMfNUf2rYumbWYAeUIVyurAgMrz6kgjbpVC9dfxJ8MRLAliFLmDBzrowjTb86t7d7wzbhVBzeUpMnNOik7kEZdetU41rHz+XJouPsye7bJWcoEoq5g8jnKj6HatVd5fZ4rcGJQeV4W4Bur9T9YrZnAkZ7b2fu3GY2iwHIeYSuk5m/I1Fdo+Fi9h7yffe1AHW4moPtsa63RXfYj9DIujtbRo+lespB15UrdXRVPKUpSgKUpQAoT/7+9KUNZFNw92neKL2TCYn/ADtFtXJ/zI+6xOzwBHWs7xCjXeQdtjJ6aVzHmPv8cvnka232D71lYLh8e8HRbd+BB6C6Z0P8X41k6rSqUXHHH6D0zP7ahhsN5OkyY3P9qt/8CgKlS0idBoPoRVzisIxnUiNjEBhymND9RXmIu6gOPLoSPccwRrXH6vxrqTcfXv5lqu6UXgtsJxHKubXKDGo1bXnHTrV6LoMhGkTtO3sddPrVm1ss0gCWOhiAY6Hr9a8vW3CiTHPXkddTA2rDl1hccl3bCfRKI05QcpM69RVNUTKV0YGQQ2oI5gg6GrfCXE1PmEDVgdifpt7VWuWZO8AyIMa6aEEbVraXzF1CSlyvzKM6eeDX3azugtvnuYI+G/q8FoFs9QjbqegOnuK1Tj+H3bNw27qNbcbqwg/HUe4rpy2gRZfkBPOo/jPC8Ni0C3rYuIVOU/fHuhBlYrttL5Cu2KaffoquDRzXSs+4/wB0mISbmEJvW/3GGW6vtGzfUGsFxGHdGKupVhurCCPqDWopJ9DWinSlKUQVkXd/2iGC4hZvMYtzkub+h/Kxgbxo3+msdoevtTZc8CnW1/CIXYlVbxANC05+Y8rbRE6VEcaNzwhJtSCTnykIoB8oPmkNECfwFXnDrCWsNhbKNcZVtpluKMwYBRqzbAMD+dfGLs27KvFtIJzKqKM22re5JrmPJrFcuSxU+UYXjb9tgxW64ZZU28sgFRmIH/fQ1HYjGpk06SpyksmYhZzTppNX3FMQbfmG0q7DQqoJIY5tPVpodoiqJtByQYYlVEg5TK5mBKxEEACd65+GEkzcj1gucAt3yqjqba3Uu5hAOnqCgDqJMjWr8uHZ5UrqGUnmG82vvrUZwty6lSosvK3W1hPK0hTrvCke81LXruYkbpcHi23OhI5zHLXT2rb8a3lpv/Rnao0T2hw4t4u8g2Fxv1n+tKv+3tuOI3vqD+IpXVUvME/oZsuyApSlSjRSlKAFKUoAUIpSkwBnvYrvTvYYrZxTG7hvSCRL2hsI5svtvW3MO1m/bFy0y3EYeVkaQwGhiNiOYNczVkfY3txfwFzy+ey5HiWidD/EselvfY86o36ZNPC4+Q9N5N62s1sMvlAOgzHY/SrayzgeXX+FhoY31mdqqcGxOHxOF8Sw+a0W57g7lGnUHlFUr5Fo6KWEH0jQRuCeUda5HX+O4Uq1wuy3VZh4LW9dvIC+iFjsw5dDPtzFSFq+rE5m8gB2E89PmqWIxK3YzFgyeUe4ImCOY6Go7FYXNGRypBzZRoSOhHSsKcYuSRoxxYueyXxWMRXChgM0BSx0mNtfblNVbI0ABQbqfrtC/iKx6/grRtOLz5EIkj9z+JW5f2q/Ti8KrhDl2ZTDGRtczDUkwNRpT414+1GTXr+iOdGVtRL3LAAUKQHIgHXLpB+Ks+MdnsPiQBetWroEgsy+YiPuspDAzXyLs+YATMnXSTV4MRkGrQCSAAJOo5j2Ma1raXzVkJKM1wVJ6bH3mB8a7obFxWOFbwidluS401GU+pZ2MzWJ2+6HiRMEWRyk3NPwCk/lW6cHxNLw8NmUXQnmUN5tdMwHuRV+lmSQNhDGRJPl1A1Guk/NdLR5OuzhP9irOtxeGaZ4d3JYlyRdv2bcbhQXPODsu8frU/f7gLZSLeMbxgJ89sZT/tIYD5NbIW0luIMEsWEyYkDQyYH96q4Di9tndEIJRirLOs6MdTuBmpX5KG/bkTZxkj+x3Dblnh+HtYjIblpDbYqZUCWCjSNMoUfFW3HsdYtr4TwloQp3DKSUjIY1XXXX8qvsdxNrcgIW8xX1KAFjMHgCZBERvrWL8c4nITMjZVVWzXDsSQxkncaxtWHrNZG1bYvPPJb09Lck/RB43GKrZgi3BnFu6BsIdlJnoJBOm5qnjUW1nKNmVCFtsW+851UneZMCqWPu+Jcfyh1Zy0KZIg+kHSBA161Tu2bJt2TbYswXxCAPs5zSgIGxWfmqkILCz/P50afSJzBcMz2EF0zmYKFUwRAYFZJ1GvPWpDGWVTLbUkoFkCNLQWFyT9KjeEYZMtxybpUGPMYAZiWLKCJGsCry5ioWMkPmh42jVpHXp8VpeOrcW554M/UvnBp7ttdDY+8VJIzRr7AV5VlxzF+LibtzWGckT02/pSurpTjWk/kZz7LGlKVKNFKUoAUpSgBSlKAFKUoAm+yfa2/gL2e0SUOl23MK67R7NGxre3BuJ4XG2luWGJBknQAgwZRxzIPKubqmey3au/gL3iWjIOjofS69D0PQ1TvoUstf2OTwb/t4dCzKVidSR+Ez/Sqd1Cx12X0ssDTmAKteDccs46yLmHuTr9omgZTuQVnb3FXq2reVzAIbkdvnnXKa/wAdmG6H3lqq1p9kXxLDxcI1CgnXlH0OjaE6fNX2BwDqgJtBxIkDmI0Zff22r5xWHzkaEhcpUBpjTUDpuZ617Y4gyFrboXGUhCIAI/m+6YNYVbjuSfS7NCUnKC29lK7hbGa7lcA5hCqpLKsgyQpJylj6o5a1RvcJu21LgSR5zrJzyZ2JgbGANjV5ibCyl0JbefLObzhWHmUmQpjynXpXtxpMrcTKJaG9YDCM0zpqAK1pUVySaRDG2cSIwGJYXxKoCylVYyXzAAlVcaFZ/wCqvr3EsQpzXjblCx9TCRELEDeTGU1H8WW/ITI11XJGW5LFXGoAcFdDEzJr5S8hktbIyWssGc+YwWJLj66/FQz07T46JdyfMkV7nEbpIWZDkQVeVVo9JXQ8qrW8Y/2QZvt9HuLb0DALs/WTETtUU1+3cZ4KyMrIhYgMIylTlUga6hgZ3r23YLgAK3ht5BlctbtBRE3GzEzKicp+8KT/ABJdrCY5yh0XHEOJFkYhy6yHBJOf16odgYOYfQConiWKVnZVvNbEjyknWdWBkatpEbVPtg8IEvhCzXQCSisrHMI5GddZHPWoXF9n3a4b1zTlbQk5oJ10GhJ0Gwp0aFU23+P1HV2x6R8HBh/EvAyiqWuOYGin0BF1nXerTDXFuXQ7F0RoREjICTMAAcwAP/GrrE8CRb65SZyhXzsckHlIWMoO6idtak8BYuIguIARqVNyJ1IBP/CQByNS1x+JxB+gnZhZbLjBWUuWvUzrbeZZYz8oPMwaje13GPAsXiG2UoMu+bb8p/Kp69fJCpm9PnnKOZ3B5GtR94nHBdvmwkeHaYgkfefmZroNHp3CCh79/uZV1m6WTEaUpW6iqek15SlKApSlAClKUAKUpQApSlAClKUAXvBuM3sLdW7ZbKw/AjmpHMGt09le3FjGKSoK3FWblomdObKfvD9K0TX3YvsjBkYqw2KmCPoar20Ka47HKWDpAXEPpYKVGaDz9vpV1ag+RhM+3o5QOeXlWpOAd50hbeMExoLw3/1jnvuKzrhnaRbiDwWt3be2YNqv8JUiYrm9X4qL5gsP8ixC1lxatm2bhyMCj5WOUajXKYGmgjlJr5xN+2SQVEuAV8xWdNQSAdBvB51LYK6twnRFLRGnqA3UsQNjtr7Vb3sHczqblt1Ex5AGQ/AJy1lXaXUUWYgm13wXYWxsXJaDB2gqvac/Z6t5i2nm3VVIcg7VT+1yZkAvKw8rLpA/l5GOVfX7LyRFvwjqPtGBggyLiqJnSdJB9q8XAEw4bUeaZZROum2xGlN/ypLhrI/ZHtMiMQ6lSxs3LWe4TBOkhYMMAYnkDUngsWqBc6XEKD0yZkj0l1GUyY1q4xeGuBFNlFkrDHMCNdwwPq0J6VFW8BeWEdVQFyVE5ZJafT6tBEcqnjqd2Vjn7xuzPsvMbxdGW4DZKlklyD9pMSvo1MlYn21qL/bt25dQC6qLlynIoXLMTmJnUe29X37Jc3Qx9PMnTONZlgJUfrNfeGVikoqKFbLFpoE/vNAlqdXXO9YSF3QrPvC8PNx0BuXvCsxJKhVuPy09TATvtV7/AIlDddXtkPb0QsNdR6tPLEbAdKp4m+ArL5EJXJmZiztznfSelYx2j7X28LmGZWvEAKk+3qbfKK09Jo/h4cu10VLbtxT7fdpP8NaVV/znBC6+lf3z79K1IT13qvj8dcvXC91i7ncn9B0HtVCugpq2LL7ZTk8ilKVONFKUoAUpSgBSlKAFKUoAUpSgBSlKAFKUoAVWwmOu2mzW3ZD1UxVGlNcU+GBm3Au8zGW5DrbvKAWbN5WAHMGRrPLnWX8J70MFddS157J/dcafSdvnStNUqCWnTeVwOUsHRS9rMNcXy3cMwIjMLiZvlWefkVW/aylSgdOobxkg6jbK0yRyNc3RSKrPx1b5ePwH/FljB0Y3FAXkXUKmFYF1BEAQR5qtsXxRfCJm1mJ3e6DJnca6fFc+0o/86rduXf3C/FeMG/n4yFXK16yqMpDqLiZPgls01j2N7c4TDoUW6HM6BBm05azFahivaljpIx6GOZlXGu8LEXxlthbS9R649zsPisXe4WJJJJO5O/4180qzCqMOhreRSlKkEFKUoA//2Q=="/>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4518" name="AutoShape 6" descr="data:image/jpg;base64,/9j/4AAQSkZJRgABAQAAAQABAAD/2wCEAAkGBhASEBUUEhQUFRQWFx0VFhcVFx8eGBgbHB4YGhsXGBgaHCYeGxwkGxcYHy8gIycsLSwtFx4xNTAqNSYrLCkBCQoKDgwOGg8PGiwkHyQsLC8pKi0qKSwqLCwsKSwpLywpKSwsKSwsLCwsLCwpKSwsLCksLCksLCwsKSwsLCw1LP/AABEIAKAA6AMBIgACEQEDEQH/xAAcAAEAAQUBAQAAAAAAAAAAAAAABQMEBgcIAQL/xAA8EAACAQIEAwcBBQYHAAMAAAABAhEAAwQSITEFQVEGBxMiMmGBcSNCkaGxFVJicsHhFDOCkqLR8CQlQ//EABoBAAEFAQAAAAAAAAAAAAAAAAABAgMEBQb/xAAtEQACAgEEAgADCAMBAAAAAAAAAQIDEQQSITEFQRNRYSJxkaGxwfDxFIHRFf/aAAwDAQACEQMRAD8A1DSlKvDRShpSZQClKUuQFKUoDIpSlAClKUAKUpQApSlAClKUAKUpQApSlAClKUAKUpQApSlAClKUAKr8PwTXr1u0nquOqL9WIFUKyvussBuLYaY0LMJ6hTFRXzcK5SXpMVdm1+zfYbCYFcot27t2Ja7cAZj/ACgjQVPX8JbZIaxZImMpRdfgrVdmt5m1BMkADXKeY1/HX3qu11XsgsAXQqWCwCANMwNZ0Y7XySGI8Q7BcIxAGfDtZdhva8oHLlpWH8c7kboQ3MHeF4D7lyFb/cNCfqBW0r9pTmMjKeQOx3Bjp1q1FjWVgagmCZ5eZRuRU0bdqEaNEYPsBxC45XwHXKYJuDKPgnf4qe4h3VXLGAuYi5dGdRmyLqsDeW3mtx2L7XNCuo0Ukx5gdxG3X5rG+8FI4fiJJEgT7EsARpoakjc5NYEcTQNK9IryrgwUpSgBSlKAFKUoAUpSgBSlKTIClKUoClKUmQFKUpQFKUoAUpSgBWSd3GICcVwpOgNzJ/uBFY3VzwzFm1et3RvbdXH+kg/pUV8N9cor2mKuzpl7zo7wFYHU5iIb+sivGUCSAZdWUjeRE6MeVfPi+KltvIxZZUEfvCfV0qtcIEFCxY5Q1tDKgjmtZzkpLciZFstkKFa2cq6iByMbxtPI1LcM4bbeyHM5nX1TqJ/d6VZhnUxdDqJJEiVJ1HLaZqObiGPw+Jwtuzbt3MHcOS4xDeLaYySWgwF94qFTjGSUgceCWGHa02RjPlIRo1PMyeR0/Ssc7xOFH9kYkhg0W1IgawHRjJ56a/FZhjmZrqqrADIxY/eUkDKwHTerfF2cytadldHkMrAaqyiQuuusn5ipoNRn9BPRyg1eVNdruzT4HFNZbVd7bcmQ7R7jY+4qFitRPJCKUpTgFKUoAUpSgBVzw/ht6/cFuzbe45+6ilj8xsPc1MdiuyLY++VzG3atrnu3AubKOSgDdjyH16VvLhHBbGBtKlnyWoMnJ5hAlruIuE6LH3Y+lQWW7eEKkau4T3L4u4ofEXbdhSJhQbr/AIJoPk1ko7l8Ai/aXsWTEyAig/yqbbH4rYBx1tFObIEhWUoP81YBMKJy6kATqaoYPGi6hUg22EuouHI+UHmDJiJnSsqzyKi8J8kqreMmCWu5jBRq2L9Ob12lgaDY2d9KtMZ3LYeSbeKuqB917SsR75lZQfwrYX/xrltBNsWyRlC6qWM6B+pPOvpsX4Sea4XAAbMACraxlJCwANpimx8nBxzuF+E2ac4l3R4pJOHu2sQByWVb/kIJ+hrEuJ8ExOHIF+zctTtnWAfodj+NdIXcALinIwUQWKlgAvT0jrUbxHBaZboRwwGZC0qRzCzo3Xkat1a1Sw08jXXjs5zpWz+0XdfbufaYOUZiYtb22A5q26n2Na2xmCuWnNu4pR13VhqKvxtjLojaaKNKUqRCClKUAKClKRgbx7uMS1/hagEk2ptk7xB0HWIIrLeH3At220wo8rR5RqBqwPvWI9y+C/8ArbjajxLzQQdRlAG31Bisye0oOZ7YXN5WzEsTyBM6CspJYa+r/UlyXvbLgNzGYG7YtXPDdwMr66EEMNRrrFRuDwOIw2HsreuK7qoS64kSeRA/KTvV7hWuCzC3DEmGyj4H05V5h8GVGUjMjFgQSZ1g8+U8qq62uN9e336H1va+T4sNba4Ts59LD1e4j/29SNi3mkkgy0rp6YEEDpWPX7pQzC7iTBkHo2nx+FSGF4pmTy+r1sraGPY+1YOl8hOmTrt5x19cFi2rKzEj+2XZezi7DW7q+6solkPIj+o51oLtN2TxGBuBbwlW9Fwelv8Ao9Qa6Ya8rgEySOXOPcVH8W4PZxNtrd1A9ttwev13U+41ro9J5Gu1pRfZRksdnL1KzTth3c3MNN3Di5csycwK+e3/ADR6ljZh81hZrZi00NFKUpwClKUAdH9leFpgMLbw6ErcZFZ2FvNmdhLNK7gLIHKpzDA3FeSviBzKxmKgFfLJAGxB571zrZ7weKKqquMvgJGUZuQ2B01HsayHh/fbxFIW8LN9dc2ZMrkHcZrZA/4/WqUqJPkduN5YfhwZjMgamFb1E6BmI30AIHKrU4FAWQHMDIAnzCNGGaZgVBdl+8/A40MBc8C6cuW3eKj4tsYDa/NZeyF06FtipGgO5VgPzO9ZN/j4TWOmSqbRjpwdpGDqvPICTmVsuiprJjfbao58HHoC22JNsICxUKZJgqsr1nasxdFgoAUIHlOkSenU6TtUNi8BaAXxA1wPmLkhhGUcyICj9fisXVaK2uXHK7LNdq9mO4u+ouopIZ5gBnJcgjRWIMAZp+o6VdWeIy1uLkRM+lhG2ULm67PuIg19YmwPFRba5dNQwByrEbkzI3Edas8Vh0IJyM/hydVXNMg5lAHm261mQt2tPPJcwpIl8VioQZhcZuaosZlY6sAJkr6t+VQvaPspYv5luqCCBkfQMpHvvI6Ga8wXEzkVvEuFFfMLkwd4NtkIECNxyqT/AMOlwklwzPcJXK2iwNTJ5kV0eh1mY7bHyindTjk0P2j7N3sHcy3IZTqjrqrD+h9qia3h2j7NjEWjYZSOdsmPKY8pzdDEVpLEWWR2VhDKSpHuDB/Oulot3ooyWGfFKUqwNFK9I+a8oA3X2G7W8MwXCbS3LwLlizqPUCTJ0HxVye/PhqsYtYo7Q2ReXTzg1ouvQ1QfBx0KmdMdm+1uEx6k2mtO2zo4K3ADyZTuI5iRUz4egUnKi+kRMRqDmrlHD4h0cOjMjjVWUww+h3rbnYPvMOIK2MZcC3ZGS6fKLnLKeQf9ap3UtcvlD4s2bxGwHBgEyu4+97f11qAaw+aJjWQIOkdR7ipTxJXTXkTzB/tXyMUjD1+cDXlmA/rXHeT0zVja+WV/wuU3OK2nymJOisPYxv7Mp/8Ab1eYe8DrOg6iCeWoqJuupiScs6Fh+h5fSry3ixvIMmBzE/8ARrEpvlS04+h1lWY5RWxVuZNtob35fFa67Y91q4hjdwoW3ePme3P2bnfymPIxPx9Kz3xCpLGRrB9ulfKPpsdtyCdOtdXovPKTxZxyVZ1bTmnGYK5adkuIyOphlYQQao10L2g7J4THpF1YfL9nek5l5xO5X+E7VpvtR2FxmBlri57Uwt1CCp6TBlT9a62FqmsogwY9SlKmQgpSlKArJuy/eJxDAwtq7mtD/wDK55kjos6pv90isZpSNZQuToTs53v8PxTAXGOGu7ZX9BJjzK+2p01g1mrYl2BGQhpiQwmDoXBIIB5xXI+Y1unuT7b4vEXXwl9/ERLRuo7esQyLlLfeEPz2y1UtpWBUzP7/AAmWLTcm2uUZ20fScxgyTJidNqgmxFwAtay6erICVYj1RGuaeorLruIyZ2YqByJGUKuxBbnrrUJxTh4bM2T6eYhWG8kqa4zyumhXia69l7T2c4ZjmKxBL5xadiYZwqSXBHmUidDHMfNUf2rYumbWYAeUIVyurAgMrz6kgjbpVC9dfxJ8MRLAliFLmDBzrowjTb86t7d7wzbhVBzeUpMnNOik7kEZdetU41rHz+XJouPsye7bJWcoEoq5g8jnKj6HatVd5fZ4rcGJQeV4W4Bur9T9YrZnAkZ7b2fu3GY2iwHIeYSuk5m/I1Fdo+Fi9h7yffe1AHW4moPtsa63RXfYj9DIujtbRo+lespB15UrdXRVPKUpSgKUpQAoT/7+9KUNZFNw92neKL2TCYn/ADtFtXJ/zI+6xOzwBHWs7xCjXeQdtjJ6aVzHmPv8cvnka232D71lYLh8e8HRbd+BB6C6Z0P8X41k6rSqUXHHH6D0zP7ahhsN5OkyY3P9qt/8CgKlS0idBoPoRVzisIxnUiNjEBhymND9RXmIu6gOPLoSPccwRrXH6vxrqTcfXv5lqu6UXgtsJxHKubXKDGo1bXnHTrV6LoMhGkTtO3sddPrVm1ss0gCWOhiAY6Hr9a8vW3CiTHPXkddTA2rDl1hccl3bCfRKI05QcpM69RVNUTKV0YGQQ2oI5gg6GrfCXE1PmEDVgdifpt7VWuWZO8AyIMa6aEEbVraXzF1CSlyvzKM6eeDX3azugtvnuYI+G/q8FoFs9QjbqegOnuK1Tj+H3bNw27qNbcbqwg/HUe4rpy2gRZfkBPOo/jPC8Ni0C3rYuIVOU/fHuhBlYrttL5Cu2KaffoquDRzXSs+4/wB0mISbmEJvW/3GGW6vtGzfUGsFxGHdGKupVhurCCPqDWopJ9DWinSlKUQVkXd/2iGC4hZvMYtzkub+h/Kxgbxo3+msdoevtTZc8CnW1/CIXYlVbxANC05+Y8rbRE6VEcaNzwhJtSCTnykIoB8oPmkNECfwFXnDrCWsNhbKNcZVtpluKMwYBRqzbAMD+dfGLs27KvFtIJzKqKM22re5JrmPJrFcuSxU+UYXjb9tgxW64ZZU28sgFRmIH/fQ1HYjGpk06SpyksmYhZzTppNX3FMQbfmG0q7DQqoJIY5tPVpodoiqJtByQYYlVEg5TK5mBKxEEACd65+GEkzcj1gucAt3yqjqba3Uu5hAOnqCgDqJMjWr8uHZ5UrqGUnmG82vvrUZwty6lSosvK3W1hPK0hTrvCke81LXruYkbpcHi23OhI5zHLXT2rb8a3lpv/Rnao0T2hw4t4u8g2Fxv1n+tKv+3tuOI3vqD+IpXVUvME/oZsuyApSlSjRSlKAFKUoAUIpSkwBnvYrvTvYYrZxTG7hvSCRL2hsI5svtvW3MO1m/bFy0y3EYeVkaQwGhiNiOYNczVkfY3txfwFzy+ey5HiWidD/EselvfY86o36ZNPC4+Q9N5N62s1sMvlAOgzHY/SrayzgeXX+FhoY31mdqqcGxOHxOF8Sw+a0W57g7lGnUHlFUr5Fo6KWEH0jQRuCeUda5HX+O4Uq1wuy3VZh4LW9dvIC+iFjsw5dDPtzFSFq+rE5m8gB2E89PmqWIxK3YzFgyeUe4ImCOY6Go7FYXNGRypBzZRoSOhHSsKcYuSRoxxYueyXxWMRXChgM0BSx0mNtfblNVbI0ABQbqfrtC/iKx6/grRtOLz5EIkj9z+JW5f2q/Ti8KrhDl2ZTDGRtczDUkwNRpT414+1GTXr+iOdGVtRL3LAAUKQHIgHXLpB+Ks+MdnsPiQBetWroEgsy+YiPuspDAzXyLs+YATMnXSTV4MRkGrQCSAAJOo5j2Ma1raXzVkJKM1wVJ6bH3mB8a7obFxWOFbwidluS401GU+pZ2MzWJ2+6HiRMEWRyk3NPwCk/lW6cHxNLw8NmUXQnmUN5tdMwHuRV+lmSQNhDGRJPl1A1Guk/NdLR5OuzhP9irOtxeGaZ4d3JYlyRdv2bcbhQXPODsu8frU/f7gLZSLeMbxgJ89sZT/tIYD5NbIW0luIMEsWEyYkDQyYH96q4Di9tndEIJRirLOs6MdTuBmpX5KG/bkTZxkj+x3Dblnh+HtYjIblpDbYqZUCWCjSNMoUfFW3HsdYtr4TwloQp3DKSUjIY1XXXX8qvsdxNrcgIW8xX1KAFjMHgCZBERvrWL8c4nITMjZVVWzXDsSQxkncaxtWHrNZG1bYvPPJb09Lck/RB43GKrZgi3BnFu6BsIdlJnoJBOm5qnjUW1nKNmVCFtsW+851UneZMCqWPu+Jcfyh1Zy0KZIg+kHSBA161Tu2bJt2TbYswXxCAPs5zSgIGxWfmqkILCz/P50afSJzBcMz2EF0zmYKFUwRAYFZJ1GvPWpDGWVTLbUkoFkCNLQWFyT9KjeEYZMtxybpUGPMYAZiWLKCJGsCry5ioWMkPmh42jVpHXp8VpeOrcW554M/UvnBp7ttdDY+8VJIzRr7AV5VlxzF+LibtzWGckT02/pSurpTjWk/kZz7LGlKVKNFKUoAUpSgBSlKAFKUoAm+yfa2/gL2e0SUOl23MK67R7NGxre3BuJ4XG2luWGJBknQAgwZRxzIPKubqmey3au/gL3iWjIOjofS69D0PQ1TvoUstf2OTwb/t4dCzKVidSR+Ez/Sqd1Cx12X0ssDTmAKteDccs46yLmHuTr9omgZTuQVnb3FXq2reVzAIbkdvnnXKa/wAdmG6H3lqq1p9kXxLDxcI1CgnXlH0OjaE6fNX2BwDqgJtBxIkDmI0Zff22r5xWHzkaEhcpUBpjTUDpuZ617Y4gyFrboXGUhCIAI/m+6YNYVbjuSfS7NCUnKC29lK7hbGa7lcA5hCqpLKsgyQpJylj6o5a1RvcJu21LgSR5zrJzyZ2JgbGANjV5ibCyl0JbefLObzhWHmUmQpjynXpXtxpMrcTKJaG9YDCM0zpqAK1pUVySaRDG2cSIwGJYXxKoCylVYyXzAAlVcaFZ/wCqvr3EsQpzXjblCx9TCRELEDeTGU1H8WW/ITI11XJGW5LFXGoAcFdDEzJr5S8hktbIyWssGc+YwWJLj66/FQz07T46JdyfMkV7nEbpIWZDkQVeVVo9JXQ8qrW8Y/2QZvt9HuLb0DALs/WTETtUU1+3cZ4KyMrIhYgMIylTlUga6hgZ3r23YLgAK3ht5BlctbtBRE3GzEzKicp+8KT/ABJdrCY5yh0XHEOJFkYhy6yHBJOf16odgYOYfQConiWKVnZVvNbEjyknWdWBkatpEbVPtg8IEvhCzXQCSisrHMI5GddZHPWoXF9n3a4b1zTlbQk5oJ10GhJ0Gwp0aFU23+P1HV2x6R8HBh/EvAyiqWuOYGin0BF1nXerTDXFuXQ7F0RoREjICTMAAcwAP/GrrE8CRb65SZyhXzsckHlIWMoO6idtak8BYuIguIARqVNyJ1IBP/CQByNS1x+JxB+gnZhZbLjBWUuWvUzrbeZZYz8oPMwaje13GPAsXiG2UoMu+bb8p/Kp69fJCpm9PnnKOZ3B5GtR94nHBdvmwkeHaYgkfefmZroNHp3CCh79/uZV1m6WTEaUpW6iqek15SlKApSlAClKUAKUpQApSlAClKUAXvBuM3sLdW7ZbKw/AjmpHMGt09le3FjGKSoK3FWblomdObKfvD9K0TX3YvsjBkYqw2KmCPoar20Ka47HKWDpAXEPpYKVGaDz9vpV1ag+RhM+3o5QOeXlWpOAd50hbeMExoLw3/1jnvuKzrhnaRbiDwWt3be2YNqv8JUiYrm9X4qL5gsP8ixC1lxatm2bhyMCj5WOUajXKYGmgjlJr5xN+2SQVEuAV8xWdNQSAdBvB51LYK6twnRFLRGnqA3UsQNjtr7Vb3sHczqblt1Ex5AGQ/AJy1lXaXUUWYgm13wXYWxsXJaDB2gqvac/Z6t5i2nm3VVIcg7VT+1yZkAvKw8rLpA/l5GOVfX7LyRFvwjqPtGBggyLiqJnSdJB9q8XAEw4bUeaZZROum2xGlN/ypLhrI/ZHtMiMQ6lSxs3LWe4TBOkhYMMAYnkDUngsWqBc6XEKD0yZkj0l1GUyY1q4xeGuBFNlFkrDHMCNdwwPq0J6VFW8BeWEdVQFyVE5ZJafT6tBEcqnjqd2Vjn7xuzPsvMbxdGW4DZKlklyD9pMSvo1MlYn21qL/bt25dQC6qLlynIoXLMTmJnUe29X37Jc3Qx9PMnTONZlgJUfrNfeGVikoqKFbLFpoE/vNAlqdXXO9YSF3QrPvC8PNx0BuXvCsxJKhVuPy09TATvtV7/AIlDddXtkPb0QsNdR6tPLEbAdKp4m+ArL5EJXJmZiztznfSelYx2j7X28LmGZWvEAKk+3qbfKK09Jo/h4cu10VLbtxT7fdpP8NaVV/znBC6+lf3z79K1IT13qvj8dcvXC91i7ncn9B0HtVCugpq2LL7ZTk8ilKVONFKUoAUpSgBSlKAFKUoAUpSgBSlKAFKUoAVWwmOu2mzW3ZD1UxVGlNcU+GBm3Au8zGW5DrbvKAWbN5WAHMGRrPLnWX8J70MFddS157J/dcafSdvnStNUqCWnTeVwOUsHRS9rMNcXy3cMwIjMLiZvlWefkVW/aylSgdOobxkg6jbK0yRyNc3RSKrPx1b5ePwH/FljB0Y3FAXkXUKmFYF1BEAQR5qtsXxRfCJm1mJ3e6DJnca6fFc+0o/86rduXf3C/FeMG/n4yFXK16yqMpDqLiZPgls01j2N7c4TDoUW6HM6BBm05azFahivaljpIx6GOZlXGu8LEXxlthbS9R649zsPisXe4WJJJJO5O/4180qzCqMOhreRSlKkEFKUoA//2Q=="/>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4519" name="AutoShape 8" descr="data:image/jpg;base64,/9j/4AAQSkZJRgABAQAAAQABAAD/2wCEAAkGBhASEBUUEhQUFRQWFx0VFhcVFx8eGBgbHB4YGhsXGBgaHCYeGxwkGxcYHy8gIycsLSwtFx4xNTAqNSYrLCkBCQoKDgwOGg8PGiwkHyQsLC8pKi0qKSwqLCwsKSwpLywpKSwsKSwsLCwsLCwpKSwsLCksLCksLCwsKSwsLCw1LP/AABEIAKAA6AMBIgACEQEDEQH/xAAcAAEAAQUBAQAAAAAAAAAAAAAABQMEBgcIAQL/xAA8EAACAQIEAwcBBQYHAAMAAAABAhEAAwQSITEFQVEGBxMiMmGBcSNCkaGxFVJicsHhFDOCkqLR8CQlQ//EABoBAAEFAQAAAAAAAAAAAAAAAAABAgMEBQb/xAAtEQACAgEEAgADCAMBAAAAAAAAAQIDEQQSITEFQRNRYSJxkaGxwfDxFIHRFf/aAAwDAQACEQMRAD8A1DSlKvDRShpSZQClKUuQFKUoDIpSlAClKUAKUpQApSlAClKUAKUpQApSlAClKUAKUpQApSlAClKUAKr8PwTXr1u0nquOqL9WIFUKyvussBuLYaY0LMJ6hTFRXzcK5SXpMVdm1+zfYbCYFcot27t2Ja7cAZj/ACgjQVPX8JbZIaxZImMpRdfgrVdmt5m1BMkADXKeY1/HX3qu11XsgsAXQqWCwCANMwNZ0Y7XySGI8Q7BcIxAGfDtZdhva8oHLlpWH8c7kboQ3MHeF4D7lyFb/cNCfqBW0r9pTmMjKeQOx3Bjp1q1FjWVgagmCZ5eZRuRU0bdqEaNEYPsBxC45XwHXKYJuDKPgnf4qe4h3VXLGAuYi5dGdRmyLqsDeW3mtx2L7XNCuo0Ukx5gdxG3X5rG+8FI4fiJJEgT7EsARpoakjc5NYEcTQNK9IryrgwUpSgBSlKAFKUoAUpSgBSlKTIClKUoClKUmQFKUpQFKUoAUpSgBWSd3GICcVwpOgNzJ/uBFY3VzwzFm1et3RvbdXH+kg/pUV8N9cor2mKuzpl7zo7wFYHU5iIb+sivGUCSAZdWUjeRE6MeVfPi+KltvIxZZUEfvCfV0qtcIEFCxY5Q1tDKgjmtZzkpLciZFstkKFa2cq6iByMbxtPI1LcM4bbeyHM5nX1TqJ/d6VZhnUxdDqJJEiVJ1HLaZqObiGPw+Jwtuzbt3MHcOS4xDeLaYySWgwF94qFTjGSUgceCWGHa02RjPlIRo1PMyeR0/Ssc7xOFH9kYkhg0W1IgawHRjJ56a/FZhjmZrqqrADIxY/eUkDKwHTerfF2cytadldHkMrAaqyiQuuusn5ipoNRn9BPRyg1eVNdruzT4HFNZbVd7bcmQ7R7jY+4qFitRPJCKUpTgFKUoAUpSgBVzw/ht6/cFuzbe45+6ilj8xsPc1MdiuyLY++VzG3atrnu3AubKOSgDdjyH16VvLhHBbGBtKlnyWoMnJ5hAlruIuE6LH3Y+lQWW7eEKkau4T3L4u4ofEXbdhSJhQbr/AIJoPk1ko7l8Ai/aXsWTEyAig/yqbbH4rYBx1tFObIEhWUoP81YBMKJy6kATqaoYPGi6hUg22EuouHI+UHmDJiJnSsqzyKi8J8kqreMmCWu5jBRq2L9Ob12lgaDY2d9KtMZ3LYeSbeKuqB917SsR75lZQfwrYX/xrltBNsWyRlC6qWM6B+pPOvpsX4Sea4XAAbMACraxlJCwANpimx8nBxzuF+E2ac4l3R4pJOHu2sQByWVb/kIJ+hrEuJ8ExOHIF+zctTtnWAfodj+NdIXcALinIwUQWKlgAvT0jrUbxHBaZboRwwGZC0qRzCzo3Xkat1a1Sw08jXXjs5zpWz+0XdfbufaYOUZiYtb22A5q26n2Na2xmCuWnNu4pR13VhqKvxtjLojaaKNKUqRCClKUAKClKRgbx7uMS1/hagEk2ptk7xB0HWIIrLeH3At220wo8rR5RqBqwPvWI9y+C/8ArbjajxLzQQdRlAG31Bisye0oOZ7YXN5WzEsTyBM6CspJYa+r/UlyXvbLgNzGYG7YtXPDdwMr66EEMNRrrFRuDwOIw2HsreuK7qoS64kSeRA/KTvV7hWuCzC3DEmGyj4H05V5h8GVGUjMjFgQSZ1g8+U8qq62uN9e336H1va+T4sNba4Ts59LD1e4j/29SNi3mkkgy0rp6YEEDpWPX7pQzC7iTBkHo2nx+FSGF4pmTy+r1sraGPY+1YOl8hOmTrt5x19cFi2rKzEj+2XZezi7DW7q+6solkPIj+o51oLtN2TxGBuBbwlW9Fwelv8Ao9Qa6Ya8rgEySOXOPcVH8W4PZxNtrd1A9ttwev13U+41ro9J5Gu1pRfZRksdnL1KzTth3c3MNN3Di5csycwK+e3/ADR6ljZh81hZrZi00NFKUpwClKUAdH9leFpgMLbw6ErcZFZ2FvNmdhLNK7gLIHKpzDA3FeSviBzKxmKgFfLJAGxB571zrZ7weKKqquMvgJGUZuQ2B01HsayHh/fbxFIW8LN9dc2ZMrkHcZrZA/4/WqUqJPkduN5YfhwZjMgamFb1E6BmI30AIHKrU4FAWQHMDIAnzCNGGaZgVBdl+8/A40MBc8C6cuW3eKj4tsYDa/NZeyF06FtipGgO5VgPzO9ZN/j4TWOmSqbRjpwdpGDqvPICTmVsuiprJjfbao58HHoC22JNsICxUKZJgqsr1nasxdFgoAUIHlOkSenU6TtUNi8BaAXxA1wPmLkhhGUcyICj9fisXVaK2uXHK7LNdq9mO4u+ouopIZ5gBnJcgjRWIMAZp+o6VdWeIy1uLkRM+lhG2ULm67PuIg19YmwPFRba5dNQwByrEbkzI3Edas8Vh0IJyM/hydVXNMg5lAHm261mQt2tPPJcwpIl8VioQZhcZuaosZlY6sAJkr6t+VQvaPspYv5luqCCBkfQMpHvvI6Ga8wXEzkVvEuFFfMLkwd4NtkIECNxyqT/AMOlwklwzPcJXK2iwNTJ5kV0eh1mY7bHyindTjk0P2j7N3sHcy3IZTqjrqrD+h9qia3h2j7NjEWjYZSOdsmPKY8pzdDEVpLEWWR2VhDKSpHuDB/Oulot3ooyWGfFKUqwNFK9I+a8oA3X2G7W8MwXCbS3LwLlizqPUCTJ0HxVye/PhqsYtYo7Q2ReXTzg1ouvQ1QfBx0KmdMdm+1uEx6k2mtO2zo4K3ADyZTuI5iRUz4egUnKi+kRMRqDmrlHD4h0cOjMjjVWUww+h3rbnYPvMOIK2MZcC3ZGS6fKLnLKeQf9ap3UtcvlD4s2bxGwHBgEyu4+97f11qAaw+aJjWQIOkdR7ipTxJXTXkTzB/tXyMUjD1+cDXlmA/rXHeT0zVja+WV/wuU3OK2nymJOisPYxv7Mp/8Ab1eYe8DrOg6iCeWoqJuupiScs6Fh+h5fSry3ixvIMmBzE/8ARrEpvlS04+h1lWY5RWxVuZNtob35fFa67Y91q4hjdwoW3ePme3P2bnfymPIxPx9Kz3xCpLGRrB9ulfKPpsdtyCdOtdXovPKTxZxyVZ1bTmnGYK5adkuIyOphlYQQao10L2g7J4THpF1YfL9nek5l5xO5X+E7VpvtR2FxmBlri57Uwt1CCp6TBlT9a62FqmsogwY9SlKmQgpSlKArJuy/eJxDAwtq7mtD/wDK55kjos6pv90isZpSNZQuToTs53v8PxTAXGOGu7ZX9BJjzK+2p01g1mrYl2BGQhpiQwmDoXBIIB5xXI+Y1unuT7b4vEXXwl9/ERLRuo7esQyLlLfeEPz2y1UtpWBUzP7/AAmWLTcm2uUZ20fScxgyTJidNqgmxFwAtay6erICVYj1RGuaeorLruIyZ2YqByJGUKuxBbnrrUJxTh4bM2T6eYhWG8kqa4zyumhXia69l7T2c4ZjmKxBL5xadiYZwqSXBHmUidDHMfNUf2rYumbWYAeUIVyurAgMrz6kgjbpVC9dfxJ8MRLAliFLmDBzrowjTb86t7d7wzbhVBzeUpMnNOik7kEZdetU41rHz+XJouPsye7bJWcoEoq5g8jnKj6HatVd5fZ4rcGJQeV4W4Bur9T9YrZnAkZ7b2fu3GY2iwHIeYSuk5m/I1Fdo+Fi9h7yffe1AHW4moPtsa63RXfYj9DIujtbRo+lespB15UrdXRVPKUpSgKUpQAoT/7+9KUNZFNw92neKL2TCYn/ADtFtXJ/zI+6xOzwBHWs7xCjXeQdtjJ6aVzHmPv8cvnka232D71lYLh8e8HRbd+BB6C6Z0P8X41k6rSqUXHHH6D0zP7ahhsN5OkyY3P9qt/8CgKlS0idBoPoRVzisIxnUiNjEBhymND9RXmIu6gOPLoSPccwRrXH6vxrqTcfXv5lqu6UXgtsJxHKubXKDGo1bXnHTrV6LoMhGkTtO3sddPrVm1ss0gCWOhiAY6Hr9a8vW3CiTHPXkddTA2rDl1hccl3bCfRKI05QcpM69RVNUTKV0YGQQ2oI5gg6GrfCXE1PmEDVgdifpt7VWuWZO8AyIMa6aEEbVraXzF1CSlyvzKM6eeDX3azugtvnuYI+G/q8FoFs9QjbqegOnuK1Tj+H3bNw27qNbcbqwg/HUe4rpy2gRZfkBPOo/jPC8Ni0C3rYuIVOU/fHuhBlYrttL5Cu2KaffoquDRzXSs+4/wB0mISbmEJvW/3GGW6vtGzfUGsFxGHdGKupVhurCCPqDWopJ9DWinSlKUQVkXd/2iGC4hZvMYtzkub+h/Kxgbxo3+msdoevtTZc8CnW1/CIXYlVbxANC05+Y8rbRE6VEcaNzwhJtSCTnykIoB8oPmkNECfwFXnDrCWsNhbKNcZVtpluKMwYBRqzbAMD+dfGLs27KvFtIJzKqKM22re5JrmPJrFcuSxU+UYXjb9tgxW64ZZU28sgFRmIH/fQ1HYjGpk06SpyksmYhZzTppNX3FMQbfmG0q7DQqoJIY5tPVpodoiqJtByQYYlVEg5TK5mBKxEEACd65+GEkzcj1gucAt3yqjqba3Uu5hAOnqCgDqJMjWr8uHZ5UrqGUnmG82vvrUZwty6lSosvK3W1hPK0hTrvCke81LXruYkbpcHi23OhI5zHLXT2rb8a3lpv/Rnao0T2hw4t4u8g2Fxv1n+tKv+3tuOI3vqD+IpXVUvME/oZsuyApSlSjRSlKAFKUoAUIpSkwBnvYrvTvYYrZxTG7hvSCRL2hsI5svtvW3MO1m/bFy0y3EYeVkaQwGhiNiOYNczVkfY3txfwFzy+ey5HiWidD/EselvfY86o36ZNPC4+Q9N5N62s1sMvlAOgzHY/SrayzgeXX+FhoY31mdqqcGxOHxOF8Sw+a0W57g7lGnUHlFUr5Fo6KWEH0jQRuCeUda5HX+O4Uq1wuy3VZh4LW9dvIC+iFjsw5dDPtzFSFq+rE5m8gB2E89PmqWIxK3YzFgyeUe4ImCOY6Go7FYXNGRypBzZRoSOhHSsKcYuSRoxxYueyXxWMRXChgM0BSx0mNtfblNVbI0ABQbqfrtC/iKx6/grRtOLz5EIkj9z+JW5f2q/Ti8KrhDl2ZTDGRtczDUkwNRpT414+1GTXr+iOdGVtRL3LAAUKQHIgHXLpB+Ks+MdnsPiQBetWroEgsy+YiPuspDAzXyLs+YATMnXSTV4MRkGrQCSAAJOo5j2Ma1raXzVkJKM1wVJ6bH3mB8a7obFxWOFbwidluS401GU+pZ2MzWJ2+6HiRMEWRyk3NPwCk/lW6cHxNLw8NmUXQnmUN5tdMwHuRV+lmSQNhDGRJPl1A1Guk/NdLR5OuzhP9irOtxeGaZ4d3JYlyRdv2bcbhQXPODsu8frU/f7gLZSLeMbxgJ89sZT/tIYD5NbIW0luIMEsWEyYkDQyYH96q4Di9tndEIJRirLOs6MdTuBmpX5KG/bkTZxkj+x3Dblnh+HtYjIblpDbYqZUCWCjSNMoUfFW3HsdYtr4TwloQp3DKSUjIY1XXXX8qvsdxNrcgIW8xX1KAFjMHgCZBERvrWL8c4nITMjZVVWzXDsSQxkncaxtWHrNZG1bYvPPJb09Lck/RB43GKrZgi3BnFu6BsIdlJnoJBOm5qnjUW1nKNmVCFtsW+851UneZMCqWPu+Jcfyh1Zy0KZIg+kHSBA161Tu2bJt2TbYswXxCAPs5zSgIGxWfmqkILCz/P50afSJzBcMz2EF0zmYKFUwRAYFZJ1GvPWpDGWVTLbUkoFkCNLQWFyT9KjeEYZMtxybpUGPMYAZiWLKCJGsCry5ioWMkPmh42jVpHXp8VpeOrcW554M/UvnBp7ttdDY+8VJIzRr7AV5VlxzF+LibtzWGckT02/pSurpTjWk/kZz7LGlKVKNFKUoAUpSgBSlKAFKUoAm+yfa2/gL2e0SUOl23MK67R7NGxre3BuJ4XG2luWGJBknQAgwZRxzIPKubqmey3au/gL3iWjIOjofS69D0PQ1TvoUstf2OTwb/t4dCzKVidSR+Ez/Sqd1Cx12X0ssDTmAKteDccs46yLmHuTr9omgZTuQVnb3FXq2reVzAIbkdvnnXKa/wAdmG6H3lqq1p9kXxLDxcI1CgnXlH0OjaE6fNX2BwDqgJtBxIkDmI0Zff22r5xWHzkaEhcpUBpjTUDpuZ617Y4gyFrboXGUhCIAI/m+6YNYVbjuSfS7NCUnKC29lK7hbGa7lcA5hCqpLKsgyQpJylj6o5a1RvcJu21LgSR5zrJzyZ2JgbGANjV5ibCyl0JbefLObzhWHmUmQpjynXpXtxpMrcTKJaG9YDCM0zpqAK1pUVySaRDG2cSIwGJYXxKoCylVYyXzAAlVcaFZ/wCqvr3EsQpzXjblCx9TCRELEDeTGU1H8WW/ITI11XJGW5LFXGoAcFdDEzJr5S8hktbIyWssGc+YwWJLj66/FQz07T46JdyfMkV7nEbpIWZDkQVeVVo9JXQ8qrW8Y/2QZvt9HuLb0DALs/WTETtUU1+3cZ4KyMrIhYgMIylTlUga6hgZ3r23YLgAK3ht5BlctbtBRE3GzEzKicp+8KT/ABJdrCY5yh0XHEOJFkYhy6yHBJOf16odgYOYfQConiWKVnZVvNbEjyknWdWBkatpEbVPtg8IEvhCzXQCSisrHMI5GddZHPWoXF9n3a4b1zTlbQk5oJ10GhJ0Gwp0aFU23+P1HV2x6R8HBh/EvAyiqWuOYGin0BF1nXerTDXFuXQ7F0RoREjICTMAAcwAP/GrrE8CRb65SZyhXzsckHlIWMoO6idtak8BYuIguIARqVNyJ1IBP/CQByNS1x+JxB+gnZhZbLjBWUuWvUzrbeZZYz8oPMwaje13GPAsXiG2UoMu+bb8p/Kp69fJCpm9PnnKOZ3B5GtR94nHBdvmwkeHaYgkfefmZroNHp3CCh79/uZV1m6WTEaUpW6iqek15SlKApSlAClKUAKUpQApSlAClKUAXvBuM3sLdW7ZbKw/AjmpHMGt09le3FjGKSoK3FWblomdObKfvD9K0TX3YvsjBkYqw2KmCPoar20Ka47HKWDpAXEPpYKVGaDz9vpV1ag+RhM+3o5QOeXlWpOAd50hbeMExoLw3/1jnvuKzrhnaRbiDwWt3be2YNqv8JUiYrm9X4qL5gsP8ixC1lxatm2bhyMCj5WOUajXKYGmgjlJr5xN+2SQVEuAV8xWdNQSAdBvB51LYK6twnRFLRGnqA3UsQNjtr7Vb3sHczqblt1Ex5AGQ/AJy1lXaXUUWYgm13wXYWxsXJaDB2gqvac/Z6t5i2nm3VVIcg7VT+1yZkAvKw8rLpA/l5GOVfX7LyRFvwjqPtGBggyLiqJnSdJB9q8XAEw4bUeaZZROum2xGlN/ypLhrI/ZHtMiMQ6lSxs3LWe4TBOkhYMMAYnkDUngsWqBc6XEKD0yZkj0l1GUyY1q4xeGuBFNlFkrDHMCNdwwPq0J6VFW8BeWEdVQFyVE5ZJafT6tBEcqnjqd2Vjn7xuzPsvMbxdGW4DZKlklyD9pMSvo1MlYn21qL/bt25dQC6qLlynIoXLMTmJnUe29X37Jc3Qx9PMnTONZlgJUfrNfeGVikoqKFbLFpoE/vNAlqdXXO9YSF3QrPvC8PNx0BuXvCsxJKhVuPy09TATvtV7/AIlDddXtkPb0QsNdR6tPLEbAdKp4m+ArL5EJXJmZiztznfSelYx2j7X28LmGZWvEAKk+3qbfKK09Jo/h4cu10VLbtxT7fdpP8NaVV/znBC6+lf3z79K1IT13qvj8dcvXC91i7ncn9B0HtVCugpq2LL7ZTk8ilKVONFKUoAUpSgBSlKAFKUoAUpSgBSlKAFKUoAVWwmOu2mzW3ZD1UxVGlNcU+GBm3Au8zGW5DrbvKAWbN5WAHMGRrPLnWX8J70MFddS157J/dcafSdvnStNUqCWnTeVwOUsHRS9rMNcXy3cMwIjMLiZvlWefkVW/aylSgdOobxkg6jbK0yRyNc3RSKrPx1b5ePwH/FljB0Y3FAXkXUKmFYF1BEAQR5qtsXxRfCJm1mJ3e6DJnca6fFc+0o/86rduXf3C/FeMG/n4yFXK16yqMpDqLiZPgls01j2N7c4TDoUW6HM6BBm05azFahivaljpIx6GOZlXGu8LEXxlthbS9R649zsPisXe4WJJJJO5O/4180qzCqMOhreRSlKkEFKUoA//2Q=="/>
          <p:cNvSpPr>
            <a:spLocks noChangeAspect="1" noChangeArrowheads="1"/>
          </p:cNvSpPr>
          <p:nvPr/>
        </p:nvSpPr>
        <p:spPr bwMode="auto">
          <a:xfrm>
            <a:off x="601663"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64520" name="Picture 10" descr="http://2.bp.blogspot.com/_S-DHis0gcnw/S68XxpI-c-I/AAAAAAAAAbM/iCLoimJSdkI/s1600/33_10PlanarianAnat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98838"/>
            <a:ext cx="4422775"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313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CA" smtClean="0"/>
          </a:p>
        </p:txBody>
      </p:sp>
      <p:sp>
        <p:nvSpPr>
          <p:cNvPr id="3" name="Content Placeholder 2"/>
          <p:cNvSpPr>
            <a:spLocks noGrp="1"/>
          </p:cNvSpPr>
          <p:nvPr>
            <p:ph idx="1"/>
          </p:nvPr>
        </p:nvSpPr>
        <p:spPr>
          <a:xfrm>
            <a:off x="457200" y="333375"/>
            <a:ext cx="8229600" cy="5792788"/>
          </a:xfrm>
        </p:spPr>
        <p:txBody>
          <a:bodyPr/>
          <a:lstStyle/>
          <a:p>
            <a:pPr marL="0" indent="0">
              <a:buFont typeface="Arial" charset="0"/>
              <a:buNone/>
              <a:defRPr/>
            </a:pPr>
            <a:r>
              <a:rPr lang="en-US" dirty="0" smtClean="0"/>
              <a:t>B.	Why do tapeworms not have a g-v cavity?</a:t>
            </a:r>
            <a:endParaRPr lang="en-CA" dirty="0" smtClean="0"/>
          </a:p>
          <a:p>
            <a:pPr marL="0" indent="0">
              <a:buFont typeface="Arial" charset="0"/>
              <a:buNone/>
              <a:defRPr/>
            </a:pPr>
            <a:r>
              <a:rPr lang="en-US" i="1" dirty="0" smtClean="0"/>
              <a:t>They can absorb the predigested food in the host’s digestive tract</a:t>
            </a:r>
            <a:endParaRPr lang="en-CA" dirty="0" smtClean="0"/>
          </a:p>
          <a:p>
            <a:pPr marL="0" indent="0">
              <a:buFont typeface="Arial" charset="0"/>
              <a:buNone/>
              <a:defRPr/>
            </a:pPr>
            <a:endParaRPr lang="en-CA" dirty="0" smtClean="0"/>
          </a:p>
          <a:p>
            <a:pPr>
              <a:defRPr/>
            </a:pPr>
            <a:endParaRPr lang="en-CA" dirty="0"/>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573463"/>
            <a:ext cx="3482975"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1" name="Picture 4" descr="http://www.tape-worm.info/images/caninetapewor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3430588"/>
            <a:ext cx="4568825"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7" descr="http://siera104.com/images/bio/animal/ascolma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1549400"/>
            <a:ext cx="37607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96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l"/>
            <a:r>
              <a:rPr lang="en-US" sz="3200" b="1" smtClean="0"/>
              <a:t>C.  Circulatory and respiratory system:</a:t>
            </a:r>
            <a:r>
              <a:rPr lang="en-CA" smtClean="0"/>
              <a:t/>
            </a:r>
            <a:br>
              <a:rPr lang="en-CA" smtClean="0"/>
            </a:br>
            <a:endParaRPr lang="en-CA" smtClean="0"/>
          </a:p>
        </p:txBody>
      </p:sp>
      <p:sp>
        <p:nvSpPr>
          <p:cNvPr id="66563" name="Content Placeholder 2"/>
          <p:cNvSpPr>
            <a:spLocks noGrp="1"/>
          </p:cNvSpPr>
          <p:nvPr>
            <p:ph idx="1"/>
          </p:nvPr>
        </p:nvSpPr>
        <p:spPr>
          <a:xfrm>
            <a:off x="395288" y="836613"/>
            <a:ext cx="8229600" cy="4854575"/>
          </a:xfrm>
        </p:spPr>
        <p:txBody>
          <a:bodyPr/>
          <a:lstStyle/>
          <a:p>
            <a:pPr marL="0" indent="0">
              <a:buFont typeface="Arial" charset="0"/>
              <a:buNone/>
            </a:pPr>
            <a:r>
              <a:rPr lang="en-US" sz="2400" b="1" smtClean="0"/>
              <a:t>1.  Why do flatworms have no specialized circulatory or respiratory system?</a:t>
            </a:r>
            <a:endParaRPr lang="en-CA" sz="2400" smtClean="0"/>
          </a:p>
          <a:p>
            <a:pPr marL="0" indent="0">
              <a:buFont typeface="Arial" charset="0"/>
              <a:buNone/>
            </a:pPr>
            <a:r>
              <a:rPr lang="en-US" b="1" smtClean="0"/>
              <a:t>	</a:t>
            </a:r>
            <a:r>
              <a:rPr lang="en-US" sz="2400" i="1" smtClean="0"/>
              <a:t>They are able to diffuse the material into and out through their body walls.</a:t>
            </a:r>
            <a:endParaRPr lang="en-CA" sz="2400" smtClean="0"/>
          </a:p>
          <a:p>
            <a:pPr marL="0" indent="0">
              <a:buFont typeface="Arial" charset="0"/>
              <a:buNone/>
            </a:pPr>
            <a:r>
              <a:rPr lang="en-US" sz="2400" b="1" smtClean="0"/>
              <a:t>2.  What special structures do freshwater flatworms have?</a:t>
            </a:r>
            <a:endParaRPr lang="en-CA" sz="2400" smtClean="0"/>
          </a:p>
          <a:p>
            <a:pPr marL="0" indent="0">
              <a:buFont typeface="Arial" charset="0"/>
              <a:buNone/>
            </a:pPr>
            <a:r>
              <a:rPr lang="en-US" sz="2400" smtClean="0"/>
              <a:t>Flame cells to help get rid of extra water</a:t>
            </a:r>
            <a:endParaRPr lang="en-CA" sz="2400" smtClean="0"/>
          </a:p>
        </p:txBody>
      </p:sp>
      <p:pic>
        <p:nvPicPr>
          <p:cNvPr id="66564" name="Picture 6" descr="http://siera104.com/images/bio/flatroundrotifers/flatwormst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500438"/>
            <a:ext cx="6434137"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448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l"/>
            <a:r>
              <a:rPr lang="en-US" b="1" smtClean="0"/>
              <a:t>D.	Nervous system</a:t>
            </a:r>
            <a:endParaRPr lang="en-CA" smtClean="0"/>
          </a:p>
        </p:txBody>
      </p:sp>
      <p:sp>
        <p:nvSpPr>
          <p:cNvPr id="3" name="Content Placeholder 2"/>
          <p:cNvSpPr>
            <a:spLocks noGrp="1"/>
          </p:cNvSpPr>
          <p:nvPr>
            <p:ph idx="1"/>
          </p:nvPr>
        </p:nvSpPr>
        <p:spPr>
          <a:xfrm>
            <a:off x="457200" y="1600200"/>
            <a:ext cx="4043363" cy="4525963"/>
          </a:xfrm>
        </p:spPr>
        <p:txBody>
          <a:bodyPr/>
          <a:lstStyle/>
          <a:p>
            <a:pPr marL="0" indent="0">
              <a:buFont typeface="Arial" charset="0"/>
              <a:buNone/>
            </a:pPr>
            <a:r>
              <a:rPr lang="en-US" sz="2800" b="1" smtClean="0"/>
              <a:t>1.  Brain:  </a:t>
            </a:r>
            <a:r>
              <a:rPr lang="en-US" sz="2800" i="1" smtClean="0"/>
              <a:t>Located in the head</a:t>
            </a:r>
            <a:endParaRPr lang="en-CA" sz="2800" smtClean="0"/>
          </a:p>
          <a:p>
            <a:pPr marL="0" indent="0">
              <a:buFont typeface="Arial" charset="0"/>
              <a:buNone/>
            </a:pPr>
            <a:r>
              <a:rPr lang="en-US" sz="2800" b="1" smtClean="0"/>
              <a:t>2.  Nerve cord:  </a:t>
            </a:r>
            <a:r>
              <a:rPr lang="en-US" sz="2800" i="1" smtClean="0"/>
              <a:t>Run from the brain down the length of the body on either side</a:t>
            </a:r>
            <a:endParaRPr lang="en-CA" sz="2800" smtClean="0"/>
          </a:p>
          <a:p>
            <a:pPr marL="0" indent="0">
              <a:buFont typeface="Arial" charset="0"/>
              <a:buNone/>
            </a:pPr>
            <a:r>
              <a:rPr lang="en-US" sz="2800" b="1" smtClean="0"/>
              <a:t>3.  Eyes:  </a:t>
            </a:r>
            <a:r>
              <a:rPr lang="en-US" sz="2800" i="1" smtClean="0"/>
              <a:t>Ocelli can detect light or dark</a:t>
            </a:r>
            <a:endParaRPr lang="en-CA" sz="2800" smtClean="0"/>
          </a:p>
          <a:p>
            <a:pPr marL="0" indent="0">
              <a:buFont typeface="Arial" charset="0"/>
              <a:buNone/>
            </a:pPr>
            <a:r>
              <a:rPr lang="en-US" sz="2800" b="1" smtClean="0"/>
              <a:t>4.  Chemical sensors:  </a:t>
            </a:r>
            <a:r>
              <a:rPr lang="en-US" sz="2800" i="1" smtClean="0"/>
              <a:t>Can find food and tell the direction of water flow</a:t>
            </a:r>
            <a:endParaRPr lang="en-CA" sz="2800" i="1" smtClean="0"/>
          </a:p>
        </p:txBody>
      </p:sp>
      <p:pic>
        <p:nvPicPr>
          <p:cNvPr id="67588" name="Picture 2" descr="http://instruct.uwo.ca/anatomy/530/dugesi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557338"/>
            <a:ext cx="47339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430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CA" smtClean="0"/>
          </a:p>
        </p:txBody>
      </p:sp>
      <p:sp>
        <p:nvSpPr>
          <p:cNvPr id="3" name="Content Placeholder 2"/>
          <p:cNvSpPr>
            <a:spLocks noGrp="1"/>
          </p:cNvSpPr>
          <p:nvPr>
            <p:ph idx="1"/>
          </p:nvPr>
        </p:nvSpPr>
        <p:spPr/>
        <p:txBody>
          <a:bodyPr/>
          <a:lstStyle/>
          <a:p>
            <a:pPr marL="514350" indent="-514350">
              <a:buFont typeface="Arial" charset="0"/>
              <a:buAutoNum type="arabicPeriod" startAt="5"/>
              <a:defRPr/>
            </a:pPr>
            <a:r>
              <a:rPr lang="en-US" b="1" dirty="0" smtClean="0"/>
              <a:t>How does their nervous system help free-living flatworms?  </a:t>
            </a:r>
          </a:p>
          <a:p>
            <a:pPr marL="0" indent="0">
              <a:buFont typeface="Arial" charset="0"/>
              <a:buNone/>
              <a:defRPr/>
            </a:pPr>
            <a:r>
              <a:rPr lang="en-US" sz="2800" i="1" dirty="0"/>
              <a:t>	</a:t>
            </a:r>
            <a:r>
              <a:rPr lang="en-US" sz="2800" i="1" dirty="0" smtClean="0"/>
              <a:t>Helps it locate food and to find dark hiding places 	beneath stones and logs during the day</a:t>
            </a:r>
            <a:endParaRPr lang="en-CA" sz="2800" dirty="0" smtClean="0"/>
          </a:p>
          <a:p>
            <a:pPr marL="514350" indent="-514350">
              <a:buFont typeface="Arial" charset="0"/>
              <a:buAutoNum type="arabicPeriod" startAt="6"/>
              <a:defRPr/>
            </a:pPr>
            <a:r>
              <a:rPr lang="en-US" b="1" dirty="0" smtClean="0"/>
              <a:t>Why do parasitic flatworms not have much of a nervous system?</a:t>
            </a:r>
            <a:r>
              <a:rPr lang="en-US" i="1" dirty="0" smtClean="0"/>
              <a:t>  </a:t>
            </a:r>
          </a:p>
          <a:p>
            <a:pPr marL="0" indent="0">
              <a:buFont typeface="Arial" charset="0"/>
              <a:buNone/>
              <a:defRPr/>
            </a:pPr>
            <a:r>
              <a:rPr lang="en-US" sz="2800" i="1" dirty="0" smtClean="0"/>
              <a:t>	Because they mainly hang onto an intestinal wall 	and absorb food—a much less demanding 	lifestyle</a:t>
            </a:r>
            <a:endParaRPr lang="en-CA" sz="2800" i="1" dirty="0" smtClean="0"/>
          </a:p>
          <a:p>
            <a:pPr marL="0" indent="0">
              <a:buFont typeface="Arial" charset="0"/>
              <a:buNone/>
              <a:defRPr/>
            </a:pPr>
            <a:endParaRPr lang="en-CA" dirty="0"/>
          </a:p>
        </p:txBody>
      </p:sp>
    </p:spTree>
    <p:extLst>
      <p:ext uri="{BB962C8B-B14F-4D97-AF65-F5344CB8AC3E}">
        <p14:creationId xmlns:p14="http://schemas.microsoft.com/office/powerpoint/2010/main" val="4141709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l"/>
            <a:r>
              <a:rPr lang="en-US" b="1" smtClean="0"/>
              <a:t>E.	Locomotion</a:t>
            </a:r>
            <a:endParaRPr lang="en-CA" smtClean="0"/>
          </a:p>
        </p:txBody>
      </p:sp>
      <p:sp>
        <p:nvSpPr>
          <p:cNvPr id="69635" name="Content Placeholder 2"/>
          <p:cNvSpPr>
            <a:spLocks noGrp="1"/>
          </p:cNvSpPr>
          <p:nvPr>
            <p:ph idx="1"/>
          </p:nvPr>
        </p:nvSpPr>
        <p:spPr>
          <a:xfrm>
            <a:off x="457200" y="1600200"/>
            <a:ext cx="4906963" cy="4525963"/>
          </a:xfrm>
        </p:spPr>
        <p:txBody>
          <a:bodyPr/>
          <a:lstStyle/>
          <a:p>
            <a:pPr marL="0" indent="0">
              <a:buFont typeface="Arial" charset="0"/>
              <a:buNone/>
            </a:pPr>
            <a:r>
              <a:rPr lang="en-US" b="1" smtClean="0"/>
              <a:t>1.  2 methods of locomotion at once:</a:t>
            </a:r>
            <a:endParaRPr lang="en-CA" smtClean="0"/>
          </a:p>
          <a:p>
            <a:pPr marL="0" indent="0">
              <a:buFont typeface="Arial" charset="0"/>
              <a:buNone/>
            </a:pPr>
            <a:r>
              <a:rPr lang="en-US" smtClean="0"/>
              <a:t>a.  </a:t>
            </a:r>
            <a:r>
              <a:rPr lang="en-US" i="1" smtClean="0"/>
              <a:t>Cilia to help glide through the water and over the bottom</a:t>
            </a:r>
            <a:endParaRPr lang="en-CA" smtClean="0"/>
          </a:p>
          <a:p>
            <a:pPr marL="0" indent="0">
              <a:buFont typeface="Arial" charset="0"/>
              <a:buNone/>
            </a:pPr>
            <a:r>
              <a:rPr lang="en-US" smtClean="0"/>
              <a:t>b.	</a:t>
            </a:r>
            <a:r>
              <a:rPr lang="en-US" i="1" smtClean="0"/>
              <a:t>Muscle cells allow them to twist and turn to react rapidly</a:t>
            </a:r>
            <a:endParaRPr lang="en-CA" smtClean="0"/>
          </a:p>
        </p:txBody>
      </p:sp>
      <p:pic>
        <p:nvPicPr>
          <p:cNvPr id="69636" name="Picture 2" descr="http://3.bp.blogspot.com/_ODUGlGhaapI/SweinvNTKsI/AAAAAAAAPHg/5RQ1n8amw5E/s1600/Flatworm+and+anem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765175"/>
            <a:ext cx="29940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descr="http://media-2.web.britannica.com/eb-media/46/33746-004-8521F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3856038"/>
            <a:ext cx="3251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427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smtClean="0"/>
              <a:t>Cnidarian Life Cycle</a:t>
            </a:r>
          </a:p>
        </p:txBody>
      </p:sp>
      <p:sp>
        <p:nvSpPr>
          <p:cNvPr id="43011" name="Content Placeholder 2"/>
          <p:cNvSpPr>
            <a:spLocks noGrp="1"/>
          </p:cNvSpPr>
          <p:nvPr>
            <p:ph idx="1"/>
          </p:nvPr>
        </p:nvSpPr>
        <p:spPr/>
        <p:txBody>
          <a:bodyPr/>
          <a:lstStyle/>
          <a:p>
            <a:endParaRPr lang="en-CA" smtClean="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09750"/>
            <a:ext cx="7135812"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830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4638"/>
            <a:ext cx="8229600" cy="922337"/>
          </a:xfrm>
        </p:spPr>
        <p:txBody>
          <a:bodyPr/>
          <a:lstStyle/>
          <a:p>
            <a:pPr algn="l"/>
            <a:r>
              <a:rPr lang="en-US" b="1" smtClean="0"/>
              <a:t>F.	Reproduction</a:t>
            </a:r>
            <a:r>
              <a:rPr lang="en-CA" smtClean="0"/>
              <a:t/>
            </a:r>
            <a:br>
              <a:rPr lang="en-CA" smtClean="0"/>
            </a:br>
            <a:endParaRPr lang="en-CA" smtClean="0"/>
          </a:p>
        </p:txBody>
      </p:sp>
      <p:sp>
        <p:nvSpPr>
          <p:cNvPr id="70659" name="Content Placeholder 2"/>
          <p:cNvSpPr>
            <a:spLocks noGrp="1"/>
          </p:cNvSpPr>
          <p:nvPr>
            <p:ph idx="1"/>
          </p:nvPr>
        </p:nvSpPr>
        <p:spPr>
          <a:xfrm>
            <a:off x="395288" y="1052513"/>
            <a:ext cx="5545137" cy="5073650"/>
          </a:xfrm>
        </p:spPr>
        <p:txBody>
          <a:bodyPr/>
          <a:lstStyle/>
          <a:p>
            <a:pPr marL="0" indent="0">
              <a:buFont typeface="Arial" charset="0"/>
              <a:buNone/>
            </a:pPr>
            <a:r>
              <a:rPr lang="en-US" b="1" smtClean="0"/>
              <a:t>1.  Hermaphrodites:  </a:t>
            </a:r>
            <a:r>
              <a:rPr lang="en-US" i="1" smtClean="0"/>
              <a:t>Organisms has both male and female organs</a:t>
            </a:r>
            <a:endParaRPr lang="en-CA" smtClean="0"/>
          </a:p>
          <a:p>
            <a:pPr marL="0" indent="0">
              <a:buFont typeface="Arial" charset="0"/>
              <a:buNone/>
            </a:pPr>
            <a:r>
              <a:rPr lang="en-US" b="1" smtClean="0"/>
              <a:t>2.  Describe how  flatworms reproduce </a:t>
            </a:r>
            <a:endParaRPr lang="en-CA" smtClean="0"/>
          </a:p>
          <a:p>
            <a:pPr marL="0" indent="0">
              <a:buFont typeface="Arial" charset="0"/>
              <a:buNone/>
            </a:pPr>
            <a:r>
              <a:rPr lang="en-US" b="1" smtClean="0"/>
              <a:t>a)   Sexually:</a:t>
            </a:r>
            <a:r>
              <a:rPr lang="en-US" sz="2800" b="1" smtClean="0"/>
              <a:t> </a:t>
            </a:r>
            <a:r>
              <a:rPr lang="en-US" sz="2800" i="1" smtClean="0"/>
              <a:t>The worms join in pairs.  One worm delivers sperm to the other worm while receiving sperm from its partner at the same time.  The eggs laid in small clusters, hatch within a few weeks.</a:t>
            </a:r>
            <a:endParaRPr lang="en-CA" sz="2800" smtClean="0"/>
          </a:p>
          <a:p>
            <a:pPr marL="0" indent="0">
              <a:buFont typeface="Arial" charset="0"/>
              <a:buNone/>
            </a:pPr>
            <a:endParaRPr lang="en-CA" smtClean="0"/>
          </a:p>
        </p:txBody>
      </p:sp>
      <p:pic>
        <p:nvPicPr>
          <p:cNvPr id="70660" name="Picture 2" descr="http://www.seaphotos.com/images/mating_flatworms_07l1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149725"/>
            <a:ext cx="2943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http://siera104.com/images/bio/flatroundrotifers/nerve%20and%20reproduct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1125538"/>
            <a:ext cx="32797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345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8313" y="476250"/>
            <a:ext cx="8229600" cy="1143000"/>
          </a:xfrm>
        </p:spPr>
        <p:txBody>
          <a:bodyPr/>
          <a:lstStyle/>
          <a:p>
            <a:endParaRPr lang="en-CA" smtClean="0"/>
          </a:p>
        </p:txBody>
      </p:sp>
      <p:sp>
        <p:nvSpPr>
          <p:cNvPr id="71683" name="Content Placeholder 2"/>
          <p:cNvSpPr>
            <a:spLocks noGrp="1"/>
          </p:cNvSpPr>
          <p:nvPr>
            <p:ph idx="1"/>
          </p:nvPr>
        </p:nvSpPr>
        <p:spPr/>
        <p:txBody>
          <a:bodyPr/>
          <a:lstStyle/>
          <a:p>
            <a:pPr marL="0" indent="0">
              <a:buFont typeface="Arial" charset="0"/>
              <a:buNone/>
            </a:pPr>
            <a:r>
              <a:rPr lang="en-US" b="1" smtClean="0"/>
              <a:t>b)  Asexually: </a:t>
            </a:r>
            <a:r>
              <a:rPr lang="en-US" i="1" smtClean="0"/>
              <a:t>Regeneration</a:t>
            </a:r>
            <a:endParaRPr lang="en-CA" smtClean="0"/>
          </a:p>
          <a:p>
            <a:pPr marL="0" indent="0">
              <a:buFont typeface="Arial" charset="0"/>
              <a:buNone/>
            </a:pPr>
            <a:endParaRPr lang="en-CA" smtClean="0"/>
          </a:p>
        </p:txBody>
      </p:sp>
      <p:pic>
        <p:nvPicPr>
          <p:cNvPr id="71684" name="Picture 2" descr="http://highered.mcgraw-hill.com/sites/dl/free/0078664276/281029/ccq_ch12_q4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844675"/>
            <a:ext cx="3294063"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descr="http://image.wistatutor.com/content/reproduction/planaria-regenera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565400"/>
            <a:ext cx="39528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706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l"/>
            <a:r>
              <a:rPr lang="en-US" b="1" smtClean="0"/>
              <a:t>G.	Planarians</a:t>
            </a:r>
            <a:r>
              <a:rPr lang="en-CA" smtClean="0"/>
              <a:t/>
            </a:r>
            <a:br>
              <a:rPr lang="en-CA" smtClean="0"/>
            </a:br>
            <a:endParaRPr lang="en-CA" smtClean="0"/>
          </a:p>
        </p:txBody>
      </p:sp>
      <p:sp>
        <p:nvSpPr>
          <p:cNvPr id="72707" name="Content Placeholder 2"/>
          <p:cNvSpPr>
            <a:spLocks noGrp="1"/>
          </p:cNvSpPr>
          <p:nvPr>
            <p:ph idx="1"/>
          </p:nvPr>
        </p:nvSpPr>
        <p:spPr/>
        <p:txBody>
          <a:bodyPr/>
          <a:lstStyle/>
          <a:p>
            <a:pPr marL="0" indent="0">
              <a:buFont typeface="Arial" charset="0"/>
              <a:buNone/>
            </a:pPr>
            <a:endParaRPr lang="en-US" b="1" smtClean="0"/>
          </a:p>
          <a:p>
            <a:pPr marL="0" indent="0">
              <a:buFont typeface="Arial" charset="0"/>
              <a:buNone/>
            </a:pPr>
            <a:r>
              <a:rPr lang="en-US" b="1" smtClean="0"/>
              <a:t>1.  Description:  </a:t>
            </a:r>
            <a:r>
              <a:rPr lang="en-US" b="1" i="1" smtClean="0"/>
              <a:t>“Cross-eyed” and can vary </a:t>
            </a:r>
            <a:endParaRPr lang="en-CA" smtClean="0"/>
          </a:p>
          <a:p>
            <a:pPr marL="0" indent="0">
              <a:buFont typeface="Arial" charset="0"/>
              <a:buNone/>
            </a:pPr>
            <a:r>
              <a:rPr lang="en-US" b="1" i="1" smtClean="0"/>
              <a:t>in color, form and size </a:t>
            </a:r>
            <a:endParaRPr lang="en-CA" smtClean="0"/>
          </a:p>
          <a:p>
            <a:pPr marL="0" indent="0">
              <a:buFont typeface="Arial" charset="0"/>
              <a:buNone/>
            </a:pPr>
            <a:r>
              <a:rPr lang="en-US" b="1" smtClean="0"/>
              <a:t>2.  Habitat:  </a:t>
            </a:r>
            <a:r>
              <a:rPr lang="en-US" b="1" i="1" smtClean="0"/>
              <a:t>Freshwater</a:t>
            </a:r>
            <a:endParaRPr lang="en-CA" b="1" smtClean="0"/>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04813"/>
            <a:ext cx="2209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304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l"/>
            <a:r>
              <a:rPr lang="en-US" b="1" smtClean="0"/>
              <a:t>H.	Tapeworms</a:t>
            </a:r>
            <a:r>
              <a:rPr lang="en-CA" smtClean="0"/>
              <a:t/>
            </a:r>
            <a:br>
              <a:rPr lang="en-CA" smtClean="0"/>
            </a:br>
            <a:endParaRPr lang="en-CA" smtClean="0"/>
          </a:p>
        </p:txBody>
      </p:sp>
      <p:sp>
        <p:nvSpPr>
          <p:cNvPr id="3" name="Content Placeholder 2"/>
          <p:cNvSpPr>
            <a:spLocks noGrp="1"/>
          </p:cNvSpPr>
          <p:nvPr>
            <p:ph idx="1"/>
          </p:nvPr>
        </p:nvSpPr>
        <p:spPr/>
        <p:txBody>
          <a:bodyPr/>
          <a:lstStyle/>
          <a:p>
            <a:pPr marL="514350" indent="-514350">
              <a:buFont typeface="Arial" charset="0"/>
              <a:buAutoNum type="arabicPeriod"/>
              <a:defRPr/>
            </a:pPr>
            <a:r>
              <a:rPr lang="en-US" b="1" dirty="0" smtClean="0"/>
              <a:t>Description</a:t>
            </a:r>
            <a:r>
              <a:rPr lang="en-US" b="1" dirty="0"/>
              <a:t>:  </a:t>
            </a:r>
            <a:r>
              <a:rPr lang="en-US" sz="2800" i="1" dirty="0"/>
              <a:t>Head called a </a:t>
            </a:r>
            <a:r>
              <a:rPr lang="en-US" sz="2800" i="1" dirty="0" err="1"/>
              <a:t>scolex</a:t>
            </a:r>
            <a:r>
              <a:rPr lang="en-US" sz="2800" i="1" dirty="0"/>
              <a:t> on which there are several suckers and </a:t>
            </a:r>
            <a:r>
              <a:rPr lang="en-US" sz="2800" i="1" dirty="0" smtClean="0"/>
              <a:t>a </a:t>
            </a:r>
            <a:r>
              <a:rPr lang="en-US" sz="2800" i="1" dirty="0"/>
              <a:t>ring of </a:t>
            </a:r>
            <a:r>
              <a:rPr lang="en-US" sz="2800" i="1" dirty="0" smtClean="0"/>
              <a:t>hooks</a:t>
            </a:r>
          </a:p>
          <a:p>
            <a:pPr marL="0" indent="0">
              <a:buFont typeface="Arial" charset="0"/>
              <a:buNone/>
              <a:defRPr/>
            </a:pPr>
            <a:r>
              <a:rPr lang="en-US" sz="2400" i="1" dirty="0" smtClean="0">
                <a:hlinkClick r:id="rId2"/>
              </a:rPr>
              <a:t>Moving tapeworm</a:t>
            </a:r>
            <a:endParaRPr lang="en-US" sz="2400" i="1" dirty="0" smtClean="0"/>
          </a:p>
          <a:p>
            <a:pPr marL="514350" indent="-514350">
              <a:buFont typeface="Arial" charset="0"/>
              <a:buAutoNum type="arabicPeriod"/>
              <a:defRPr/>
            </a:pPr>
            <a:endParaRPr lang="en-CA" sz="2800" dirty="0"/>
          </a:p>
        </p:txBody>
      </p:sp>
      <p:pic>
        <p:nvPicPr>
          <p:cNvPr id="737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997200"/>
            <a:ext cx="4572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4" descr="http://www.occc.edu/deanderson/dennis_worms/worm_screens_jpg/Tapeworm_scol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213100"/>
            <a:ext cx="382746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876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l"/>
            <a:r>
              <a:rPr lang="en-US" b="1" smtClean="0"/>
              <a:t>2.  Reproduction</a:t>
            </a:r>
            <a:endParaRPr lang="en-CA" smtClean="0"/>
          </a:p>
        </p:txBody>
      </p:sp>
      <p:sp>
        <p:nvSpPr>
          <p:cNvPr id="74755" name="Content Placeholder 2"/>
          <p:cNvSpPr>
            <a:spLocks noGrp="1"/>
          </p:cNvSpPr>
          <p:nvPr>
            <p:ph idx="1"/>
          </p:nvPr>
        </p:nvSpPr>
        <p:spPr/>
        <p:txBody>
          <a:bodyPr/>
          <a:lstStyle/>
          <a:p>
            <a:pPr marL="0" indent="0">
              <a:buFont typeface="Arial" charset="0"/>
              <a:buNone/>
            </a:pPr>
            <a:r>
              <a:rPr lang="en-US" b="1" smtClean="0"/>
              <a:t>a)  Proglottid:  </a:t>
            </a:r>
            <a:r>
              <a:rPr lang="en-US" b="1" i="1" smtClean="0"/>
              <a:t> Section that makes up most of the body of the tapeworm</a:t>
            </a:r>
            <a:endParaRPr lang="en-CA" smtClean="0"/>
          </a:p>
          <a:p>
            <a:pPr marL="0" indent="0">
              <a:buFont typeface="Arial" charset="0"/>
              <a:buNone/>
            </a:pPr>
            <a:endParaRPr lang="en-CA" smtClean="0"/>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997200"/>
            <a:ext cx="29622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934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l"/>
            <a:r>
              <a:rPr lang="en-US" sz="3600" b="1" smtClean="0"/>
              <a:t>Describe how tapeworms reproduce and how their eggs get out of the host:</a:t>
            </a:r>
            <a:endParaRPr lang="en-CA" sz="3600" smtClean="0"/>
          </a:p>
        </p:txBody>
      </p:sp>
      <p:sp>
        <p:nvSpPr>
          <p:cNvPr id="75779" name="Content Placeholder 2"/>
          <p:cNvSpPr>
            <a:spLocks noGrp="1"/>
          </p:cNvSpPr>
          <p:nvPr>
            <p:ph sz="half" idx="1"/>
          </p:nvPr>
        </p:nvSpPr>
        <p:spPr>
          <a:xfrm>
            <a:off x="457200" y="1600200"/>
            <a:ext cx="8213725" cy="2116138"/>
          </a:xfrm>
        </p:spPr>
        <p:txBody>
          <a:bodyPr/>
          <a:lstStyle/>
          <a:p>
            <a:pPr marL="0" indent="0">
              <a:buFont typeface="Arial" charset="0"/>
              <a:buNone/>
            </a:pPr>
            <a:r>
              <a:rPr lang="en-US" i="1" smtClean="0"/>
              <a:t>Sperm produced by the testes can fertilize eggs in the proglottids of other tapeworms or in the same individual.  Fertilized tapeworm eggs are released when mature proglottids break off the posterior end of the tapeworm and burst open.</a:t>
            </a:r>
            <a:endParaRPr lang="en-CA" smtClean="0"/>
          </a:p>
          <a:p>
            <a:pPr marL="0" indent="0">
              <a:buFont typeface="Arial" charset="0"/>
              <a:buNone/>
            </a:pPr>
            <a:endParaRPr lang="en-CA" smtClean="0"/>
          </a:p>
        </p:txBody>
      </p:sp>
      <p:sp>
        <p:nvSpPr>
          <p:cNvPr id="75780" name="Content Placeholder 3"/>
          <p:cNvSpPr>
            <a:spLocks noGrp="1"/>
          </p:cNvSpPr>
          <p:nvPr>
            <p:ph sz="half" idx="2"/>
          </p:nvPr>
        </p:nvSpPr>
        <p:spPr>
          <a:xfrm>
            <a:off x="611188" y="3860800"/>
            <a:ext cx="4038600" cy="2827338"/>
          </a:xfrm>
        </p:spPr>
        <p:txBody>
          <a:bodyPr/>
          <a:lstStyle/>
          <a:p>
            <a:pPr marL="0" indent="0">
              <a:buFont typeface="Arial" charset="0"/>
              <a:buNone/>
            </a:pPr>
            <a:r>
              <a:rPr lang="en-US" i="1" smtClean="0"/>
              <a:t>A mature proglottid may rupture either in the host’s intestine or after it has been passed out of the host’s body with the feces</a:t>
            </a:r>
            <a:endParaRPr lang="en-CA" smtClean="0"/>
          </a:p>
        </p:txBody>
      </p:sp>
      <p:pic>
        <p:nvPicPr>
          <p:cNvPr id="75781" name="Picture 2" descr="http://universe-review.ca/I10-82-tapew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3489325"/>
            <a:ext cx="36988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6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79388" y="404813"/>
            <a:ext cx="8229600" cy="1143000"/>
          </a:xfrm>
        </p:spPr>
        <p:txBody>
          <a:bodyPr/>
          <a:lstStyle/>
          <a:p>
            <a:pPr algn="l"/>
            <a:r>
              <a:rPr lang="en-US" sz="3200" b="1" smtClean="0"/>
              <a:t>Describe how tapeworm eggs get into their intermediate host and then back to a human:</a:t>
            </a:r>
            <a:endParaRPr lang="en-CA" sz="3200" smtClean="0"/>
          </a:p>
        </p:txBody>
      </p:sp>
      <p:sp>
        <p:nvSpPr>
          <p:cNvPr id="76803" name="Content Placeholder 2"/>
          <p:cNvSpPr>
            <a:spLocks noGrp="1"/>
          </p:cNvSpPr>
          <p:nvPr>
            <p:ph sz="half" idx="1"/>
          </p:nvPr>
        </p:nvSpPr>
        <p:spPr>
          <a:xfrm>
            <a:off x="250825" y="1600200"/>
            <a:ext cx="8713788" cy="4525963"/>
          </a:xfrm>
        </p:spPr>
        <p:txBody>
          <a:bodyPr/>
          <a:lstStyle/>
          <a:p>
            <a:pPr marL="0" indent="0">
              <a:buFont typeface="Arial" charset="0"/>
              <a:buNone/>
            </a:pPr>
            <a:r>
              <a:rPr lang="en-US" sz="2400" smtClean="0"/>
              <a:t>If food or water contaminated with tapeworm eggs is consumed by cows, pigs, or fish, the eggs enter these intermediate hosts and there hatch into larvae.  These larvae grow for a time and then burrow into the muscle tissue of the intermediate host and form a dormant protective stage called a cyst.  </a:t>
            </a:r>
            <a:endParaRPr lang="en-CA" smtClean="0"/>
          </a:p>
        </p:txBody>
      </p:sp>
      <p:sp>
        <p:nvSpPr>
          <p:cNvPr id="4" name="Content Placeholder 3"/>
          <p:cNvSpPr>
            <a:spLocks noGrp="1"/>
          </p:cNvSpPr>
          <p:nvPr>
            <p:ph sz="half" idx="2"/>
          </p:nvPr>
        </p:nvSpPr>
        <p:spPr>
          <a:xfrm>
            <a:off x="323850" y="3500438"/>
            <a:ext cx="3825875" cy="3201987"/>
          </a:xfrm>
        </p:spPr>
        <p:txBody>
          <a:bodyPr/>
          <a:lstStyle/>
          <a:p>
            <a:pPr marL="0" indent="0">
              <a:buFont typeface="Arial" charset="0"/>
              <a:buNone/>
              <a:defRPr/>
            </a:pPr>
            <a:r>
              <a:rPr lang="en-US" sz="2400" dirty="0"/>
              <a:t>If a human eats raw </a:t>
            </a:r>
            <a:r>
              <a:rPr lang="en-US" sz="2400" dirty="0" smtClean="0"/>
              <a:t>or completely </a:t>
            </a:r>
            <a:r>
              <a:rPr lang="en-US" sz="2400" dirty="0"/>
              <a:t>cooked meat containing these cysts, the larvae become active within the human.  Once inside the intestine of the new (human) host, they latch onto the intestinal wall and grow into adult worms.  </a:t>
            </a:r>
            <a:endParaRPr lang="en-CA" sz="2400" dirty="0"/>
          </a:p>
          <a:p>
            <a:pPr>
              <a:defRPr/>
            </a:pPr>
            <a:endParaRPr lang="en-CA" sz="2400" dirty="0"/>
          </a:p>
        </p:txBody>
      </p:sp>
      <p:pic>
        <p:nvPicPr>
          <p:cNvPr id="76805" name="Picture 2" descr="http://universe-review.ca/I10-82-tapew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3489325"/>
            <a:ext cx="36988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218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a:r>
              <a:rPr lang="en-US" b="1" smtClean="0"/>
              <a:t>IV.	</a:t>
            </a:r>
            <a:r>
              <a:rPr lang="en-US" b="1" u="sng" smtClean="0"/>
              <a:t>Roundworms</a:t>
            </a:r>
            <a:r>
              <a:rPr lang="en-CA" smtClean="0"/>
              <a:t/>
            </a:r>
            <a:br>
              <a:rPr lang="en-CA" smtClean="0"/>
            </a:br>
            <a:endParaRPr lang="en-CA" smtClean="0"/>
          </a:p>
        </p:txBody>
      </p:sp>
      <p:sp>
        <p:nvSpPr>
          <p:cNvPr id="3" name="Content Placeholder 2"/>
          <p:cNvSpPr>
            <a:spLocks noGrp="1"/>
          </p:cNvSpPr>
          <p:nvPr>
            <p:ph sz="half" idx="1"/>
          </p:nvPr>
        </p:nvSpPr>
        <p:spPr/>
        <p:txBody>
          <a:bodyPr/>
          <a:lstStyle/>
          <a:p>
            <a:pPr marL="514350" indent="-514350">
              <a:buFont typeface="Arial" charset="0"/>
              <a:buAutoNum type="alphaUcPeriod"/>
              <a:defRPr/>
            </a:pPr>
            <a:r>
              <a:rPr lang="en-US" b="1" dirty="0" smtClean="0"/>
              <a:t>Phylum</a:t>
            </a:r>
            <a:r>
              <a:rPr lang="en-US" b="1" dirty="0"/>
              <a:t>:  </a:t>
            </a:r>
            <a:r>
              <a:rPr lang="en-US" b="1" i="1" dirty="0" err="1" smtClean="0"/>
              <a:t>Nematoda</a:t>
            </a:r>
            <a:endParaRPr lang="en-US" b="1" i="1" dirty="0" smtClean="0"/>
          </a:p>
          <a:p>
            <a:pPr marL="0" indent="0">
              <a:buFont typeface="Arial" charset="0"/>
              <a:buNone/>
              <a:defRPr/>
            </a:pPr>
            <a:r>
              <a:rPr lang="en-US" dirty="0" smtClean="0"/>
              <a:t>1.  Simplest </a:t>
            </a:r>
            <a:r>
              <a:rPr lang="en-US" dirty="0"/>
              <a:t>animals to have a digestive system with </a:t>
            </a:r>
            <a:r>
              <a:rPr lang="en-US" i="1" u="sng" dirty="0"/>
              <a:t>two</a:t>
            </a:r>
            <a:r>
              <a:rPr lang="en-US" dirty="0"/>
              <a:t> openings - a </a:t>
            </a:r>
            <a:r>
              <a:rPr lang="en-US" i="1" u="sng" dirty="0"/>
              <a:t>mouth</a:t>
            </a:r>
            <a:r>
              <a:rPr lang="en-US" dirty="0"/>
              <a:t> and an </a:t>
            </a:r>
            <a:r>
              <a:rPr lang="en-US" i="1" u="sng" dirty="0"/>
              <a:t>anus</a:t>
            </a:r>
            <a:r>
              <a:rPr lang="en-US" dirty="0"/>
              <a:t>.  Food enters through the </a:t>
            </a:r>
            <a:r>
              <a:rPr lang="en-US" i="1" u="sng" dirty="0"/>
              <a:t>mouth</a:t>
            </a:r>
            <a:r>
              <a:rPr lang="en-US" dirty="0"/>
              <a:t>, and </a:t>
            </a:r>
            <a:r>
              <a:rPr lang="en-US" i="1" u="sng" dirty="0"/>
              <a:t>undigested</a:t>
            </a:r>
            <a:r>
              <a:rPr lang="en-US" dirty="0"/>
              <a:t> food leaves through the </a:t>
            </a:r>
            <a:r>
              <a:rPr lang="en-US" i="1" u="sng" dirty="0"/>
              <a:t>anus</a:t>
            </a:r>
            <a:r>
              <a:rPr lang="en-US" dirty="0"/>
              <a:t>.</a:t>
            </a:r>
            <a:endParaRPr lang="en-CA" dirty="0"/>
          </a:p>
          <a:p>
            <a:pPr marL="0" indent="0">
              <a:buFont typeface="Arial" charset="0"/>
              <a:buNone/>
              <a:defRPr/>
            </a:pPr>
            <a:r>
              <a:rPr lang="en-US" dirty="0" smtClean="0"/>
              <a:t>2.  Size</a:t>
            </a:r>
            <a:r>
              <a:rPr lang="en-US" dirty="0"/>
              <a:t>:  </a:t>
            </a:r>
            <a:r>
              <a:rPr lang="en-US" i="1" dirty="0"/>
              <a:t>Microscopic to a meter in length</a:t>
            </a:r>
            <a:endParaRPr lang="en-CA" dirty="0"/>
          </a:p>
          <a:p>
            <a:pPr marL="0" indent="0">
              <a:buFont typeface="Arial" charset="0"/>
              <a:buNone/>
              <a:defRPr/>
            </a:pPr>
            <a:endParaRPr lang="en-CA" dirty="0"/>
          </a:p>
        </p:txBody>
      </p:sp>
      <p:sp>
        <p:nvSpPr>
          <p:cNvPr id="77828" name="Content Placeholder 3"/>
          <p:cNvSpPr>
            <a:spLocks noGrp="1"/>
          </p:cNvSpPr>
          <p:nvPr>
            <p:ph sz="half" idx="2"/>
          </p:nvPr>
        </p:nvSpPr>
        <p:spPr/>
        <p:txBody>
          <a:bodyPr/>
          <a:lstStyle/>
          <a:p>
            <a:pPr marL="0" indent="0">
              <a:buFont typeface="Arial" charset="0"/>
              <a:buNone/>
            </a:pPr>
            <a:endParaRPr lang="en-CA" smtClean="0"/>
          </a:p>
        </p:txBody>
      </p:sp>
      <p:pic>
        <p:nvPicPr>
          <p:cNvPr id="77829" name="Picture 2" descr="http://t0.gstatic.com/images?q=tbn:ANd9GcSGjpFXg9rnbb4GtefoIDIHYAM8Svxt073PUzMqtUYhT0JLG1I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12875"/>
            <a:ext cx="2247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221163"/>
            <a:ext cx="37909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668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l"/>
            <a:r>
              <a:rPr lang="en-US" sz="3600" b="1" smtClean="0"/>
              <a:t>V.</a:t>
            </a:r>
            <a:r>
              <a:rPr lang="en-US" sz="3200" b="1" smtClean="0"/>
              <a:t> </a:t>
            </a:r>
            <a:r>
              <a:rPr lang="en-US" sz="4000" b="1" u="sng" smtClean="0"/>
              <a:t>Form and Function in Roundworms</a:t>
            </a:r>
            <a:r>
              <a:rPr lang="en-CA" sz="4000" smtClean="0"/>
              <a:t/>
            </a:r>
            <a:br>
              <a:rPr lang="en-CA" sz="4000" smtClean="0"/>
            </a:br>
            <a:endParaRPr lang="en-CA" sz="4000" smtClean="0"/>
          </a:p>
        </p:txBody>
      </p:sp>
      <p:sp>
        <p:nvSpPr>
          <p:cNvPr id="3" name="Content Placeholder 2"/>
          <p:cNvSpPr>
            <a:spLocks noGrp="1"/>
          </p:cNvSpPr>
          <p:nvPr>
            <p:ph idx="1"/>
          </p:nvPr>
        </p:nvSpPr>
        <p:spPr/>
        <p:txBody>
          <a:bodyPr/>
          <a:lstStyle/>
          <a:p>
            <a:pPr marL="0" indent="0">
              <a:buFont typeface="Arial" charset="0"/>
              <a:buNone/>
              <a:defRPr/>
            </a:pPr>
            <a:r>
              <a:rPr lang="en-US" b="1" dirty="0" smtClean="0"/>
              <a:t>A.  Digestive </a:t>
            </a:r>
            <a:r>
              <a:rPr lang="en-US" b="1" dirty="0"/>
              <a:t>System</a:t>
            </a:r>
            <a:endParaRPr lang="en-CA" dirty="0"/>
          </a:p>
          <a:p>
            <a:pPr marL="0" indent="0">
              <a:buFont typeface="Arial" charset="0"/>
              <a:buNone/>
              <a:defRPr/>
            </a:pPr>
            <a:r>
              <a:rPr lang="en-US" dirty="0" smtClean="0"/>
              <a:t>2 </a:t>
            </a:r>
            <a:r>
              <a:rPr lang="en-US" dirty="0"/>
              <a:t>feeding methods</a:t>
            </a:r>
            <a:r>
              <a:rPr lang="en-US" dirty="0" smtClean="0"/>
              <a:t>:</a:t>
            </a:r>
            <a:r>
              <a:rPr lang="en-US" dirty="0"/>
              <a:t>	</a:t>
            </a:r>
            <a:endParaRPr lang="en-US" dirty="0" smtClean="0"/>
          </a:p>
          <a:p>
            <a:pPr marL="0" indent="0">
              <a:buFont typeface="Arial" charset="0"/>
              <a:buNone/>
              <a:defRPr/>
            </a:pPr>
            <a:r>
              <a:rPr lang="en-US" dirty="0" smtClean="0"/>
              <a:t>a</a:t>
            </a:r>
            <a:r>
              <a:rPr lang="en-US" dirty="0"/>
              <a:t>.  </a:t>
            </a:r>
            <a:r>
              <a:rPr lang="en-US" i="1" dirty="0"/>
              <a:t>Free-living	</a:t>
            </a:r>
            <a:r>
              <a:rPr lang="en-US" dirty="0"/>
              <a:t>	b.  </a:t>
            </a:r>
            <a:r>
              <a:rPr lang="en-US" i="1" dirty="0" smtClean="0"/>
              <a:t>Parasitic</a:t>
            </a:r>
          </a:p>
          <a:p>
            <a:pPr marL="0" indent="0">
              <a:buFont typeface="Arial" charset="0"/>
              <a:buNone/>
              <a:defRPr/>
            </a:pPr>
            <a:r>
              <a:rPr lang="en-US" dirty="0" smtClean="0"/>
              <a:t>2.Physical </a:t>
            </a:r>
            <a:r>
              <a:rPr lang="en-US" dirty="0"/>
              <a:t>description of the digestive </a:t>
            </a:r>
            <a:r>
              <a:rPr lang="en-US" dirty="0" smtClean="0"/>
              <a:t>system</a:t>
            </a:r>
            <a:endParaRPr lang="en-CA" dirty="0"/>
          </a:p>
          <a:p>
            <a:pPr marL="0" indent="0">
              <a:buFont typeface="Arial" charset="0"/>
              <a:buNone/>
              <a:defRPr/>
            </a:pPr>
            <a:r>
              <a:rPr lang="en-US" dirty="0" smtClean="0"/>
              <a:t>a.  Sketch </a:t>
            </a:r>
            <a:r>
              <a:rPr lang="en-US" dirty="0"/>
              <a:t>figure 26-32</a:t>
            </a:r>
            <a:endParaRPr lang="en-CA" dirty="0"/>
          </a:p>
          <a:p>
            <a:pPr marL="0" indent="0">
              <a:buFont typeface="Arial" charset="0"/>
              <a:buNone/>
              <a:defRPr/>
            </a:pPr>
            <a:r>
              <a:rPr lang="en-US" dirty="0" smtClean="0"/>
              <a:t>b.  How </a:t>
            </a:r>
            <a:r>
              <a:rPr lang="en-US" dirty="0"/>
              <a:t>does digestion work in roundworms?  </a:t>
            </a:r>
            <a:r>
              <a:rPr lang="en-US" i="1" dirty="0"/>
              <a:t>Food enters through the mouth and continue straight through the digestive tract.  Any undigested material leaves through an anus</a:t>
            </a:r>
            <a:endParaRPr lang="en-CA" dirty="0"/>
          </a:p>
          <a:p>
            <a:pPr marL="514350" indent="-514350">
              <a:buFont typeface="Arial" charset="0"/>
              <a:buAutoNum type="arabicPeriod"/>
              <a:defRPr/>
            </a:pPr>
            <a:endParaRPr lang="en-CA" dirty="0"/>
          </a:p>
        </p:txBody>
      </p:sp>
    </p:spTree>
    <p:extLst>
      <p:ext uri="{BB962C8B-B14F-4D97-AF65-F5344CB8AC3E}">
        <p14:creationId xmlns:p14="http://schemas.microsoft.com/office/powerpoint/2010/main" val="70157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50825" y="260350"/>
            <a:ext cx="8229600" cy="1143000"/>
          </a:xfrm>
        </p:spPr>
        <p:txBody>
          <a:bodyPr/>
          <a:lstStyle/>
          <a:p>
            <a:pPr algn="l"/>
            <a:endParaRPr lang="en-CA" smtClean="0"/>
          </a:p>
        </p:txBody>
      </p:sp>
      <p:sp>
        <p:nvSpPr>
          <p:cNvPr id="3" name="Content Placeholder 2"/>
          <p:cNvSpPr>
            <a:spLocks noGrp="1"/>
          </p:cNvSpPr>
          <p:nvPr>
            <p:ph idx="1"/>
          </p:nvPr>
        </p:nvSpPr>
        <p:spPr>
          <a:xfrm>
            <a:off x="250825" y="476250"/>
            <a:ext cx="5473700" cy="5649913"/>
          </a:xfrm>
        </p:spPr>
        <p:txBody>
          <a:bodyPr/>
          <a:lstStyle/>
          <a:p>
            <a:pPr marL="0" indent="0">
              <a:buFont typeface="Arial" charset="0"/>
              <a:buNone/>
              <a:defRPr/>
            </a:pPr>
            <a:r>
              <a:rPr lang="en-US" b="1" dirty="0" smtClean="0"/>
              <a:t>3.	Food:</a:t>
            </a:r>
            <a:endParaRPr lang="en-US" dirty="0" smtClean="0"/>
          </a:p>
          <a:p>
            <a:pPr marL="0" indent="0">
              <a:buFont typeface="Arial" charset="0"/>
              <a:buNone/>
              <a:defRPr/>
            </a:pPr>
            <a:r>
              <a:rPr lang="en-US" dirty="0" smtClean="0"/>
              <a:t>a</a:t>
            </a:r>
            <a:r>
              <a:rPr lang="en-US" dirty="0"/>
              <a:t>. </a:t>
            </a:r>
            <a:r>
              <a:rPr lang="en-US" dirty="0" smtClean="0"/>
              <a:t> </a:t>
            </a:r>
            <a:r>
              <a:rPr lang="en-US" i="1" dirty="0" smtClean="0"/>
              <a:t>Small </a:t>
            </a:r>
            <a:r>
              <a:rPr lang="en-US" i="1" dirty="0"/>
              <a:t>animals </a:t>
            </a:r>
            <a:endParaRPr lang="en-CA" dirty="0"/>
          </a:p>
          <a:p>
            <a:pPr marL="0" indent="0">
              <a:buFont typeface="Arial" charset="0"/>
              <a:buNone/>
              <a:defRPr/>
            </a:pPr>
            <a:r>
              <a:rPr lang="en-US" dirty="0" smtClean="0"/>
              <a:t>b</a:t>
            </a:r>
            <a:r>
              <a:rPr lang="en-US" dirty="0"/>
              <a:t>. </a:t>
            </a:r>
            <a:r>
              <a:rPr lang="en-US" i="1" dirty="0" smtClean="0"/>
              <a:t>Small </a:t>
            </a:r>
            <a:r>
              <a:rPr lang="en-US" i="1" dirty="0"/>
              <a:t>algae, fungi or pieces of </a:t>
            </a:r>
            <a:r>
              <a:rPr lang="en-US" i="1" dirty="0" smtClean="0"/>
              <a:t>decaying </a:t>
            </a:r>
            <a:r>
              <a:rPr lang="en-US" i="1" dirty="0"/>
              <a:t>organic matter</a:t>
            </a:r>
            <a:endParaRPr lang="en-CA" dirty="0"/>
          </a:p>
          <a:p>
            <a:pPr marL="0" indent="0">
              <a:buFont typeface="Arial" charset="0"/>
              <a:buNone/>
              <a:defRPr/>
            </a:pPr>
            <a:r>
              <a:rPr lang="en-US" dirty="0" smtClean="0"/>
              <a:t>c. </a:t>
            </a:r>
            <a:r>
              <a:rPr lang="en-US" i="1" dirty="0" smtClean="0"/>
              <a:t>Bacteria </a:t>
            </a:r>
            <a:r>
              <a:rPr lang="en-US" i="1" dirty="0"/>
              <a:t>and fungi that break down dead animals and plants</a:t>
            </a:r>
            <a:endParaRPr lang="en-CA" dirty="0"/>
          </a:p>
          <a:p>
            <a:pPr marL="514350" indent="-514350">
              <a:buFont typeface="Arial" charset="0"/>
              <a:buAutoNum type="alphaLcPeriod" startAt="4"/>
              <a:defRPr/>
            </a:pPr>
            <a:r>
              <a:rPr lang="en-US" i="1" dirty="0" smtClean="0"/>
              <a:t>Plant juices</a:t>
            </a:r>
          </a:p>
          <a:p>
            <a:pPr marL="514350" indent="-514350">
              <a:buFont typeface="Arial" charset="0"/>
              <a:buAutoNum type="arabicPeriod" startAt="4"/>
              <a:defRPr/>
            </a:pPr>
            <a:r>
              <a:rPr lang="en-US" b="1" dirty="0" smtClean="0"/>
              <a:t>Give an example of how roundworms cause damage to plants.  </a:t>
            </a:r>
            <a:endParaRPr lang="en-US" b="1" i="1" dirty="0" smtClean="0"/>
          </a:p>
          <a:p>
            <a:pPr marL="400050" lvl="1" indent="0">
              <a:buFont typeface="Arial" charset="0"/>
              <a:buNone/>
              <a:defRPr/>
            </a:pPr>
            <a:r>
              <a:rPr lang="en-US" b="1" i="1" dirty="0" smtClean="0"/>
              <a:t>Tomato plant</a:t>
            </a:r>
            <a:endParaRPr lang="en-CA" dirty="0" smtClean="0"/>
          </a:p>
          <a:p>
            <a:pPr marL="0" indent="0">
              <a:buFont typeface="Arial" charset="0"/>
              <a:buNone/>
              <a:defRPr/>
            </a:pPr>
            <a:endParaRPr lang="en-CA" dirty="0"/>
          </a:p>
        </p:txBody>
      </p:sp>
      <p:pic>
        <p:nvPicPr>
          <p:cNvPr id="79876" name="Picture 2" descr="http://www.ces.ncsu.edu/fletcher/programs/plantpath/2006-11-tomato-disease/images/rootknot_nemato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650" y="4941888"/>
            <a:ext cx="25685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descr="http://t0.gstatic.com/images?q=tbn:ANd9GcQSp6MJy9uT8dvTa-UzYGfWVRUm1VDl-8UnxDe_9hRPkVXjjB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9161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789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a:r>
              <a:rPr lang="en-US" b="1" smtClean="0"/>
              <a:t>B.  Body Plan</a:t>
            </a:r>
            <a:endParaRPr lang="en-CA" smtClean="0"/>
          </a:p>
        </p:txBody>
      </p:sp>
      <p:sp>
        <p:nvSpPr>
          <p:cNvPr id="44035" name="Content Placeholder 2"/>
          <p:cNvSpPr>
            <a:spLocks noGrp="1"/>
          </p:cNvSpPr>
          <p:nvPr>
            <p:ph idx="1"/>
          </p:nvPr>
        </p:nvSpPr>
        <p:spPr/>
        <p:txBody>
          <a:bodyPr/>
          <a:lstStyle/>
          <a:p>
            <a:pPr marL="0" indent="0">
              <a:buFont typeface="Arial" charset="0"/>
              <a:buNone/>
            </a:pPr>
            <a:r>
              <a:rPr lang="en-US" smtClean="0"/>
              <a:t>1.  Have a body wall that surround an internal space called the </a:t>
            </a:r>
            <a:r>
              <a:rPr lang="en-US" i="1" u="sng" smtClean="0"/>
              <a:t>gastrovascular</a:t>
            </a:r>
            <a:r>
              <a:rPr lang="en-US" smtClean="0"/>
              <a:t> cavity</a:t>
            </a:r>
            <a:endParaRPr lang="en-CA" smtClean="0"/>
          </a:p>
          <a:p>
            <a:pPr marL="0" indent="0">
              <a:buFont typeface="Arial" charset="0"/>
              <a:buNone/>
            </a:pPr>
            <a:r>
              <a:rPr lang="en-US" smtClean="0"/>
              <a:t>	a)  Function of cavity:  </a:t>
            </a:r>
            <a:r>
              <a:rPr lang="en-US" i="1" smtClean="0"/>
              <a:t>digestion</a:t>
            </a:r>
            <a:endParaRPr lang="en-CA" smtClean="0"/>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429000"/>
            <a:ext cx="28956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857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620713"/>
            <a:ext cx="8229600" cy="796925"/>
          </a:xfrm>
        </p:spPr>
        <p:txBody>
          <a:bodyPr/>
          <a:lstStyle/>
          <a:p>
            <a:pPr algn="l"/>
            <a:r>
              <a:rPr lang="en-US" sz="4000" b="1" smtClean="0"/>
              <a:t>B. Circulatory and Respiratory System</a:t>
            </a:r>
            <a:r>
              <a:rPr lang="en-CA" smtClean="0"/>
              <a:t/>
            </a:r>
            <a:br>
              <a:rPr lang="en-CA" smtClean="0"/>
            </a:br>
            <a:endParaRPr lang="en-CA" smtClean="0"/>
          </a:p>
        </p:txBody>
      </p:sp>
      <p:sp>
        <p:nvSpPr>
          <p:cNvPr id="80899" name="Content Placeholder 2"/>
          <p:cNvSpPr>
            <a:spLocks noGrp="1"/>
          </p:cNvSpPr>
          <p:nvPr>
            <p:ph idx="1"/>
          </p:nvPr>
        </p:nvSpPr>
        <p:spPr/>
        <p:txBody>
          <a:bodyPr/>
          <a:lstStyle/>
          <a:p>
            <a:pPr marL="0" indent="0">
              <a:buFont typeface="Arial" charset="0"/>
              <a:buNone/>
            </a:pPr>
            <a:r>
              <a:rPr lang="en-US" b="1" smtClean="0"/>
              <a:t>1.  Respiration: </a:t>
            </a:r>
            <a:r>
              <a:rPr lang="en-US" smtClean="0"/>
              <a:t> </a:t>
            </a:r>
            <a:r>
              <a:rPr lang="en-US" i="1" smtClean="0"/>
              <a:t>Diffusion through the body walls</a:t>
            </a:r>
            <a:endParaRPr lang="en-CA" smtClean="0"/>
          </a:p>
          <a:p>
            <a:pPr marL="0" indent="0">
              <a:buFont typeface="Arial" charset="0"/>
              <a:buNone/>
            </a:pPr>
            <a:r>
              <a:rPr lang="en-US" b="1" smtClean="0"/>
              <a:t>2.  Excretion:  </a:t>
            </a:r>
            <a:r>
              <a:rPr lang="en-US" i="1" smtClean="0"/>
              <a:t>Diffusion through the body </a:t>
            </a:r>
            <a:endParaRPr lang="en-CA" smtClean="0"/>
          </a:p>
          <a:p>
            <a:pPr marL="0" indent="0">
              <a:buFont typeface="Arial" charset="0"/>
              <a:buNone/>
            </a:pPr>
            <a:r>
              <a:rPr lang="en-US" i="1" smtClean="0"/>
              <a:t>walls</a:t>
            </a:r>
            <a:endParaRPr lang="en-CA" smtClean="0"/>
          </a:p>
          <a:p>
            <a:pPr marL="0" indent="0">
              <a:buFont typeface="Arial" charset="0"/>
              <a:buNone/>
            </a:pPr>
            <a:endParaRPr lang="en-CA" smtClean="0"/>
          </a:p>
        </p:txBody>
      </p:sp>
      <p:pic>
        <p:nvPicPr>
          <p:cNvPr id="80900" name="Picture 2" descr="http://www.scienceknowledge.org/wp-content/uploads/2010/11/The-nematode-worm-Caenorhabditis-elegansA-good-model-to-study-cellular-ag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357563"/>
            <a:ext cx="26733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401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l"/>
            <a:r>
              <a:rPr lang="en-US" b="1" smtClean="0"/>
              <a:t>C.	Nervous System</a:t>
            </a:r>
            <a:r>
              <a:rPr lang="en-CA" smtClean="0"/>
              <a:t/>
            </a:r>
            <a:br>
              <a:rPr lang="en-CA" smtClean="0"/>
            </a:br>
            <a:endParaRPr lang="en-CA" b="1" smtClean="0"/>
          </a:p>
        </p:txBody>
      </p:sp>
      <p:sp>
        <p:nvSpPr>
          <p:cNvPr id="81923" name="Content Placeholder 2"/>
          <p:cNvSpPr>
            <a:spLocks noGrp="1"/>
          </p:cNvSpPr>
          <p:nvPr>
            <p:ph idx="1"/>
          </p:nvPr>
        </p:nvSpPr>
        <p:spPr/>
        <p:txBody>
          <a:bodyPr/>
          <a:lstStyle/>
          <a:p>
            <a:pPr marL="0" indent="0">
              <a:buFont typeface="Arial" charset="0"/>
              <a:buNone/>
            </a:pPr>
            <a:r>
              <a:rPr lang="en-US" b="1" smtClean="0"/>
              <a:t>1.  Brain</a:t>
            </a:r>
            <a:r>
              <a:rPr lang="en-US" smtClean="0"/>
              <a:t>:  </a:t>
            </a:r>
            <a:r>
              <a:rPr lang="en-US" i="1" smtClean="0"/>
              <a:t>Several ganglia</a:t>
            </a:r>
            <a:endParaRPr lang="en-CA" smtClean="0"/>
          </a:p>
          <a:p>
            <a:pPr marL="0" indent="0">
              <a:buFont typeface="Arial" charset="0"/>
              <a:buNone/>
            </a:pPr>
            <a:r>
              <a:rPr lang="en-US" b="1" smtClean="0"/>
              <a:t>2.  Nerve cord:  </a:t>
            </a:r>
            <a:r>
              <a:rPr lang="en-US" i="1" smtClean="0"/>
              <a:t>Several that extends from </a:t>
            </a:r>
            <a:endParaRPr lang="en-CA" smtClean="0"/>
          </a:p>
          <a:p>
            <a:pPr marL="0" indent="0">
              <a:buFont typeface="Arial" charset="0"/>
              <a:buNone/>
            </a:pPr>
            <a:r>
              <a:rPr lang="en-US" i="1" smtClean="0"/>
              <a:t>the ganglia down the body</a:t>
            </a:r>
            <a:endParaRPr lang="en-CA" smtClean="0"/>
          </a:p>
          <a:p>
            <a:pPr marL="0" indent="0">
              <a:buFont typeface="Arial" charset="0"/>
              <a:buNone/>
            </a:pPr>
            <a:r>
              <a:rPr lang="en-US" b="1" smtClean="0"/>
              <a:t>3.  Chemical sensor:  </a:t>
            </a:r>
            <a:r>
              <a:rPr lang="en-US" i="1" smtClean="0"/>
              <a:t>Can detect chemicals given off by prey or hosts</a:t>
            </a:r>
            <a:r>
              <a:rPr lang="en-US" smtClean="0"/>
              <a:t>.</a:t>
            </a:r>
            <a:endParaRPr lang="en-CA" smtClean="0"/>
          </a:p>
          <a:p>
            <a:pPr marL="0" indent="0">
              <a:buFont typeface="Arial" charset="0"/>
              <a:buNone/>
            </a:pPr>
            <a:endParaRPr lang="en-CA" smtClean="0"/>
          </a:p>
        </p:txBody>
      </p:sp>
      <p:pic>
        <p:nvPicPr>
          <p:cNvPr id="81924" name="Picture 2" descr="http://sharon-taxonomy2009-p2.wikispaces.com/file/view/nematode.gif/99304909/nemato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581525"/>
            <a:ext cx="52197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39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l"/>
            <a:r>
              <a:rPr lang="en-US" b="1" smtClean="0"/>
              <a:t>D.	Locomotion</a:t>
            </a:r>
            <a:r>
              <a:rPr lang="en-CA" smtClean="0"/>
              <a:t/>
            </a:r>
            <a:br>
              <a:rPr lang="en-CA" smtClean="0"/>
            </a:br>
            <a:endParaRPr lang="en-CA" smtClean="0"/>
          </a:p>
        </p:txBody>
      </p:sp>
      <p:sp>
        <p:nvSpPr>
          <p:cNvPr id="82947" name="Content Placeholder 2"/>
          <p:cNvSpPr>
            <a:spLocks noGrp="1"/>
          </p:cNvSpPr>
          <p:nvPr>
            <p:ph idx="1"/>
          </p:nvPr>
        </p:nvSpPr>
        <p:spPr>
          <a:xfrm>
            <a:off x="457200" y="1052513"/>
            <a:ext cx="8229600" cy="5073650"/>
          </a:xfrm>
        </p:spPr>
        <p:txBody>
          <a:bodyPr/>
          <a:lstStyle/>
          <a:p>
            <a:pPr marL="0" indent="0">
              <a:buFont typeface="Arial" charset="0"/>
              <a:buNone/>
            </a:pPr>
            <a:r>
              <a:rPr lang="en-US" b="1" smtClean="0"/>
              <a:t>1.  Structure of muscles:  </a:t>
            </a:r>
            <a:r>
              <a:rPr lang="en-US" i="1" smtClean="0"/>
              <a:t>Run in strips down the length of their body walls</a:t>
            </a:r>
            <a:endParaRPr lang="en-CA" smtClean="0"/>
          </a:p>
          <a:p>
            <a:pPr marL="0" indent="0">
              <a:buFont typeface="Arial" charset="0"/>
              <a:buNone/>
            </a:pPr>
            <a:r>
              <a:rPr lang="en-US" b="1" smtClean="0"/>
              <a:t>2.  Describe how roundworms move.</a:t>
            </a:r>
            <a:endParaRPr lang="en-CA" smtClean="0"/>
          </a:p>
          <a:p>
            <a:pPr marL="0" indent="0">
              <a:buFont typeface="Arial" charset="0"/>
              <a:buNone/>
            </a:pPr>
            <a:r>
              <a:rPr lang="en-US" i="1" smtClean="0"/>
              <a:t>Aquatic roundworms contract these muscles to move like snakes through the water.  Soil-dwelling roundworms push their way though the soil by thrashing around.</a:t>
            </a:r>
          </a:p>
          <a:p>
            <a:pPr marL="0" indent="0">
              <a:buFont typeface="Arial" charset="0"/>
              <a:buNone/>
            </a:pPr>
            <a:endParaRPr lang="en-US" i="1" smtClean="0"/>
          </a:p>
          <a:p>
            <a:pPr marL="0" indent="0">
              <a:buFont typeface="Arial" charset="0"/>
              <a:buNone/>
            </a:pPr>
            <a:r>
              <a:rPr lang="en-US" sz="2000" i="1" smtClean="0">
                <a:hlinkClick r:id="rId2"/>
              </a:rPr>
              <a:t>Roundworms in a cats intestine</a:t>
            </a:r>
            <a:endParaRPr lang="en-US" sz="2000" i="1" smtClean="0"/>
          </a:p>
          <a:p>
            <a:pPr marL="0" indent="0">
              <a:buFont typeface="Arial" charset="0"/>
              <a:buNone/>
            </a:pPr>
            <a:r>
              <a:rPr lang="en-US" sz="2000" i="1" smtClean="0">
                <a:hlinkClick r:id="rId3"/>
              </a:rPr>
              <a:t>Pinworm infection in children</a:t>
            </a:r>
            <a:endParaRPr lang="en-CA" sz="2000" smtClean="0"/>
          </a:p>
          <a:p>
            <a:pPr marL="0" indent="0">
              <a:buFont typeface="Arial" charset="0"/>
              <a:buNone/>
            </a:pPr>
            <a:endParaRPr lang="en-CA" smtClean="0"/>
          </a:p>
        </p:txBody>
      </p:sp>
    </p:spTree>
    <p:extLst>
      <p:ext uri="{BB962C8B-B14F-4D97-AF65-F5344CB8AC3E}">
        <p14:creationId xmlns:p14="http://schemas.microsoft.com/office/powerpoint/2010/main" val="397553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l"/>
            <a:r>
              <a:rPr lang="en-US" b="1" smtClean="0"/>
              <a:t>E.	Reproduction</a:t>
            </a:r>
            <a:endParaRPr lang="en-CA" smtClean="0"/>
          </a:p>
        </p:txBody>
      </p:sp>
      <p:sp>
        <p:nvSpPr>
          <p:cNvPr id="83971" name="Content Placeholder 2"/>
          <p:cNvSpPr>
            <a:spLocks noGrp="1"/>
          </p:cNvSpPr>
          <p:nvPr>
            <p:ph idx="1"/>
          </p:nvPr>
        </p:nvSpPr>
        <p:spPr/>
        <p:txBody>
          <a:bodyPr/>
          <a:lstStyle/>
          <a:p>
            <a:pPr marL="0" indent="0">
              <a:buFont typeface="Arial" charset="0"/>
              <a:buNone/>
            </a:pPr>
            <a:r>
              <a:rPr lang="en-US" b="1" smtClean="0"/>
              <a:t>1.  Method:  </a:t>
            </a:r>
            <a:r>
              <a:rPr lang="en-US" b="1" i="1" smtClean="0"/>
              <a:t>Sexually</a:t>
            </a:r>
            <a:endParaRPr lang="en-CA" smtClean="0"/>
          </a:p>
          <a:p>
            <a:pPr marL="0" indent="0">
              <a:buFont typeface="Arial" charset="0"/>
              <a:buNone/>
            </a:pPr>
            <a:r>
              <a:rPr lang="en-US" b="1" smtClean="0"/>
              <a:t>2.  Describe how roundworms reproduce.</a:t>
            </a:r>
            <a:endParaRPr lang="en-CA" smtClean="0"/>
          </a:p>
          <a:p>
            <a:pPr marL="0" indent="0">
              <a:buFont typeface="Arial" charset="0"/>
              <a:buNone/>
            </a:pPr>
            <a:r>
              <a:rPr lang="en-US" b="1" i="1" smtClean="0"/>
              <a:t>Fertilization takes place inside the body of the female.  Eggs are produced</a:t>
            </a:r>
            <a:endParaRPr lang="en-CA" smtClean="0"/>
          </a:p>
          <a:p>
            <a:pPr marL="0" indent="0">
              <a:buFont typeface="Arial" charset="0"/>
              <a:buNone/>
            </a:pPr>
            <a:endParaRPr lang="en-CA" smtClean="0"/>
          </a:p>
        </p:txBody>
      </p:sp>
    </p:spTree>
    <p:extLst>
      <p:ext uri="{BB962C8B-B14F-4D97-AF65-F5344CB8AC3E}">
        <p14:creationId xmlns:p14="http://schemas.microsoft.com/office/powerpoint/2010/main" val="2316355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gn="l"/>
            <a:r>
              <a:rPr lang="en-US" b="1" smtClean="0"/>
              <a:t>G.	Ascaris</a:t>
            </a:r>
            <a:r>
              <a:rPr lang="en-CA" smtClean="0"/>
              <a:t/>
            </a:r>
            <a:br>
              <a:rPr lang="en-CA" smtClean="0"/>
            </a:br>
            <a:endParaRPr lang="en-CA" smtClean="0"/>
          </a:p>
        </p:txBody>
      </p:sp>
      <p:sp>
        <p:nvSpPr>
          <p:cNvPr id="3" name="Content Placeholder 2"/>
          <p:cNvSpPr>
            <a:spLocks noGrp="1"/>
          </p:cNvSpPr>
          <p:nvPr>
            <p:ph idx="1"/>
          </p:nvPr>
        </p:nvSpPr>
        <p:spPr/>
        <p:txBody>
          <a:bodyPr/>
          <a:lstStyle/>
          <a:p>
            <a:pPr marL="0" indent="0">
              <a:buFont typeface="Arial" charset="0"/>
              <a:buNone/>
            </a:pPr>
            <a:r>
              <a:rPr lang="en-US" b="1" smtClean="0"/>
              <a:t>Describe how Ascaris can affect </a:t>
            </a:r>
            <a:endParaRPr lang="en-CA" smtClean="0"/>
          </a:p>
          <a:p>
            <a:pPr marL="0" indent="0">
              <a:buFont typeface="Arial" charset="0"/>
              <a:buNone/>
            </a:pPr>
            <a:r>
              <a:rPr lang="en-US" b="1" smtClean="0"/>
              <a:t>humans.  </a:t>
            </a:r>
          </a:p>
          <a:p>
            <a:pPr marL="0" indent="0">
              <a:buFont typeface="Arial" charset="0"/>
              <a:buNone/>
            </a:pPr>
            <a:r>
              <a:rPr lang="en-US" b="1" i="1" smtClean="0"/>
              <a:t>Can live in humans! </a:t>
            </a:r>
          </a:p>
          <a:p>
            <a:pPr marL="0" indent="0">
              <a:buFont typeface="Arial" charset="0"/>
              <a:buNone/>
            </a:pPr>
            <a:r>
              <a:rPr lang="en-CA" b="1" smtClean="0"/>
              <a:t>Giant intestinal roundworms</a:t>
            </a:r>
            <a:r>
              <a:rPr lang="en-CA" smtClean="0"/>
              <a:t> are a serious pig and human parasite in tropical areas with poor sanitation.</a:t>
            </a:r>
          </a:p>
          <a:p>
            <a:pPr marL="0" indent="0">
              <a:buFont typeface="Arial" charset="0"/>
              <a:buNone/>
            </a:pPr>
            <a:endParaRPr lang="en-CA" smtClean="0"/>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437063"/>
            <a:ext cx="39528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21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95288" y="404813"/>
            <a:ext cx="8229600" cy="809625"/>
          </a:xfrm>
        </p:spPr>
        <p:txBody>
          <a:bodyPr/>
          <a:lstStyle/>
          <a:p>
            <a:pPr algn="l"/>
            <a:r>
              <a:rPr lang="en-US" sz="3200" b="1" smtClean="0"/>
              <a:t>2.  How does it reproduce in the human body? </a:t>
            </a:r>
            <a:r>
              <a:rPr lang="en-US" b="1" smtClean="0"/>
              <a:t/>
            </a:r>
            <a:br>
              <a:rPr lang="en-US" b="1" smtClean="0"/>
            </a:br>
            <a:endParaRPr lang="en-CA" smtClean="0"/>
          </a:p>
        </p:txBody>
      </p:sp>
      <p:sp>
        <p:nvSpPr>
          <p:cNvPr id="3" name="Content Placeholder 2"/>
          <p:cNvSpPr>
            <a:spLocks noGrp="1"/>
          </p:cNvSpPr>
          <p:nvPr>
            <p:ph idx="1"/>
          </p:nvPr>
        </p:nvSpPr>
        <p:spPr/>
        <p:txBody>
          <a:bodyPr/>
          <a:lstStyle/>
          <a:p>
            <a:pPr>
              <a:defRPr/>
            </a:pPr>
            <a:r>
              <a:rPr lang="en-US" sz="2800" i="1" dirty="0" smtClean="0"/>
              <a:t>The </a:t>
            </a:r>
            <a:r>
              <a:rPr lang="en-US" sz="2800" i="1" dirty="0"/>
              <a:t>worms live in the intestines, where they produce many eggs that leave the host’s body in the feces.  If food or water contaminated with these feces is eaten by another host, the eggs hatch in the small intestine of the new host.  The young worms burrow into the walls of the intestines and enter surrounding blood vessels.  They are carried around in the blood and end up in the lungs.  Here they break out into the air passages and climb up into the throat, where they are swallowed.  Carried back into the intestine, they mature and the cycle repeats.</a:t>
            </a:r>
            <a:endParaRPr lang="en-CA" sz="2800" dirty="0"/>
          </a:p>
          <a:p>
            <a:pPr marL="0" indent="0">
              <a:buFont typeface="Arial" charset="0"/>
              <a:buNone/>
              <a:defRPr/>
            </a:pPr>
            <a:endParaRPr lang="en-CA" sz="2800" dirty="0"/>
          </a:p>
        </p:txBody>
      </p:sp>
    </p:spTree>
    <p:extLst>
      <p:ext uri="{BB962C8B-B14F-4D97-AF65-F5344CB8AC3E}">
        <p14:creationId xmlns:p14="http://schemas.microsoft.com/office/powerpoint/2010/main" val="3889948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620713"/>
            <a:ext cx="8229600" cy="796925"/>
          </a:xfrm>
        </p:spPr>
        <p:txBody>
          <a:bodyPr/>
          <a:lstStyle/>
          <a:p>
            <a:pPr algn="l"/>
            <a:r>
              <a:rPr lang="en-US" sz="4000" b="1" smtClean="0"/>
              <a:t>VI.	</a:t>
            </a:r>
            <a:r>
              <a:rPr lang="en-US" sz="4000" b="1" u="sng" smtClean="0"/>
              <a:t>How Unsegmented Worms Fit into the World</a:t>
            </a:r>
            <a:r>
              <a:rPr lang="en-CA" smtClean="0"/>
              <a:t/>
            </a:r>
            <a:br>
              <a:rPr lang="en-CA" smtClean="0"/>
            </a:br>
            <a:endParaRPr lang="en-CA" smtClean="0"/>
          </a:p>
        </p:txBody>
      </p:sp>
      <p:sp>
        <p:nvSpPr>
          <p:cNvPr id="3" name="Content Placeholder 2"/>
          <p:cNvSpPr>
            <a:spLocks noGrp="1"/>
          </p:cNvSpPr>
          <p:nvPr>
            <p:ph idx="1"/>
          </p:nvPr>
        </p:nvSpPr>
        <p:spPr>
          <a:xfrm>
            <a:off x="365125" y="1557338"/>
            <a:ext cx="5267325" cy="4525962"/>
          </a:xfrm>
        </p:spPr>
        <p:txBody>
          <a:bodyPr/>
          <a:lstStyle/>
          <a:p>
            <a:pPr marL="0" indent="0">
              <a:buFont typeface="Arial" charset="0"/>
              <a:buNone/>
            </a:pPr>
            <a:r>
              <a:rPr lang="en-US" sz="2400" b="1" smtClean="0"/>
              <a:t>A.  4 examples of parasitic roundworms and how they affect humans:</a:t>
            </a:r>
            <a:endParaRPr lang="en-CA" sz="2400" smtClean="0"/>
          </a:p>
          <a:p>
            <a:pPr marL="0" indent="0">
              <a:buFont typeface="Arial" charset="0"/>
              <a:buNone/>
            </a:pPr>
            <a:r>
              <a:rPr lang="en-US" sz="2400" smtClean="0"/>
              <a:t>1.  </a:t>
            </a:r>
            <a:r>
              <a:rPr lang="en-US" sz="2400" i="1" smtClean="0"/>
              <a:t>Hookworms suck the blood out of the host’s intestinal wall.  It can cause weakness and poor growth</a:t>
            </a:r>
            <a:endParaRPr lang="en-CA" sz="2400" smtClean="0"/>
          </a:p>
          <a:p>
            <a:pPr marL="0" indent="0">
              <a:buFont typeface="Arial" charset="0"/>
              <a:buNone/>
            </a:pPr>
            <a:r>
              <a:rPr lang="en-US" sz="2400" smtClean="0"/>
              <a:t>2.  </a:t>
            </a:r>
            <a:r>
              <a:rPr lang="en-US" sz="2400" i="1" smtClean="0"/>
              <a:t>Trichinosis burrow into organs and tissue of the host.  It cause terrible pain.</a:t>
            </a:r>
            <a:endParaRPr lang="en-CA" sz="2400" smtClean="0"/>
          </a:p>
          <a:p>
            <a:pPr marL="0" indent="0">
              <a:buFont typeface="Arial" charset="0"/>
              <a:buNone/>
            </a:pPr>
            <a:r>
              <a:rPr lang="en-US" sz="2400" smtClean="0"/>
              <a:t>3.  </a:t>
            </a:r>
            <a:r>
              <a:rPr lang="en-US" sz="2400" i="1" smtClean="0"/>
              <a:t>Filarial worms can block passages of fluids in the lymph vessels.  This cause elephantiasis.</a:t>
            </a:r>
            <a:endParaRPr lang="en-CA" sz="2400" smtClean="0"/>
          </a:p>
          <a:p>
            <a:pPr marL="0" indent="0">
              <a:buFont typeface="Arial" charset="0"/>
              <a:buNone/>
            </a:pPr>
            <a:r>
              <a:rPr lang="en-US" sz="2400" smtClean="0"/>
              <a:t>4.  </a:t>
            </a:r>
            <a:r>
              <a:rPr lang="en-US" sz="2400" i="1" smtClean="0"/>
              <a:t>Eye worms live and burrow through the tissue below the skin of their host.  It can move across the surface of the eyes.</a:t>
            </a:r>
            <a:endParaRPr lang="en-CA" sz="2400" smtClean="0"/>
          </a:p>
          <a:p>
            <a:pPr marL="0" indent="0">
              <a:buFont typeface="Arial" charset="0"/>
              <a:buNone/>
            </a:pPr>
            <a:endParaRPr lang="en-CA" smtClean="0"/>
          </a:p>
        </p:txBody>
      </p:sp>
      <p:pic>
        <p:nvPicPr>
          <p:cNvPr id="106500" name="Picture 4" descr="Hook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050" y="981075"/>
            <a:ext cx="20256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http://upload.wikimedia.org/wikipedia/commons/4/42/Trichinella_larva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2603500"/>
            <a:ext cx="1401762"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AutoShape 8" descr="data:image/jpg;base64,/9j/4AAQSkZJRgABAQAAAQABAAD/2wCEAAkGBhMSERUUExMVFBUVFxgYGBcWGBgVGBQZGBcVFxYeHhcXGyYeGBojGRUVHy8gIycpLC0sFh4xNTAqNSYrLCkBCQoKDgwOFw8PGikkHRwpLCkpKSkpKSkpKSkpKSkpKSksKSkpKSkpLCkpLCksKSksKSwsKSwpLCkpLCkpKSkpKf/AABEIAKAAtwMBIgACEQEDEQH/xAAbAAACAwEBAQAAAAAAAAAAAAADBAIFBgEAB//EADgQAAEDAwMCBAQFAgYDAQAAAAECESEAAzESQVEEYQUicYETMpGhBkKxwfBS0RRicqLh8RUjgjP/xAAYAQADAQEAAAAAAAAAAAAAAAABAgMABP/EACARAAMAAgIDAQEBAAAAAAAAAAABEQIhEjEDQVFhIhP/2gAMAwEAAhEDEQA/ANh4WsfEQ4IZ0seWYAzmtEVMH4/ascnq1JUJYJIPLBJE94cczWrUNQbIefR3qXgnGFvJORO2H8x9hx/zUL9wlWhOTJPAqa1MCTUOlstJlSpP7fSqwTXYZCQA1AvXHLUS/e0h/Yd6AhDBzFLl8GX1h7Yqa1NUban9KW6m93oRAS2RvXpYyfsOKas4lqr+mSFKjH3J39qh454n8NOkFjS1IaUX8U68FbE+VMRkk8cnYCh9R1VuxbN/qDpSgOE50OWAA/NcOH9hzSCOoTaddzKXLf0Dc/6uTtWA8f8AxHc6lQKiyQSUIGEvAPdTb0MVdhagf8R/ie51SnV5bYPltAuB3Ufzq+wqkV1VLXL1Lkmjkw4j4v1NN6q5NyiC5XO9l0PG/XE9R2pQXa58SliCxw9RUVdSaTN2ufEowWjY6itf+Fei0IN1Ta1+VCTkI/McQTtWHQ5r6aQHV8pAJABj5QA0Z5fmptbCtjxuBOlnJkDYqyefKAMBq5S9wqckes/Ry3q1eoyGp4KAJBiN4Ml9oxgDitj0PU6kJUd0pP7H3isUbYUXgylxjb/nNaH8O3D8IOJClg8AGR/1ke9dnidXZHyYsujcc9h71NVwJDmgoVuQwGeKR6vqtZaqtiQYTd+IX2GK9cuuW2/Wog6Uh8s7Cp9AHdR/6AxU9gaC9X1OhHcwKplXys9uK71/W/EWW+UQO/J96P0gAGowB/C/etaOlEHX1CbFoqOwkmA/FZHxPxlFhJv3pWr/APNH5j3bsJfYD0r34m/EyYUQ6Qf/AFW3b4h/qVwgc18/8R61d1ZuXFalKycADgDZPb60uWzcYaP8XeMALVYQXACStQwrUNSEjszE+wrI3r7mhXeoJP8ANqG1GpIZKktT0ZCKHat05bRGK58mWxwRD4AIx9KirojsfrTITUFKNZMZ4piirBGR75qOntTBXUXrCcYB+HUtFTrrU7egQd8F6MrvWkCdSx9E+Y/YVuUoSROpsuGganJbMuAMNmsr+FLR+Iu5B0p0B4DrzOzICprUrOpmSSADpYMGOQAMy3rXPujY40ZQfKzsySnVJ/O7Nz37V6hp6hiT5ks0HgDS5blWDXqdQaM6lSUwHxqCnDkEgx/YVbeDXz8ZYcpGh2OQQyn9w9Ulm0GALDSIYAkMY7mO9MWlBJlR8wMnlXld/wBafxt4slmnNmmudb8RTJ+QS/OS9R8PsagFKxltzxXU2glOgPJ0H0A832DU51FwW0BoOEhsHGOwrpWPtkn1BPqVuSlMO3rH6D0rviN3RbCAWKsntv6VK0oWkFanJOAWJV/aqq+sqJKpUZ0gsEjlSj8o/XYGs6gJej1rBUSEoGVn9qp/xF+IwlIASdJB0WzCrpGSrdKBQfHfxCEkpS1xScCRbQe4yT9/TFY+/dKlFSyVKMkn+MB2FQeTXRZYMF1N9a1Fay6jk/sBskYAFKXjR7tyk7qqVPJj5YwTIc01YsUCzJqz6VNDLJ2Bwx0et2KMLJo4t+00ZKWzUnfhVIWKKGpFNKAoCqX+gtCq7VBKDTSzQSKrimyOQIprmkVJSqjaSFAuW2j7+9NxZN01/gNoJsoiVusn/V5U/wC0P71a2UR+ZiR39PZxSHh/WpuJBSQkpQElPoNIUN2b6PVhZUAAcgmZx7Zwx96mlk2MqeSC3mBcmd1cxxPau1y6uGhkgJhx3+k816maa1DRk1Ww0F0ncFiQO+4Pb0eo2bZUwMQzviJ+7ZO9QuLSyGAIgkNmWZgYJ4h80a4AMM8MxmAGg9uYoNOhf6aHor8BRIHlAcS6gBrPDY9+al1PUgqClrFtKRAJljuQJcmABVBd65KEOsKDrZJQ4wJHlMB/ZxVf1n4ntoJNu2Sr+o+WcEknzEkcN61Z+ZE342zUXuoVdVH/AKrad1DSouHcJOB3Vjis1+IfxQjSbXSlxIVd5O+kmVK/z4G1Z3xLxq5ePnVA/KIA2nn3qruXjWebeg8EhhS2/n8nvQF3KAbtCXdqbUHoVZpW8ququUt1FyPU1kgZOhemRVjZJiq7o1RVjbNSye9lsVEWFtfej0nbU3/VHF7tQ16HTJGgXKkpVCUa0QWCXQ1VNRoC11VI582RWql0WlO2396YQRvREmqrolBvpLhSQQWL/wA9q1PSXQpIKUtGBs2Uvx+1ZFK6ufB+rLlIkkApcP5k5+oepNXoZI0VtWkEFgH+voMNj71yk7d0RgiWTs2BvmSa9ScRg3TpKQo6SoBRWZkQXAJMHseHpq0hidgiFEFnBkturgnD0GyspjMqeSrUCwxy0t2pq2tIU7SNQIDEBRElj22raTCuhDrwV2iMqAUSdwAdWG5DnDPWe6ggyN5+tbBFtKvlIDqLRKTkxumRnl6yt3pYDd4d9yM71RG37Km6KUWnvT3UdMr+kn0mkbr8H9KdIRsEpNCVRHO1DUDxTexUCuLYPhqf67wEp6YXD86fMtPCCwAHcAgn1pAdOpSkpGVKSB7kCtncCbi1DKSVbOlSSAA4O0etZAbb6MZ0yWjirK2KF13h5s3GGrQfkJzEFJO6k49GNSsq71DLHZ0YZag3bei6iN3pZK678QVPbKJh1LoKlVFSxQlr70+KZm4euLoFy5Q7t2llXnP9qusTlyyDqv11F9zQB0txWE/Wu/4K4MBJjmn0InB741WH4fuBXUJBLAhc8eQ1ndSnALjZjmtF+HuiUNS1pIJSUpBgzKyR6Bh61N0emktKJSBENJ27v3DV6udGSnUW2bSSwk5fbFdoDIfsvKfMACSX3ILSW7ijItOnnWWJZ9IgkcMHyaj8MshLmIJIfSDAA3Yqb92ot5RSAkGSCFKYjdtTj6fpSPXQUSTaMqAYKBIILgiAkaX4BwazvUkpUpJDMoxwFeYfY/Y1olWwYDjyk8BMhkt7eszWd8dTpvQXdAnnzKY94OabEDbFbniOgyH49s+1IXuvSowMtt6vUb93+e9KrWBTUwRTfwUG4BzQ7nVigFalYj1o7tEeiSb2haFM+hSVNzpUDWuXeQVAgQsqUHJZOt1t3d2jisZp99n2q+8I6g/DQ0nV8M8hk+X/AGl2GSKG6KsmWd1KVgpuJjSCBhjszFw0sRiqLqfB1oBI86QdvmbckDLbkfSr1FxOdTTv9B7fSaCtRSD5o+ZSlbS0MM/rRY/KGbFyuG9Tfj1llhQwoAHsoYJ7qH3FU6ieaHH4b/SDauo70vd6yllAnepWbTH6ydvWjwgr8lGLHTFcq+lW/S9IlIxP9qRtEt2wO5IinLNycgN99zQY2LH0FgcUFVltv4M1A337e9cVcfeBihi2M2G6O/8ADWFM4MEN8yTluCMgjircLn+ptxOocg7hiKoCeT6Vb+F3QUMSXSwj+kHaXztTNwmiy1EOrBgYfIeAPSTXqhcVkgyS/bvg+gr1YOy7VfZLJDtBzE5bJ/WpXEaiA6gGGGYy4PrDH2oEBtAGlLhtyTh980G7fJYASoBQU2oA6jqD4OGeGcYNc6xRV7DoUhAdJHmMl3JSFQWMeV9u9Z3xmwfLpn5k5gv5nBJwe/pV3d6XyhkgMGYmDlpMuI9cTSnV9QFI+GoAqjWdlKBcgDIDAe9WwyQmSbMsOkuqwn3MVM+DLOSB6OavFXOaiq5TMKRQr8EP9Z9gKWV4T/nJ9f8Ag1frVSV9OaKdFyRRrdMGOGkNT/hVwi2rLKuAxvpSxb6il+qGohPJjtTvTjSkJDsBAztJ96IgyLmOZU7S8aYOQ3NdN4jDgBvuOdg+9LXGcuSAGJDwnDex9a44nOSM7kOPtW7NTvUr8pBYhTuDGzljtsXqnu2wkly4hiPzRlvp9Ksyp3OzYG7wXf0ak71sk47ekfasATUoUS0AynbEdzsH7t9dxQbvTPge/ND0KTmR+lF1iosHO+d9p9KKDv8Ad2Zu+1B6FDl2eCdMkkzpBAIgs5IxVhY6ZJAgS2JIKQJEBwX7Y3akqSKpELQDyCz8F/p/O1ETccgDnh42JHHbemvipIYmGBU3AMYxDyB3JByO6lKg+o7+aSyR8snIpaFoWuLn9O71YdMvQSNQT5ZOlgVbA8DHoajZQkhSgFKIAlvlBYpndJmKJeCAhksNLEBpIKgSeXSSQe1FyG6LC2Ydy7ce87V6vLRniABBgV6hyy9ALb4jJU7B1F3EH8rvyI5ep2El07AEhThizEFhOlQO2GNeNpKVapLFRAcj5sqSTIYS1duXSoMHmMAAK1O7mHI55qTxZTR0XCACsAAgfK77wzQn9OaqeuvSBEJA9/3Oz1cpupGoFOnSWDs4Bkyd8QdqofF2TcZONCfR3ILchmPvVMOgZgVX43nNQNxnpY3WqIv08nYvIbK3pa+oVH48D1Pv2pfqb3p7fSgvwbkha4fMPf8Anai20qjhj7S+7zJpZRkGRTdh2YnG+PURmmpHRJAwS4iDGS7ydqim0eCOxj1/T1mm7QLqEQ5OHLHPoXx/ajFJeASxLh3lnE/SaTmGCX+F+Vnw5M5V8p+zEUNHTmHiSQXxzP8ASe9WvwoVhwAwBlSsuO71230iQA4dx6gPEg43qT8i9jJIqv8Axmo/K4gOTpbH3Big3PDctgFt87gj960FmyHA0tq0/MGUltQ1EbA81H4OxBB0n6DnvIArc2hnijL27GhYfAyDG3Y7Va2bqAAxBYAMoOpYOzbh8ANmKZ6jw6cc52cDf1+k1W9WFJPyux1agHIAYAn2fNUxaYE4WiLCSfOAJDpwQFqJImeR6VOz4ggLQ6EqSFAlg5IBdLDkAAYlqp19VpUGLqBKTqGoaZYeg1OPtT/R9ErUNTuA+o4LQMBtWIMy9HJpDJ0cv9WDcXcYFK2uEfI4KiCBwC31moLJB8wlakFWPKsSkE5YpLEYcClfEbYJSzu0hIKh3JacYy80x0RUpbaVkEOFEM+zAeu5akbMywTeGlwGAZwJLl4ZsDPvXq8hQTKgpkwobucNx3Z65WoYPm8H85IZ3O5LBxwHffs3FFQkh+QycuAuGJDZjA+1RQlwxV5ikbS7sklJ9cmuKSQJGkapDufKQlTHuY9GrONmgxduJ0qYux4cgzkHmc8VUeJ9MkliWUEkl9y4ZyzgN9KeFkE9gX9XcMewbHrQPELZKgr8pBAP+rlzgNzTYZKwDRWX+jtlJLk5IBIGosGAP5T6uKVveGhJASoksFOIAnB4IicbUdKkhnDMrDEp4JJ47VBK2UCpydRDMGKQCp3HOKpWxYhRfRd3JfBk8xvLUvY6bUpgASCxcwn14arDq/EAQDAxH3rnQqe2CkPq1Etup2/SB+9ZpgmxPqumMMQeYyZENkd96b6fp3CZmff0O5HHtXupuFsYH6/zNc6RlAZEEnsTk/QCd3alyYeIe2C4ec7fM2HB9fUUexbEzpcsOC2f/kV1Fl0A47nYOyh6niiqDsUEiCwIbS22O01BwMgugnSWVpdQAeHk792xtR+nIHIUoMnJwTPCjLV4FQAI3dbcASTwfRnqS1KU4Jd3ZI4cYbGXHM0Jego6i+GkOpTp/wBOjYnjJEDiuq0PuplOoGD5UlyQN8R3qamGoQdRTID6QAQqdnIltxXB05UAokazqwMtgw0d/rimxWhmk+wV0p0gpaRq1BwweQexkH9qCelSQdIeA2QGUfMQp5p3plljrYaSCTsliNthL7BjXSEamGSCCYZjMDeWECKVNtiwr7vhKFebSDqOsH5VOGABGysdi2Ho3/hXcBSgMF2cEvmMMaNaYAanI3wzBXOWkHl6nbXKiZyRiQ7h/tx60732HXoUs9EkJYZwTPmMyScH1iBTNhOkkDhIE7Fsvlic8PmovIO+GS+Q5MHEQD2o4coVkgsBhiDLsJABAifvWED2CSUsNWQNnhy3LEEV6uXEHBhhhynHGn5c16lfYSRv4UE/1IcQFBwwLjMO1Fv9SXAcMQ4j8ryX/wArT7Uso6nmPLAOIc5yCD/eiXAUhLB3AHLmWBnzBj70eFY1YSzfXpUdLgnLeuNglMmZL0reUtSGUzEAsocmIGBDN96ldSQjQlmBYES7OVYlI4GzGvISpRlg2lRz+Z0px6H600aFrYr1XhpAPw0gSryrB16ixIDsR7xSo6dJuslQKgVOAkhixhju36VZrtqJTJCiVpT3DBzJkAbbULS5TuSfnYgzyeQ0HcO9BNh0U/iXRhKFGMJwls8HuaZ8D0W7Itq+YFZJiCtin1amL/REeZStSQXZocPJHAD4bNT/AMHbYYLjuSoEMHO53ArNtrQcdMV626gAsrUVABuVBm0/08NQ7HQkJ4aCmACZJS/o3NM2/DEJXqaCXCjhIIY6nOe4bNMdR05fSEOFBJABYgyCCMHBYjihW9Mz7oJTpLAEMA6y3lwDDNyPevLZKoD6YJOAoMZJwCGejWTBA7JPASCCmCIhw1T0MthhJYgmcOJHZg3YmptQEBXI1BwIMgAOTLgS4bavOFELAdsh2BePVRBl69dRjEHUxcAJJciTsZB4xRbaT5QHIkv+ZSjIYDZm/j1n+B2CuISfhsRhx/8AT639w/0qf+HADOpWGzBwcM4LvXEdZsE6k6jiR/m9YyKkF6Vjy4On5iZIdIc4cb7ERRxbGor8RSFqUmXGlLuwYMRH5mh+Ioyl6ZYMWO0gNLcZPZqPcB1MkkETJkpG/q7gk5odopOkaXT5tReUw63EMHIh6a3onH9A2idQBMsQPzancpPctjei2rjlw7JSCQzFtgexLs9EF4MNIb9fKlmMcH9K9Z6hSgQBlOkcEgEpBb0NZB/DyBIIwl4l0JBckDcMQfep9Op0nlj3DZGM/wDVe0FS9LgOl3A3YKST6iHH0odlZKBpTPzOHYEE4f3Hei1+GvE7pLF8lmB23I7/APFcpgggF2Gln/MRqn6E7nsK5Wr+GP/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1065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150" y="4005263"/>
            <a:ext cx="17430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7" name="Picture 11" descr="http://t0.gstatic.com/images?q=tbn:ANd9GcROfpzUtiD5AVcOvEcfOYjO1MvUeV2GMH1mMyj3E5Bhd40o-HuB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050" y="5776913"/>
            <a:ext cx="13970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130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6500"/>
                                        </p:tgtEl>
                                        <p:attrNameLst>
                                          <p:attrName>style.visibility</p:attrName>
                                        </p:attrNameLst>
                                      </p:cBhvr>
                                      <p:to>
                                        <p:strVal val="visible"/>
                                      </p:to>
                                    </p:set>
                                    <p:anim calcmode="lin" valueType="num">
                                      <p:cBhvr additive="base">
                                        <p:cTn id="13" dur="500" fill="hold"/>
                                        <p:tgtEl>
                                          <p:spTgt spid="106500"/>
                                        </p:tgtEl>
                                        <p:attrNameLst>
                                          <p:attrName>ppt_x</p:attrName>
                                        </p:attrNameLst>
                                      </p:cBhvr>
                                      <p:tavLst>
                                        <p:tav tm="0">
                                          <p:val>
                                            <p:strVal val="#ppt_x"/>
                                          </p:val>
                                        </p:tav>
                                        <p:tav tm="100000">
                                          <p:val>
                                            <p:strVal val="#ppt_x"/>
                                          </p:val>
                                        </p:tav>
                                      </p:tavLst>
                                    </p:anim>
                                    <p:anim calcmode="lin" valueType="num">
                                      <p:cBhvr additive="base">
                                        <p:cTn id="14"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6502"/>
                                        </p:tgtEl>
                                        <p:attrNameLst>
                                          <p:attrName>style.visibility</p:attrName>
                                        </p:attrNameLst>
                                      </p:cBhvr>
                                      <p:to>
                                        <p:strVal val="visible"/>
                                      </p:to>
                                    </p:set>
                                    <p:anim calcmode="lin" valueType="num">
                                      <p:cBhvr additive="base">
                                        <p:cTn id="25" dur="500" fill="hold"/>
                                        <p:tgtEl>
                                          <p:spTgt spid="106502"/>
                                        </p:tgtEl>
                                        <p:attrNameLst>
                                          <p:attrName>ppt_x</p:attrName>
                                        </p:attrNameLst>
                                      </p:cBhvr>
                                      <p:tavLst>
                                        <p:tav tm="0">
                                          <p:val>
                                            <p:strVal val="#ppt_x"/>
                                          </p:val>
                                        </p:tav>
                                        <p:tav tm="100000">
                                          <p:val>
                                            <p:strVal val="#ppt_x"/>
                                          </p:val>
                                        </p:tav>
                                      </p:tavLst>
                                    </p:anim>
                                    <p:anim calcmode="lin" valueType="num">
                                      <p:cBhvr additive="base">
                                        <p:cTn id="26" dur="500" fill="hold"/>
                                        <p:tgtEl>
                                          <p:spTgt spid="10650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6505"/>
                                        </p:tgtEl>
                                        <p:attrNameLst>
                                          <p:attrName>style.visibility</p:attrName>
                                        </p:attrNameLst>
                                      </p:cBhvr>
                                      <p:to>
                                        <p:strVal val="visible"/>
                                      </p:to>
                                    </p:set>
                                    <p:anim calcmode="lin" valueType="num">
                                      <p:cBhvr additive="base">
                                        <p:cTn id="37" dur="500" fill="hold"/>
                                        <p:tgtEl>
                                          <p:spTgt spid="106505"/>
                                        </p:tgtEl>
                                        <p:attrNameLst>
                                          <p:attrName>ppt_x</p:attrName>
                                        </p:attrNameLst>
                                      </p:cBhvr>
                                      <p:tavLst>
                                        <p:tav tm="0">
                                          <p:val>
                                            <p:strVal val="#ppt_x"/>
                                          </p:val>
                                        </p:tav>
                                        <p:tav tm="100000">
                                          <p:val>
                                            <p:strVal val="#ppt_x"/>
                                          </p:val>
                                        </p:tav>
                                      </p:tavLst>
                                    </p:anim>
                                    <p:anim calcmode="lin" valueType="num">
                                      <p:cBhvr additive="base">
                                        <p:cTn id="38"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6507"/>
                                        </p:tgtEl>
                                        <p:attrNameLst>
                                          <p:attrName>style.visibility</p:attrName>
                                        </p:attrNameLst>
                                      </p:cBhvr>
                                      <p:to>
                                        <p:strVal val="visible"/>
                                      </p:to>
                                    </p:set>
                                    <p:anim calcmode="lin" valueType="num">
                                      <p:cBhvr additive="base">
                                        <p:cTn id="49" dur="500" fill="hold"/>
                                        <p:tgtEl>
                                          <p:spTgt spid="106507"/>
                                        </p:tgtEl>
                                        <p:attrNameLst>
                                          <p:attrName>ppt_x</p:attrName>
                                        </p:attrNameLst>
                                      </p:cBhvr>
                                      <p:tavLst>
                                        <p:tav tm="0">
                                          <p:val>
                                            <p:strVal val="#ppt_x"/>
                                          </p:val>
                                        </p:tav>
                                        <p:tav tm="100000">
                                          <p:val>
                                            <p:strVal val="#ppt_x"/>
                                          </p:val>
                                        </p:tav>
                                      </p:tavLst>
                                    </p:anim>
                                    <p:anim calcmode="lin" valueType="num">
                                      <p:cBhvr additive="base">
                                        <p:cTn id="50" dur="500" fill="hold"/>
                                        <p:tgtEl>
                                          <p:spTgt spid="106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pPr algn="l"/>
            <a:r>
              <a:rPr lang="en-US" sz="4000" b="1" smtClean="0"/>
              <a:t>II. </a:t>
            </a:r>
            <a:r>
              <a:rPr lang="en-US" sz="4000" b="1" u="sng" smtClean="0"/>
              <a:t>Form and Function in Cnidarians</a:t>
            </a:r>
            <a:r>
              <a:rPr lang="en-CA" smtClean="0"/>
              <a:t/>
            </a:r>
            <a:br>
              <a:rPr lang="en-CA" smtClean="0"/>
            </a:br>
            <a:endParaRPr lang="en-CA" smtClean="0"/>
          </a:p>
        </p:txBody>
      </p:sp>
      <p:sp>
        <p:nvSpPr>
          <p:cNvPr id="3" name="Content Placeholder 2"/>
          <p:cNvSpPr>
            <a:spLocks noGrp="1"/>
          </p:cNvSpPr>
          <p:nvPr>
            <p:ph sz="half" idx="1"/>
          </p:nvPr>
        </p:nvSpPr>
        <p:spPr>
          <a:xfrm>
            <a:off x="457200" y="1125538"/>
            <a:ext cx="4038600" cy="5000625"/>
          </a:xfrm>
        </p:spPr>
        <p:txBody>
          <a:bodyPr>
            <a:normAutofit lnSpcReduction="10000"/>
          </a:bodyPr>
          <a:lstStyle/>
          <a:p>
            <a:pPr marL="514350" indent="-514350">
              <a:buFont typeface="Arial" charset="0"/>
              <a:buAutoNum type="alphaUcPeriod"/>
              <a:defRPr/>
            </a:pPr>
            <a:r>
              <a:rPr lang="en-US" b="1" dirty="0" smtClean="0"/>
              <a:t>Nematocyst</a:t>
            </a:r>
            <a:r>
              <a:rPr lang="en-US" b="1" dirty="0"/>
              <a:t>:  </a:t>
            </a:r>
            <a:r>
              <a:rPr lang="en-US" i="1" dirty="0"/>
              <a:t>stinging structure on the tentacles </a:t>
            </a:r>
            <a:r>
              <a:rPr lang="en-US" i="1" dirty="0" smtClean="0"/>
              <a:t>of cnidarians </a:t>
            </a:r>
            <a:r>
              <a:rPr lang="en-US" i="1" dirty="0"/>
              <a:t>that is used to paralyze or kill </a:t>
            </a:r>
            <a:r>
              <a:rPr lang="en-US" i="1" dirty="0" smtClean="0"/>
              <a:t>prey</a:t>
            </a:r>
          </a:p>
          <a:p>
            <a:pPr marL="0" indent="0">
              <a:buFont typeface="Arial" charset="0"/>
              <a:buNone/>
              <a:defRPr/>
            </a:pPr>
            <a:endParaRPr lang="en-CA" dirty="0"/>
          </a:p>
          <a:p>
            <a:pPr marL="0" indent="0">
              <a:buFont typeface="Arial" charset="0"/>
              <a:buNone/>
              <a:defRPr/>
            </a:pPr>
            <a:r>
              <a:rPr lang="en-US" dirty="0"/>
              <a:t>1.  </a:t>
            </a:r>
            <a:r>
              <a:rPr lang="en-US" dirty="0" smtClean="0"/>
              <a:t>Each </a:t>
            </a:r>
            <a:r>
              <a:rPr lang="en-US" dirty="0"/>
              <a:t>nematocyst is a </a:t>
            </a:r>
            <a:r>
              <a:rPr lang="en-US" i="1" u="sng" dirty="0"/>
              <a:t>poison</a:t>
            </a:r>
            <a:r>
              <a:rPr lang="en-US" dirty="0"/>
              <a:t>-</a:t>
            </a:r>
            <a:r>
              <a:rPr lang="en-US" i="1" u="sng" dirty="0"/>
              <a:t>filled</a:t>
            </a:r>
            <a:r>
              <a:rPr lang="en-US" dirty="0"/>
              <a:t> sac containing a tightly coiled "</a:t>
            </a:r>
            <a:r>
              <a:rPr lang="en-US" i="1" u="sng" dirty="0"/>
              <a:t>spring</a:t>
            </a:r>
            <a:r>
              <a:rPr lang="en-US" dirty="0"/>
              <a:t>-</a:t>
            </a:r>
            <a:r>
              <a:rPr lang="en-US" i="1" u="sng" dirty="0"/>
              <a:t>loaded</a:t>
            </a:r>
            <a:r>
              <a:rPr lang="en-US" dirty="0"/>
              <a:t>" dart</a:t>
            </a:r>
            <a:endParaRPr lang="en-CA" dirty="0"/>
          </a:p>
        </p:txBody>
      </p:sp>
      <p:sp>
        <p:nvSpPr>
          <p:cNvPr id="45060" name="Content Placeholder 3"/>
          <p:cNvSpPr>
            <a:spLocks noGrp="1"/>
          </p:cNvSpPr>
          <p:nvPr>
            <p:ph sz="half" idx="2"/>
          </p:nvPr>
        </p:nvSpPr>
        <p:spPr/>
        <p:txBody>
          <a:bodyPr>
            <a:normAutofit lnSpcReduction="10000"/>
          </a:bodyPr>
          <a:lstStyle/>
          <a:p>
            <a:pPr marL="0" indent="0">
              <a:buFont typeface="Arial" charset="0"/>
              <a:buNone/>
            </a:pPr>
            <a:endParaRPr lang="en-CA" smtClean="0"/>
          </a:p>
          <a:p>
            <a:pPr marL="0" indent="0">
              <a:buFont typeface="Arial" charset="0"/>
              <a:buNone/>
            </a:pPr>
            <a:endParaRPr lang="en-CA" smtClean="0"/>
          </a:p>
          <a:p>
            <a:pPr marL="0" indent="0">
              <a:buFont typeface="Arial" charset="0"/>
              <a:buNone/>
            </a:pPr>
            <a:endParaRPr lang="en-CA" smtClean="0"/>
          </a:p>
          <a:p>
            <a:pPr marL="0" indent="0">
              <a:buFont typeface="Arial" charset="0"/>
              <a:buNone/>
            </a:pPr>
            <a:endParaRPr lang="en-CA" smtClean="0"/>
          </a:p>
          <a:p>
            <a:pPr marL="0" indent="0">
              <a:buFont typeface="Arial" charset="0"/>
              <a:buNone/>
            </a:pPr>
            <a:endParaRPr lang="en-CA" smtClean="0"/>
          </a:p>
          <a:p>
            <a:pPr marL="0" indent="0">
              <a:buFont typeface="Arial" charset="0"/>
              <a:buNone/>
            </a:pPr>
            <a:endParaRPr lang="en-CA" smtClean="0"/>
          </a:p>
          <a:p>
            <a:pPr marL="0" indent="0">
              <a:buFont typeface="Arial" charset="0"/>
              <a:buNone/>
            </a:pPr>
            <a:endParaRPr lang="en-CA" smtClean="0"/>
          </a:p>
          <a:p>
            <a:pPr marL="0" indent="0">
              <a:buFont typeface="Arial" charset="0"/>
              <a:buNone/>
            </a:pPr>
            <a:r>
              <a:rPr lang="en-CA" smtClean="0">
                <a:hlinkClick r:id="rId2"/>
              </a:rPr>
              <a:t>Nematocysts in action</a:t>
            </a:r>
            <a:endParaRPr lang="en-CA" smtClean="0"/>
          </a:p>
          <a:p>
            <a:pPr marL="0" indent="0">
              <a:buFont typeface="Arial" charset="0"/>
              <a:buNone/>
            </a:pPr>
            <a:r>
              <a:rPr lang="en-CA" smtClean="0">
                <a:hlinkClick r:id="rId3"/>
              </a:rPr>
              <a:t>Nematocysts explained</a:t>
            </a:r>
            <a:endParaRPr lang="en-CA" smtClean="0"/>
          </a:p>
        </p:txBody>
      </p:sp>
      <p:pic>
        <p:nvPicPr>
          <p:cNvPr id="45061" name="Picture 2" descr="http://oceanservice.noaa.gov/education/kits/corals/media/coral01b_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765175"/>
            <a:ext cx="31750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http://lifeinthefastlane.com/wp-content/uploads/2009/03/nematocyst_discharged_sem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725" y="3238500"/>
            <a:ext cx="2581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57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CA" smtClean="0"/>
          </a:p>
        </p:txBody>
      </p:sp>
      <p:sp>
        <p:nvSpPr>
          <p:cNvPr id="46083" name="Content Placeholder 2"/>
          <p:cNvSpPr>
            <a:spLocks noGrp="1"/>
          </p:cNvSpPr>
          <p:nvPr>
            <p:ph sz="half" idx="1"/>
          </p:nvPr>
        </p:nvSpPr>
        <p:spPr/>
        <p:txBody>
          <a:bodyPr/>
          <a:lstStyle/>
          <a:p>
            <a:endParaRPr lang="en-CA" smtClean="0"/>
          </a:p>
        </p:txBody>
      </p:sp>
      <p:sp>
        <p:nvSpPr>
          <p:cNvPr id="46084" name="Content Placeholder 3"/>
          <p:cNvSpPr>
            <a:spLocks noGrp="1"/>
          </p:cNvSpPr>
          <p:nvPr>
            <p:ph sz="half" idx="2"/>
          </p:nvPr>
        </p:nvSpPr>
        <p:spPr/>
        <p:txBody>
          <a:bodyPr/>
          <a:lstStyle/>
          <a:p>
            <a:pPr marL="0" indent="0">
              <a:buFont typeface="Arial" charset="0"/>
              <a:buNone/>
            </a:pPr>
            <a:r>
              <a:rPr lang="en-CA" smtClean="0"/>
              <a:t>Stung by a box jellyfish</a:t>
            </a:r>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492375"/>
            <a:ext cx="56197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3787775"/>
            <a:ext cx="2647950" cy="21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53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normAutofit fontScale="90000"/>
          </a:bodyPr>
          <a:lstStyle/>
          <a:p>
            <a:pPr algn="l"/>
            <a:r>
              <a:rPr lang="en-US" b="1" smtClean="0"/>
              <a:t>2.  Feeding/Digestion:</a:t>
            </a:r>
            <a:r>
              <a:rPr lang="en-CA" smtClean="0"/>
              <a:t/>
            </a:r>
            <a:br>
              <a:rPr lang="en-CA" smtClean="0"/>
            </a:br>
            <a:endParaRPr lang="en-CA" smtClean="0"/>
          </a:p>
        </p:txBody>
      </p:sp>
      <p:sp>
        <p:nvSpPr>
          <p:cNvPr id="47107" name="Content Placeholder 5"/>
          <p:cNvSpPr>
            <a:spLocks noGrp="1"/>
          </p:cNvSpPr>
          <p:nvPr>
            <p:ph sz="half" idx="1"/>
          </p:nvPr>
        </p:nvSpPr>
        <p:spPr/>
        <p:txBody>
          <a:bodyPr>
            <a:normAutofit fontScale="92500" lnSpcReduction="10000"/>
          </a:bodyPr>
          <a:lstStyle/>
          <a:p>
            <a:pPr marL="0" indent="0">
              <a:buFont typeface="Arial" charset="0"/>
              <a:buNone/>
            </a:pPr>
            <a:r>
              <a:rPr lang="en-US" smtClean="0"/>
              <a:t>a)  When another animal touches a nematocysts, </a:t>
            </a:r>
            <a:endParaRPr lang="en-CA" smtClean="0"/>
          </a:p>
          <a:p>
            <a:pPr marL="0" indent="0">
              <a:buFont typeface="Arial" charset="0"/>
              <a:buNone/>
            </a:pPr>
            <a:r>
              <a:rPr lang="en-US" smtClean="0"/>
              <a:t>the dart </a:t>
            </a:r>
            <a:r>
              <a:rPr lang="en-US" i="1" u="sng" smtClean="0"/>
              <a:t>explodes</a:t>
            </a:r>
            <a:r>
              <a:rPr lang="en-US" smtClean="0"/>
              <a:t> and </a:t>
            </a:r>
            <a:r>
              <a:rPr lang="en-US" i="1" u="sng" smtClean="0"/>
              <a:t>buries</a:t>
            </a:r>
            <a:r>
              <a:rPr lang="en-US" smtClean="0"/>
              <a:t> itself in the skin of the animal</a:t>
            </a:r>
            <a:endParaRPr lang="en-CA" smtClean="0"/>
          </a:p>
          <a:p>
            <a:pPr marL="0" indent="0">
              <a:buFont typeface="Arial" charset="0"/>
              <a:buNone/>
            </a:pPr>
            <a:r>
              <a:rPr lang="en-US" smtClean="0"/>
              <a:t>b)  The dart carries enough </a:t>
            </a:r>
            <a:r>
              <a:rPr lang="en-US" i="1" u="sng" smtClean="0"/>
              <a:t>poison</a:t>
            </a:r>
            <a:r>
              <a:rPr lang="en-US" smtClean="0"/>
              <a:t> to paralyze or kill the prey.  </a:t>
            </a:r>
            <a:endParaRPr lang="en-CA" smtClean="0"/>
          </a:p>
          <a:p>
            <a:pPr marL="0" indent="0">
              <a:buFont typeface="Arial" charset="0"/>
              <a:buNone/>
            </a:pPr>
            <a:endParaRPr lang="en-CA" smtClean="0"/>
          </a:p>
        </p:txBody>
      </p:sp>
      <p:sp>
        <p:nvSpPr>
          <p:cNvPr id="47108" name="Content Placeholder 1"/>
          <p:cNvSpPr>
            <a:spLocks noGrp="1"/>
          </p:cNvSpPr>
          <p:nvPr>
            <p:ph sz="half" idx="2"/>
          </p:nvPr>
        </p:nvSpPr>
        <p:spPr/>
        <p:txBody>
          <a:bodyPr>
            <a:normAutofit fontScale="92500" lnSpcReduction="10000"/>
          </a:bodyPr>
          <a:lstStyle/>
          <a:p>
            <a:endParaRPr lang="en-CA" smtClean="0"/>
          </a:p>
          <a:p>
            <a:endParaRPr lang="en-CA" smtClean="0"/>
          </a:p>
          <a:p>
            <a:endParaRPr lang="en-CA" smtClean="0"/>
          </a:p>
          <a:p>
            <a:endParaRPr lang="en-CA" smtClean="0"/>
          </a:p>
          <a:p>
            <a:endParaRPr lang="en-CA" smtClean="0"/>
          </a:p>
          <a:p>
            <a:endParaRPr lang="en-CA" smtClean="0"/>
          </a:p>
          <a:p>
            <a:endParaRPr lang="en-CA" smtClean="0"/>
          </a:p>
          <a:p>
            <a:endParaRPr lang="en-CA" smtClean="0"/>
          </a:p>
          <a:p>
            <a:r>
              <a:rPr lang="en-CA" smtClean="0">
                <a:hlinkClick r:id="rId2"/>
              </a:rPr>
              <a:t>Video – Anemone Eating Dead Shrimp</a:t>
            </a:r>
            <a:endParaRPr lang="en-CA" smtClean="0"/>
          </a:p>
        </p:txBody>
      </p:sp>
      <p:pic>
        <p:nvPicPr>
          <p:cNvPr id="47109" name="Picture 7" descr="http://www.jcu.edu.au/interest/stingers/fired%20nematocy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133600"/>
            <a:ext cx="37417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953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CA" smtClean="0"/>
          </a:p>
        </p:txBody>
      </p:sp>
      <p:sp>
        <p:nvSpPr>
          <p:cNvPr id="48131" name="Content Placeholder 2"/>
          <p:cNvSpPr>
            <a:spLocks noGrp="1"/>
          </p:cNvSpPr>
          <p:nvPr>
            <p:ph sz="half" idx="1"/>
          </p:nvPr>
        </p:nvSpPr>
        <p:spPr/>
        <p:txBody>
          <a:bodyPr>
            <a:normAutofit lnSpcReduction="10000"/>
          </a:bodyPr>
          <a:lstStyle/>
          <a:p>
            <a:pPr marL="0" indent="0">
              <a:buFont typeface="Arial" charset="0"/>
              <a:buNone/>
            </a:pPr>
            <a:r>
              <a:rPr lang="en-US" smtClean="0"/>
              <a:t>c)  The cnidarian's </a:t>
            </a:r>
            <a:r>
              <a:rPr lang="en-US" i="1" u="sng" smtClean="0"/>
              <a:t>tentacles</a:t>
            </a:r>
            <a:r>
              <a:rPr lang="en-US" smtClean="0"/>
              <a:t> push the food </a:t>
            </a:r>
            <a:endParaRPr lang="en-CA" smtClean="0"/>
          </a:p>
          <a:p>
            <a:pPr marL="0" indent="0">
              <a:buFont typeface="Arial" charset="0"/>
              <a:buNone/>
            </a:pPr>
            <a:r>
              <a:rPr lang="en-US" smtClean="0"/>
              <a:t>through the mouth and into the </a:t>
            </a:r>
            <a:r>
              <a:rPr lang="en-US" i="1" u="sng" smtClean="0"/>
              <a:t>gastrovascular</a:t>
            </a:r>
            <a:r>
              <a:rPr lang="en-US" smtClean="0"/>
              <a:t> cavity.  </a:t>
            </a:r>
            <a:endParaRPr lang="en-CA" smtClean="0"/>
          </a:p>
          <a:p>
            <a:pPr marL="0" indent="0">
              <a:buFont typeface="Arial" charset="0"/>
              <a:buNone/>
            </a:pPr>
            <a:r>
              <a:rPr lang="en-US" smtClean="0"/>
              <a:t>There the food is </a:t>
            </a:r>
            <a:r>
              <a:rPr lang="en-US" i="1" u="sng" smtClean="0"/>
              <a:t>broken</a:t>
            </a:r>
            <a:r>
              <a:rPr lang="en-US" smtClean="0"/>
              <a:t> up into tiny pieces.  </a:t>
            </a:r>
            <a:r>
              <a:rPr lang="en-CA" smtClean="0"/>
              <a:t> </a:t>
            </a:r>
            <a:r>
              <a:rPr lang="en-US" smtClean="0"/>
              <a:t>These food fragments are taken up by cells in the </a:t>
            </a:r>
            <a:r>
              <a:rPr lang="en-US" i="1" u="sng" smtClean="0"/>
              <a:t>gastroderm</a:t>
            </a:r>
            <a:r>
              <a:rPr lang="en-US" smtClean="0"/>
              <a:t> that digest them further </a:t>
            </a:r>
            <a:endParaRPr lang="en-CA" smtClean="0"/>
          </a:p>
          <a:p>
            <a:pPr marL="0" indent="0">
              <a:buFont typeface="Arial" charset="0"/>
              <a:buNone/>
            </a:pPr>
            <a:endParaRPr lang="en-CA" smtClean="0"/>
          </a:p>
        </p:txBody>
      </p:sp>
      <p:pic>
        <p:nvPicPr>
          <p:cNvPr id="48132" name="Picture 5" descr="http://universe-review.ca/I10-54-cnidari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2462213"/>
            <a:ext cx="2895600" cy="2800350"/>
          </a:xfrm>
          <a:noFill/>
        </p:spPr>
      </p:pic>
    </p:spTree>
    <p:extLst>
      <p:ext uri="{BB962C8B-B14F-4D97-AF65-F5344CB8AC3E}">
        <p14:creationId xmlns:p14="http://schemas.microsoft.com/office/powerpoint/2010/main" val="346395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CA" smtClean="0"/>
          </a:p>
        </p:txBody>
      </p:sp>
      <p:sp>
        <p:nvSpPr>
          <p:cNvPr id="49155" name="Content Placeholder 2"/>
          <p:cNvSpPr>
            <a:spLocks noGrp="1"/>
          </p:cNvSpPr>
          <p:nvPr>
            <p:ph idx="1"/>
          </p:nvPr>
        </p:nvSpPr>
        <p:spPr/>
        <p:txBody>
          <a:bodyPr/>
          <a:lstStyle/>
          <a:p>
            <a:pPr marL="0" indent="0">
              <a:buFont typeface="Arial" charset="0"/>
              <a:buNone/>
            </a:pPr>
            <a:r>
              <a:rPr lang="en-US" smtClean="0"/>
              <a:t>e)  The nutrients are then </a:t>
            </a:r>
            <a:r>
              <a:rPr lang="en-US" i="1" u="sng" smtClean="0"/>
              <a:t>transported</a:t>
            </a:r>
            <a:r>
              <a:rPr lang="en-US" smtClean="0"/>
              <a:t> throughout the body by </a:t>
            </a:r>
            <a:r>
              <a:rPr lang="en-US" i="1" u="sng" smtClean="0"/>
              <a:t>diffusion</a:t>
            </a:r>
            <a:endParaRPr lang="en-CA" smtClean="0"/>
          </a:p>
          <a:p>
            <a:pPr marL="0" indent="0">
              <a:buFont typeface="Arial" charset="0"/>
              <a:buNone/>
            </a:pPr>
            <a:r>
              <a:rPr lang="en-US" smtClean="0"/>
              <a:t>f)  </a:t>
            </a:r>
            <a:r>
              <a:rPr lang="en-US" i="1" u="sng" smtClean="0"/>
              <a:t>Undigested</a:t>
            </a:r>
            <a:r>
              <a:rPr lang="en-US" smtClean="0"/>
              <a:t> material passes out through the </a:t>
            </a:r>
            <a:endParaRPr lang="en-CA" smtClean="0"/>
          </a:p>
          <a:p>
            <a:pPr marL="0" indent="0">
              <a:buFont typeface="Arial" charset="0"/>
              <a:buNone/>
            </a:pPr>
            <a:r>
              <a:rPr lang="en-US" i="1" u="sng" smtClean="0"/>
              <a:t>gastrovascular cavity</a:t>
            </a:r>
            <a:r>
              <a:rPr lang="en-US" smtClean="0"/>
              <a:t>.</a:t>
            </a:r>
          </a:p>
          <a:p>
            <a:pPr marL="0" indent="0">
              <a:buFont typeface="Arial" charset="0"/>
              <a:buNone/>
            </a:pPr>
            <a:endParaRPr lang="en-CA" smtClean="0"/>
          </a:p>
          <a:p>
            <a:pPr marL="0" indent="0">
              <a:buFont typeface="Arial" charset="0"/>
              <a:buNone/>
            </a:pPr>
            <a:endParaRPr lang="en-CA" smtClean="0"/>
          </a:p>
        </p:txBody>
      </p:sp>
      <p:pic>
        <p:nvPicPr>
          <p:cNvPr id="49156" name="Picture 5" descr="http://universe-review.ca/I10-54-cnid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525" y="3500438"/>
            <a:ext cx="2895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821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1536</Words>
  <Application>Microsoft Office PowerPoint</Application>
  <PresentationFormat>On-screen Show (4:3)</PresentationFormat>
  <Paragraphs>223</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Cnidarian Life Cycle</vt:lpstr>
      <vt:lpstr>B.  Body Plan</vt:lpstr>
      <vt:lpstr>II. Form and Function in Cnidarians </vt:lpstr>
      <vt:lpstr>PowerPoint Presentation</vt:lpstr>
      <vt:lpstr>2.  Feeding/Digestion: </vt:lpstr>
      <vt:lpstr>PowerPoint Presentation</vt:lpstr>
      <vt:lpstr>PowerPoint Presentation</vt:lpstr>
      <vt:lpstr>Form and Function in Cnidarians Cont’d..</vt:lpstr>
      <vt:lpstr>PowerPoint Presentation</vt:lpstr>
      <vt:lpstr>E.   Movement </vt:lpstr>
      <vt:lpstr>F.   Reproduction</vt:lpstr>
      <vt:lpstr>PowerPoint Presentation</vt:lpstr>
      <vt:lpstr>III.Hydras and Their Relatives</vt:lpstr>
      <vt:lpstr>IV. Jellyfish </vt:lpstr>
      <vt:lpstr>V.  Sea Anemones and Corals </vt:lpstr>
      <vt:lpstr>D.  Corals: </vt:lpstr>
      <vt:lpstr>  VI. How Cnidarians Fit into the World </vt:lpstr>
      <vt:lpstr>PowerPoint Presentation</vt:lpstr>
      <vt:lpstr> 26-4  Unsegmented Worms  </vt:lpstr>
      <vt:lpstr>I. Unsegmented Worms:   </vt:lpstr>
      <vt:lpstr>II. Flatworms </vt:lpstr>
      <vt:lpstr>III.Form and Function in Flatworms </vt:lpstr>
      <vt:lpstr>PowerPoint Presentation</vt:lpstr>
      <vt:lpstr>C.  Circulatory and respiratory system: </vt:lpstr>
      <vt:lpstr>D. Nervous system</vt:lpstr>
      <vt:lpstr>PowerPoint Presentation</vt:lpstr>
      <vt:lpstr>E. Locomotion</vt:lpstr>
      <vt:lpstr>F. Reproduction </vt:lpstr>
      <vt:lpstr>PowerPoint Presentation</vt:lpstr>
      <vt:lpstr>G. Planarians </vt:lpstr>
      <vt:lpstr>H. Tapeworms </vt:lpstr>
      <vt:lpstr>2.  Reproduction</vt:lpstr>
      <vt:lpstr>Describe how tapeworms reproduce and how their eggs get out of the host:</vt:lpstr>
      <vt:lpstr>Describe how tapeworm eggs get into their intermediate host and then back to a human:</vt:lpstr>
      <vt:lpstr>IV. Roundworms </vt:lpstr>
      <vt:lpstr>V. Form and Function in Roundworms </vt:lpstr>
      <vt:lpstr>PowerPoint Presentation</vt:lpstr>
      <vt:lpstr>B. Circulatory and Respiratory System </vt:lpstr>
      <vt:lpstr>C. Nervous System </vt:lpstr>
      <vt:lpstr>D. Locomotion </vt:lpstr>
      <vt:lpstr>E. Reproduction</vt:lpstr>
      <vt:lpstr>G. Ascaris </vt:lpstr>
      <vt:lpstr>2.  How does it reproduce in the human body?  </vt:lpstr>
      <vt:lpstr>VI. How Unsegmented Worms Fit into the World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2013-02-16T00:12:33Z</dcterms:created>
  <dcterms:modified xsi:type="dcterms:W3CDTF">2013-02-16T00:12:56Z</dcterms:modified>
</cp:coreProperties>
</file>