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C62AD-8F04-47CF-B6DB-418B2DF191E1}" type="datetimeFigureOut">
              <a:rPr lang="en-US" smtClean="0"/>
              <a:t>2/15/2013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C83C9-A98B-430A-B545-37433750B7F8}" type="slidenum">
              <a:rPr lang="en-US" smtClean="0"/>
              <a:t>‹#›</a:t>
            </a:fld>
            <a:endParaRPr lang="en-US"/>
          </a:p>
        </p:txBody>
      </p:sp>
    </p:spTree>
    <p:extLst>
      <p:ext uri="{BB962C8B-B14F-4D97-AF65-F5344CB8AC3E}">
        <p14:creationId xmlns:p14="http://schemas.microsoft.com/office/powerpoint/2010/main" val="118049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5.  Indirect development:  </a:t>
            </a:r>
            <a:r>
              <a:rPr lang="en-US" b="1" i="1" smtClean="0"/>
              <a:t>eggs hatch into larvae which are immature stages that look and act nothing like the adults</a:t>
            </a:r>
            <a:endParaRPr lang="en-CA" smtClean="0"/>
          </a:p>
          <a:p>
            <a:pPr eaLnBrk="1" hangingPunct="1">
              <a:spcBef>
                <a:spcPct val="0"/>
              </a:spcBef>
            </a:pPr>
            <a:endParaRPr lang="en-CA"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184106E-3710-49AC-B217-F0484CAA2874}" type="slidenum">
              <a:rPr lang="en-CA" smtClean="0"/>
              <a:pPr eaLnBrk="1" hangingPunct="1"/>
              <a:t>20</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6690F-94CC-4EE9-809E-33DB9CDA4DDA}"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276947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6690F-94CC-4EE9-809E-33DB9CDA4DDA}"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208218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6690F-94CC-4EE9-809E-33DB9CDA4DDA}"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298926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6690F-94CC-4EE9-809E-33DB9CDA4DDA}"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50985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16690F-94CC-4EE9-809E-33DB9CDA4DDA}"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267434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6690F-94CC-4EE9-809E-33DB9CDA4DDA}"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217701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6690F-94CC-4EE9-809E-33DB9CDA4DDA}" type="datetimeFigureOut">
              <a:rPr lang="en-US" smtClean="0"/>
              <a:t>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378915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6690F-94CC-4EE9-809E-33DB9CDA4DDA}" type="datetimeFigureOut">
              <a:rPr lang="en-US" smtClean="0"/>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176427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6690F-94CC-4EE9-809E-33DB9CDA4DDA}" type="datetimeFigureOut">
              <a:rPr lang="en-US" smtClean="0"/>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350195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6690F-94CC-4EE9-809E-33DB9CDA4DDA}"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109052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6690F-94CC-4EE9-809E-33DB9CDA4DDA}"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7B69B-8EA4-4A53-8AB5-04EE75E3E973}" type="slidenum">
              <a:rPr lang="en-US" smtClean="0"/>
              <a:t>‹#›</a:t>
            </a:fld>
            <a:endParaRPr lang="en-US"/>
          </a:p>
        </p:txBody>
      </p:sp>
    </p:spTree>
    <p:extLst>
      <p:ext uri="{BB962C8B-B14F-4D97-AF65-F5344CB8AC3E}">
        <p14:creationId xmlns:p14="http://schemas.microsoft.com/office/powerpoint/2010/main" val="291081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6690F-94CC-4EE9-809E-33DB9CDA4DDA}" type="datetimeFigureOut">
              <a:rPr lang="en-US" smtClean="0"/>
              <a:t>2/15/2013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7B69B-8EA4-4A53-8AB5-04EE75E3E973}" type="slidenum">
              <a:rPr lang="en-US" smtClean="0"/>
              <a:t>‹#›</a:t>
            </a:fld>
            <a:endParaRPr lang="en-US"/>
          </a:p>
        </p:txBody>
      </p:sp>
    </p:spTree>
    <p:extLst>
      <p:ext uri="{BB962C8B-B14F-4D97-AF65-F5344CB8AC3E}">
        <p14:creationId xmlns:p14="http://schemas.microsoft.com/office/powerpoint/2010/main" val="51435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O0WkALIZroCC3M:http://tolweb.org/tree/ToLimages/Sponge2.250a.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p:txBody>
          <a:bodyPr/>
          <a:lstStyle/>
          <a:p>
            <a:pPr eaLnBrk="1" hangingPunct="1"/>
            <a:r>
              <a:rPr lang="en-US" smtClean="0">
                <a:solidFill>
                  <a:srgbClr val="FFFF00"/>
                </a:solidFill>
              </a:rPr>
              <a:t>Simple Invertebrates: Chapters 26 and 27</a:t>
            </a:r>
            <a:endParaRPr lang="en-CA" smtClean="0">
              <a:solidFill>
                <a:srgbClr val="FFFF00"/>
              </a:solidFill>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CA" smtClean="0"/>
          </a:p>
        </p:txBody>
      </p:sp>
    </p:spTree>
    <p:extLst>
      <p:ext uri="{BB962C8B-B14F-4D97-AF65-F5344CB8AC3E}">
        <p14:creationId xmlns:p14="http://schemas.microsoft.com/office/powerpoint/2010/main" val="1387521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rtlCol="0">
            <a:normAutofit fontScale="90000"/>
          </a:bodyPr>
          <a:lstStyle/>
          <a:p>
            <a:pPr algn="l" eaLnBrk="1" fontAlgn="auto" hangingPunct="1">
              <a:spcAft>
                <a:spcPts val="0"/>
              </a:spcAft>
              <a:defRPr/>
            </a:pPr>
            <a:r>
              <a:rPr lang="en-US" sz="3600" b="1" dirty="0" smtClean="0"/>
              <a:t>E.	Response</a:t>
            </a:r>
            <a:r>
              <a:rPr lang="en-CA" dirty="0" smtClean="0"/>
              <a:t/>
            </a:r>
            <a:br>
              <a:rPr lang="en-CA" dirty="0" smtClean="0"/>
            </a:br>
            <a:endParaRPr lang="en-CA" dirty="0" smtClean="0"/>
          </a:p>
        </p:txBody>
      </p:sp>
      <p:sp>
        <p:nvSpPr>
          <p:cNvPr id="3" name="Content Placeholder 2"/>
          <p:cNvSpPr>
            <a:spLocks noGrp="1"/>
          </p:cNvSpPr>
          <p:nvPr>
            <p:ph sz="half" idx="1"/>
          </p:nvPr>
        </p:nvSpPr>
        <p:spPr>
          <a:xfrm>
            <a:off x="457200" y="981075"/>
            <a:ext cx="4038600" cy="5145088"/>
          </a:xfrm>
        </p:spPr>
        <p:txBody>
          <a:bodyPr rtlCol="0">
            <a:normAutofit fontScale="62500" lnSpcReduction="20000"/>
          </a:bodyPr>
          <a:lstStyle/>
          <a:p>
            <a:pPr marL="0" indent="0" eaLnBrk="1" fontAlgn="auto" hangingPunct="1">
              <a:spcAft>
                <a:spcPts val="0"/>
              </a:spcAft>
              <a:buFont typeface="Arial" pitchFamily="34" charset="0"/>
              <a:buNone/>
              <a:defRPr/>
            </a:pPr>
            <a:r>
              <a:rPr lang="en-US" b="1" dirty="0" smtClean="0"/>
              <a:t>1.  Reasons why animals need to watch </a:t>
            </a:r>
            <a:r>
              <a:rPr lang="en-CA" dirty="0"/>
              <a:t> </a:t>
            </a:r>
            <a:r>
              <a:rPr lang="en-US" b="1" dirty="0" smtClean="0"/>
              <a:t>their surroundings:  </a:t>
            </a:r>
            <a:endParaRPr lang="en-CA" dirty="0" smtClean="0"/>
          </a:p>
          <a:p>
            <a:pPr marL="0" indent="0" eaLnBrk="1" fontAlgn="auto" hangingPunct="1">
              <a:spcAft>
                <a:spcPts val="0"/>
              </a:spcAft>
              <a:buFont typeface="Arial" pitchFamily="34" charset="0"/>
              <a:buNone/>
              <a:defRPr/>
            </a:pPr>
            <a:r>
              <a:rPr lang="en-US" b="1" i="1" dirty="0" smtClean="0"/>
              <a:t>a.  Find food</a:t>
            </a:r>
            <a:endParaRPr lang="en-CA" dirty="0" smtClean="0"/>
          </a:p>
          <a:p>
            <a:pPr marL="0" indent="0" eaLnBrk="1" fontAlgn="auto" hangingPunct="1">
              <a:spcAft>
                <a:spcPts val="0"/>
              </a:spcAft>
              <a:buFont typeface="Arial" pitchFamily="34" charset="0"/>
              <a:buNone/>
              <a:defRPr/>
            </a:pPr>
            <a:r>
              <a:rPr lang="en-US" b="1" i="1" dirty="0" smtClean="0"/>
              <a:t>b.  Spot predators</a:t>
            </a:r>
            <a:endParaRPr lang="en-CA" dirty="0" smtClean="0"/>
          </a:p>
          <a:p>
            <a:pPr marL="0" indent="0" eaLnBrk="1" fontAlgn="auto" hangingPunct="1">
              <a:spcAft>
                <a:spcPts val="0"/>
              </a:spcAft>
              <a:buFont typeface="Arial" charset="0"/>
              <a:buNone/>
              <a:defRPr/>
            </a:pPr>
            <a:r>
              <a:rPr lang="en-US" b="1" i="1" dirty="0" smtClean="0"/>
              <a:t>c.  Identify others of their own kind</a:t>
            </a:r>
          </a:p>
          <a:p>
            <a:pPr marL="0" indent="0" eaLnBrk="1" fontAlgn="auto" hangingPunct="1">
              <a:spcAft>
                <a:spcPts val="0"/>
              </a:spcAft>
              <a:buFont typeface="Arial" charset="0"/>
              <a:buNone/>
              <a:defRPr/>
            </a:pPr>
            <a:endParaRPr lang="en-CA" dirty="0" smtClean="0"/>
          </a:p>
          <a:p>
            <a:pPr marL="0" indent="0" eaLnBrk="1" fontAlgn="auto" hangingPunct="1">
              <a:spcAft>
                <a:spcPts val="0"/>
              </a:spcAft>
              <a:buFont typeface="Arial" charset="0"/>
              <a:buNone/>
              <a:defRPr/>
            </a:pPr>
            <a:r>
              <a:rPr lang="en-US" b="1" i="1" u="sng" dirty="0" smtClean="0"/>
              <a:t>2.  Nerve</a:t>
            </a:r>
            <a:r>
              <a:rPr lang="en-US" b="1" dirty="0" smtClean="0"/>
              <a:t> cells hook up to form a </a:t>
            </a:r>
            <a:r>
              <a:rPr lang="en-US" b="1" i="1" u="sng" dirty="0" smtClean="0"/>
              <a:t>nervous</a:t>
            </a:r>
            <a:r>
              <a:rPr lang="en-US" b="1" dirty="0" smtClean="0"/>
              <a:t> </a:t>
            </a:r>
            <a:r>
              <a:rPr lang="en-CA" dirty="0" smtClean="0"/>
              <a:t> </a:t>
            </a:r>
            <a:r>
              <a:rPr lang="en-US" b="1" dirty="0" smtClean="0"/>
              <a:t>system</a:t>
            </a:r>
          </a:p>
          <a:p>
            <a:pPr marL="0" indent="0" eaLnBrk="1" fontAlgn="auto" hangingPunct="1">
              <a:spcAft>
                <a:spcPts val="0"/>
              </a:spcAft>
              <a:buFont typeface="Arial" charset="0"/>
              <a:buNone/>
              <a:defRPr/>
            </a:pPr>
            <a:endParaRPr lang="en-CA" dirty="0" smtClean="0"/>
          </a:p>
          <a:p>
            <a:pPr marL="0" indent="0" eaLnBrk="1" fontAlgn="auto" hangingPunct="1">
              <a:spcAft>
                <a:spcPts val="0"/>
              </a:spcAft>
              <a:buFont typeface="Arial" pitchFamily="34" charset="0"/>
              <a:buNone/>
              <a:defRPr/>
            </a:pPr>
            <a:r>
              <a:rPr lang="en-US" b="1" dirty="0" smtClean="0"/>
              <a:t>3.  Sensory organs gather:  </a:t>
            </a:r>
            <a:r>
              <a:rPr lang="en-US" b="1" i="1" dirty="0" smtClean="0"/>
              <a:t>information </a:t>
            </a:r>
            <a:endParaRPr lang="en-CA" dirty="0" smtClean="0"/>
          </a:p>
          <a:p>
            <a:pPr marL="0" indent="0" eaLnBrk="1" fontAlgn="auto" hangingPunct="1">
              <a:spcAft>
                <a:spcPts val="0"/>
              </a:spcAft>
              <a:buFont typeface="Arial" pitchFamily="34" charset="0"/>
              <a:buNone/>
              <a:defRPr/>
            </a:pPr>
            <a:r>
              <a:rPr lang="en-US" b="1" i="1" dirty="0" smtClean="0"/>
              <a:t>from the environment</a:t>
            </a:r>
          </a:p>
          <a:p>
            <a:pPr marL="0" indent="0" eaLnBrk="1" fontAlgn="auto" hangingPunct="1">
              <a:spcAft>
                <a:spcPts val="0"/>
              </a:spcAft>
              <a:buFont typeface="Arial" pitchFamily="34" charset="0"/>
              <a:buNone/>
              <a:defRPr/>
            </a:pPr>
            <a:endParaRPr lang="en-CA" dirty="0" smtClean="0"/>
          </a:p>
          <a:p>
            <a:pPr marL="0" indent="0" eaLnBrk="1" fontAlgn="auto" hangingPunct="1">
              <a:spcAft>
                <a:spcPts val="0"/>
              </a:spcAft>
              <a:buFont typeface="Arial" pitchFamily="34" charset="0"/>
              <a:buNone/>
              <a:defRPr/>
            </a:pPr>
            <a:r>
              <a:rPr lang="en-US" b="1" dirty="0" smtClean="0"/>
              <a:t>4.  Some sense organs are:</a:t>
            </a:r>
            <a:endParaRPr lang="en-CA" dirty="0" smtClean="0"/>
          </a:p>
          <a:p>
            <a:pPr marL="0" indent="0" eaLnBrk="1" fontAlgn="auto" hangingPunct="1">
              <a:spcAft>
                <a:spcPts val="0"/>
              </a:spcAft>
              <a:buFont typeface="Arial" pitchFamily="34" charset="0"/>
              <a:buNone/>
              <a:defRPr/>
            </a:pPr>
            <a:r>
              <a:rPr lang="en-US" b="1" dirty="0" smtClean="0"/>
              <a:t>	a.	</a:t>
            </a:r>
            <a:r>
              <a:rPr lang="en-US" b="1" i="1" dirty="0" smtClean="0"/>
              <a:t>Eyes			</a:t>
            </a:r>
            <a:r>
              <a:rPr lang="en-US" b="1" dirty="0" smtClean="0"/>
              <a:t>b.	</a:t>
            </a:r>
            <a:r>
              <a:rPr lang="en-US" b="1" i="1" dirty="0" smtClean="0"/>
              <a:t>Ears</a:t>
            </a:r>
            <a:endParaRPr lang="en-CA" dirty="0" smtClean="0"/>
          </a:p>
          <a:p>
            <a:pPr marL="0" indent="0" eaLnBrk="1" fontAlgn="auto" hangingPunct="1">
              <a:spcAft>
                <a:spcPts val="0"/>
              </a:spcAft>
              <a:buFont typeface="Arial" pitchFamily="34" charset="0"/>
              <a:buNone/>
              <a:defRPr/>
            </a:pPr>
            <a:r>
              <a:rPr lang="en-US" b="1" dirty="0" smtClean="0"/>
              <a:t>	c.	</a:t>
            </a:r>
            <a:r>
              <a:rPr lang="en-US" b="1" i="1" dirty="0" smtClean="0"/>
              <a:t>Nose			</a:t>
            </a:r>
            <a:r>
              <a:rPr lang="en-US" b="1" dirty="0" smtClean="0"/>
              <a:t>d.	</a:t>
            </a:r>
            <a:r>
              <a:rPr lang="en-US" b="1" i="1" dirty="0" smtClean="0"/>
              <a:t>Skin</a:t>
            </a:r>
            <a:endParaRPr lang="en-CA" dirty="0" smtClean="0"/>
          </a:p>
          <a:p>
            <a:pPr marL="0" indent="0" eaLnBrk="1" fontAlgn="auto" hangingPunct="1">
              <a:spcAft>
                <a:spcPts val="0"/>
              </a:spcAft>
              <a:buFont typeface="Arial" pitchFamily="34" charset="0"/>
              <a:buNone/>
              <a:defRPr/>
            </a:pPr>
            <a:r>
              <a:rPr lang="en-US" b="1" dirty="0" smtClean="0"/>
              <a:t>	e.	</a:t>
            </a:r>
            <a:r>
              <a:rPr lang="en-US" b="1" i="1" dirty="0" smtClean="0"/>
              <a:t>Tongue</a:t>
            </a:r>
            <a:endParaRPr lang="en-CA" dirty="0" smtClean="0"/>
          </a:p>
          <a:p>
            <a:pPr eaLnBrk="1" fontAlgn="auto" hangingPunct="1">
              <a:spcAft>
                <a:spcPts val="0"/>
              </a:spcAft>
              <a:buFont typeface="Arial" pitchFamily="34" charset="0"/>
              <a:buChar char="•"/>
              <a:defRPr/>
            </a:pPr>
            <a:endParaRPr lang="en-CA" dirty="0" smtClean="0"/>
          </a:p>
        </p:txBody>
      </p:sp>
      <p:sp>
        <p:nvSpPr>
          <p:cNvPr id="4" name="Content Placeholder 3"/>
          <p:cNvSpPr>
            <a:spLocks noGrp="1"/>
          </p:cNvSpPr>
          <p:nvPr>
            <p:ph sz="half" idx="2"/>
          </p:nvPr>
        </p:nvSpPr>
        <p:spPr/>
        <p:txBody>
          <a:bodyPr rtlCol="0">
            <a:normAutofit fontScale="62500" lnSpcReduction="20000"/>
          </a:bodyPr>
          <a:lstStyle/>
          <a:p>
            <a:pPr eaLnBrk="1" fontAlgn="auto" hangingPunct="1">
              <a:spcAft>
                <a:spcPts val="0"/>
              </a:spcAft>
              <a:buFont typeface="Arial" pitchFamily="34" charset="0"/>
              <a:buChar char="•"/>
              <a:defRPr/>
            </a:pPr>
            <a:endParaRPr lang="en-CA" dirty="0" smtClean="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93713"/>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3575050"/>
            <a:ext cx="28575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69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269"/>
                                        </p:tgtEl>
                                        <p:attrNameLst>
                                          <p:attrName>style.visibility</p:attrName>
                                        </p:attrNameLst>
                                      </p:cBhvr>
                                      <p:to>
                                        <p:strVal val="visible"/>
                                      </p:to>
                                    </p:set>
                                    <p:anim calcmode="lin" valueType="num">
                                      <p:cBhvr additive="base">
                                        <p:cTn id="33" dur="500" fill="hold"/>
                                        <p:tgtEl>
                                          <p:spTgt spid="11269"/>
                                        </p:tgtEl>
                                        <p:attrNameLst>
                                          <p:attrName>ppt_x</p:attrName>
                                        </p:attrNameLst>
                                      </p:cBhvr>
                                      <p:tavLst>
                                        <p:tav tm="0">
                                          <p:val>
                                            <p:strVal val="#ppt_x"/>
                                          </p:val>
                                        </p:tav>
                                        <p:tav tm="100000">
                                          <p:val>
                                            <p:strVal val="#ppt_x"/>
                                          </p:val>
                                        </p:tav>
                                      </p:tavLst>
                                    </p:anim>
                                    <p:anim calcmode="lin" valueType="num">
                                      <p:cBhvr additive="base">
                                        <p:cTn id="34"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270"/>
                                        </p:tgtEl>
                                        <p:attrNameLst>
                                          <p:attrName>style.visibility</p:attrName>
                                        </p:attrNameLst>
                                      </p:cBhvr>
                                      <p:to>
                                        <p:strVal val="visible"/>
                                      </p:to>
                                    </p:set>
                                    <p:anim calcmode="lin" valueType="num">
                                      <p:cBhvr additive="base">
                                        <p:cTn id="67" dur="500" fill="hold"/>
                                        <p:tgtEl>
                                          <p:spTgt spid="11270"/>
                                        </p:tgtEl>
                                        <p:attrNameLst>
                                          <p:attrName>ppt_x</p:attrName>
                                        </p:attrNameLst>
                                      </p:cBhvr>
                                      <p:tavLst>
                                        <p:tav tm="0">
                                          <p:val>
                                            <p:strVal val="#ppt_x"/>
                                          </p:val>
                                        </p:tav>
                                        <p:tav tm="100000">
                                          <p:val>
                                            <p:strVal val="#ppt_x"/>
                                          </p:val>
                                        </p:tav>
                                      </p:tavLst>
                                    </p:anim>
                                    <p:anim calcmode="lin" valueType="num">
                                      <p:cBhvr additive="base">
                                        <p:cTn id="6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CA" smtClean="0"/>
          </a:p>
        </p:txBody>
      </p:sp>
      <p:sp>
        <p:nvSpPr>
          <p:cNvPr id="12291" name="Content Placeholder 2"/>
          <p:cNvSpPr>
            <a:spLocks noGrp="1"/>
          </p:cNvSpPr>
          <p:nvPr>
            <p:ph sz="half" idx="1"/>
          </p:nvPr>
        </p:nvSpPr>
        <p:spPr/>
        <p:txBody>
          <a:bodyPr/>
          <a:lstStyle/>
          <a:p>
            <a:pPr marL="0" indent="0" eaLnBrk="1" hangingPunct="1">
              <a:buFont typeface="Arial" charset="0"/>
              <a:buNone/>
            </a:pPr>
            <a:r>
              <a:rPr lang="en-US" b="1" smtClean="0"/>
              <a:t>5.  	Brain:   </a:t>
            </a:r>
            <a:endParaRPr lang="en-CA" smtClean="0"/>
          </a:p>
          <a:p>
            <a:pPr marL="0" indent="0" eaLnBrk="1" hangingPunct="1">
              <a:buFont typeface="Arial" charset="0"/>
              <a:buNone/>
            </a:pPr>
            <a:r>
              <a:rPr lang="en-US" b="1" smtClean="0"/>
              <a:t>a.  </a:t>
            </a:r>
            <a:r>
              <a:rPr lang="en-US" b="1" i="1" smtClean="0"/>
              <a:t>Nervous system’s control center</a:t>
            </a:r>
            <a:endParaRPr lang="en-CA" smtClean="0"/>
          </a:p>
          <a:p>
            <a:pPr marL="0" indent="0" eaLnBrk="1" hangingPunct="1">
              <a:buFont typeface="Arial" charset="0"/>
              <a:buNone/>
            </a:pPr>
            <a:r>
              <a:rPr lang="en-US" b="1" smtClean="0"/>
              <a:t>b.   Function:  </a:t>
            </a:r>
            <a:r>
              <a:rPr lang="en-US" b="1" i="1" smtClean="0"/>
              <a:t>processes the information and regulates how the animal responds</a:t>
            </a:r>
            <a:endParaRPr lang="en-CA" smtClean="0"/>
          </a:p>
          <a:p>
            <a:pPr marL="0" indent="0" eaLnBrk="1" hangingPunct="1">
              <a:buFont typeface="Arial" charset="0"/>
              <a:buNone/>
            </a:pPr>
            <a:endParaRPr lang="en-CA" smtClean="0"/>
          </a:p>
        </p:txBody>
      </p:sp>
      <p:sp>
        <p:nvSpPr>
          <p:cNvPr id="12292" name="Content Placeholder 3"/>
          <p:cNvSpPr>
            <a:spLocks noGrp="1"/>
          </p:cNvSpPr>
          <p:nvPr>
            <p:ph sz="half" idx="2"/>
          </p:nvPr>
        </p:nvSpPr>
        <p:spPr/>
        <p:txBody>
          <a:bodyPr/>
          <a:lstStyle/>
          <a:p>
            <a:pPr eaLnBrk="1" hangingPunct="1"/>
            <a:endParaRPr lang="en-CA" smtClean="0"/>
          </a:p>
        </p:txBody>
      </p:sp>
      <p:pic>
        <p:nvPicPr>
          <p:cNvPr id="12293" name="Picture 2" descr="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388" y="2009775"/>
            <a:ext cx="47625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801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t>F.  	Movement</a:t>
            </a:r>
            <a:r>
              <a:rPr lang="en-CA" smtClean="0"/>
              <a:t/>
            </a:r>
            <a:br>
              <a:rPr lang="en-CA" smtClean="0"/>
            </a:br>
            <a:endParaRPr lang="en-CA" smtClean="0"/>
          </a:p>
        </p:txBody>
      </p:sp>
      <p:sp>
        <p:nvSpPr>
          <p:cNvPr id="13315" name="Content Placeholder 2"/>
          <p:cNvSpPr>
            <a:spLocks noGrp="1"/>
          </p:cNvSpPr>
          <p:nvPr>
            <p:ph sz="half" idx="1"/>
          </p:nvPr>
        </p:nvSpPr>
        <p:spPr/>
        <p:txBody>
          <a:bodyPr/>
          <a:lstStyle/>
          <a:p>
            <a:pPr marL="0" indent="0" eaLnBrk="1" hangingPunct="1">
              <a:buFont typeface="Arial" charset="0"/>
              <a:buNone/>
            </a:pPr>
            <a:r>
              <a:rPr lang="en-US" b="1" smtClean="0"/>
              <a:t>1.  	Sessile:  </a:t>
            </a:r>
            <a:r>
              <a:rPr lang="en-US" b="1" i="1" smtClean="0"/>
              <a:t>organism that lives their entire </a:t>
            </a:r>
            <a:endParaRPr lang="en-CA" smtClean="0"/>
          </a:p>
          <a:p>
            <a:pPr marL="0" indent="0" eaLnBrk="1" hangingPunct="1">
              <a:buFont typeface="Arial" charset="0"/>
              <a:buNone/>
            </a:pPr>
            <a:r>
              <a:rPr lang="en-US" b="1" i="1" smtClean="0"/>
              <a:t>adult lives attached to one spot</a:t>
            </a:r>
            <a:endParaRPr lang="en-CA" smtClean="0"/>
          </a:p>
          <a:p>
            <a:pPr marL="0" indent="0" eaLnBrk="1" hangingPunct="1">
              <a:buFont typeface="Arial" charset="0"/>
              <a:buNone/>
            </a:pPr>
            <a:r>
              <a:rPr lang="en-US" b="1" smtClean="0"/>
              <a:t>2.  	Motile:  </a:t>
            </a:r>
            <a:r>
              <a:rPr lang="en-US" b="1" i="1" smtClean="0"/>
              <a:t>organism that move around</a:t>
            </a:r>
            <a:endParaRPr lang="en-CA" smtClean="0"/>
          </a:p>
          <a:p>
            <a:pPr marL="0" indent="0" eaLnBrk="1" hangingPunct="1">
              <a:buFont typeface="Arial" charset="0"/>
              <a:buNone/>
            </a:pPr>
            <a:r>
              <a:rPr lang="en-US" b="1" smtClean="0"/>
              <a:t>3.  	</a:t>
            </a:r>
            <a:r>
              <a:rPr lang="en-US" b="1" i="1" u="sng" smtClean="0"/>
              <a:t>Muscle</a:t>
            </a:r>
            <a:r>
              <a:rPr lang="en-US" b="1" smtClean="0"/>
              <a:t> tissues generate force by </a:t>
            </a:r>
            <a:endParaRPr lang="en-CA" smtClean="0"/>
          </a:p>
          <a:p>
            <a:pPr marL="0" indent="0" eaLnBrk="1" hangingPunct="1">
              <a:buFont typeface="Arial" charset="0"/>
              <a:buNone/>
            </a:pPr>
            <a:r>
              <a:rPr lang="en-US" b="1" smtClean="0"/>
              <a:t>contracting to allow animals to move</a:t>
            </a:r>
            <a:endParaRPr lang="en-CA" smtClean="0"/>
          </a:p>
        </p:txBody>
      </p:sp>
      <p:sp>
        <p:nvSpPr>
          <p:cNvPr id="13316" name="Content Placeholder 3"/>
          <p:cNvSpPr>
            <a:spLocks noGrp="1"/>
          </p:cNvSpPr>
          <p:nvPr>
            <p:ph sz="half" idx="2"/>
          </p:nvPr>
        </p:nvSpPr>
        <p:spPr/>
        <p:txBody>
          <a:bodyPr/>
          <a:lstStyle/>
          <a:p>
            <a:pPr eaLnBrk="1" hangingPunct="1"/>
            <a:endParaRPr lang="en-CA" smtClean="0"/>
          </a:p>
        </p:txBody>
      </p:sp>
      <p:pic>
        <p:nvPicPr>
          <p:cNvPr id="13317" name="Picture 2" descr="http://static.newworldencyclopedia.org/thumb/5/56/Brain_coral.jpg/180px-Brain_co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975"/>
            <a:ext cx="17145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seanet.stanford.edu/Asteroidea/pycnopod_hel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500438"/>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31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CA" smtClean="0"/>
          </a:p>
        </p:txBody>
      </p:sp>
      <p:sp>
        <p:nvSpPr>
          <p:cNvPr id="3" name="Content Placeholder 2"/>
          <p:cNvSpPr>
            <a:spLocks noGrp="1"/>
          </p:cNvSpPr>
          <p:nvPr>
            <p:ph sz="half" idx="1"/>
          </p:nvPr>
        </p:nvSpPr>
        <p:spPr/>
        <p:txBody>
          <a:bodyPr/>
          <a:lstStyle/>
          <a:p>
            <a:pPr marL="0" indent="0" eaLnBrk="1" hangingPunct="1">
              <a:buFont typeface="Arial" charset="0"/>
              <a:buNone/>
              <a:defRPr/>
            </a:pPr>
            <a:r>
              <a:rPr lang="en-US" b="1" dirty="0"/>
              <a:t>4.  	Muscles work together with a </a:t>
            </a:r>
            <a:r>
              <a:rPr lang="en-US" b="1" i="1" u="sng" dirty="0"/>
              <a:t>skeleton</a:t>
            </a:r>
            <a:r>
              <a:rPr lang="en-US" b="1" dirty="0"/>
              <a:t> or system of solid support in the body.  This is called a </a:t>
            </a:r>
            <a:r>
              <a:rPr lang="en-US" b="1" i="1" u="sng" dirty="0" err="1"/>
              <a:t>musculo</a:t>
            </a:r>
            <a:r>
              <a:rPr lang="en-US" b="1" i="1" u="sng" dirty="0"/>
              <a:t> </a:t>
            </a:r>
            <a:r>
              <a:rPr lang="en-US" b="1" dirty="0"/>
              <a:t>- </a:t>
            </a:r>
            <a:r>
              <a:rPr lang="en-US" b="1" i="1" u="sng" dirty="0"/>
              <a:t>skeletal</a:t>
            </a:r>
            <a:r>
              <a:rPr lang="en-US" b="1" dirty="0"/>
              <a:t> system.</a:t>
            </a:r>
            <a:endParaRPr lang="en-CA" dirty="0"/>
          </a:p>
          <a:p>
            <a:pPr eaLnBrk="1" hangingPunct="1">
              <a:defRPr/>
            </a:pPr>
            <a:endParaRPr lang="en-CA" dirty="0"/>
          </a:p>
        </p:txBody>
      </p:sp>
      <p:sp>
        <p:nvSpPr>
          <p:cNvPr id="14340" name="Content Placeholder 3"/>
          <p:cNvSpPr>
            <a:spLocks noGrp="1"/>
          </p:cNvSpPr>
          <p:nvPr>
            <p:ph sz="half" idx="2"/>
          </p:nvPr>
        </p:nvSpPr>
        <p:spPr/>
        <p:txBody>
          <a:bodyPr/>
          <a:lstStyle/>
          <a:p>
            <a:pPr eaLnBrk="1" hangingPunct="1"/>
            <a:endParaRPr lang="en-CA" smtClean="0"/>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84313"/>
            <a:ext cx="32956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40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CA" smtClean="0"/>
          </a:p>
        </p:txBody>
      </p:sp>
      <p:sp>
        <p:nvSpPr>
          <p:cNvPr id="3" name="Content Placeholder 2"/>
          <p:cNvSpPr>
            <a:spLocks noGrp="1"/>
          </p:cNvSpPr>
          <p:nvPr>
            <p:ph sz="half" idx="1"/>
          </p:nvPr>
        </p:nvSpPr>
        <p:spPr/>
        <p:txBody>
          <a:bodyPr/>
          <a:lstStyle/>
          <a:p>
            <a:pPr eaLnBrk="1" hangingPunct="1">
              <a:defRPr/>
            </a:pPr>
            <a:r>
              <a:rPr lang="en-US" b="1" dirty="0"/>
              <a:t>5.  	Exoskeleton:  </a:t>
            </a:r>
            <a:r>
              <a:rPr lang="en-US" b="1" i="1" dirty="0"/>
              <a:t>system of supporting structures covering the outside of the body</a:t>
            </a:r>
            <a:endParaRPr lang="en-CA" dirty="0"/>
          </a:p>
          <a:p>
            <a:pPr marL="0" indent="0" eaLnBrk="1" hangingPunct="1">
              <a:buFont typeface="Arial" charset="0"/>
              <a:buNone/>
              <a:defRPr/>
            </a:pPr>
            <a:endParaRPr lang="en-US" b="1" dirty="0" smtClean="0"/>
          </a:p>
          <a:p>
            <a:pPr eaLnBrk="1" hangingPunct="1">
              <a:defRPr/>
            </a:pPr>
            <a:r>
              <a:rPr lang="en-US" b="1" dirty="0" smtClean="0"/>
              <a:t>6</a:t>
            </a:r>
            <a:r>
              <a:rPr lang="en-US" b="1" dirty="0"/>
              <a:t>.  	Endoskeleton:  </a:t>
            </a:r>
            <a:r>
              <a:rPr lang="en-US" b="1" i="1" dirty="0"/>
              <a:t>skeletal system in which a rigid framework is located inside the body of an animal</a:t>
            </a:r>
            <a:endParaRPr lang="en-CA" dirty="0"/>
          </a:p>
          <a:p>
            <a:pPr eaLnBrk="1" hangingPunct="1">
              <a:defRPr/>
            </a:pPr>
            <a:endParaRPr lang="en-CA" dirty="0"/>
          </a:p>
        </p:txBody>
      </p:sp>
      <p:sp>
        <p:nvSpPr>
          <p:cNvPr id="15364" name="Content Placeholder 3"/>
          <p:cNvSpPr>
            <a:spLocks noGrp="1"/>
          </p:cNvSpPr>
          <p:nvPr>
            <p:ph sz="half" idx="2"/>
          </p:nvPr>
        </p:nvSpPr>
        <p:spPr/>
        <p:txBody>
          <a:bodyPr/>
          <a:lstStyle/>
          <a:p>
            <a:pPr eaLnBrk="1" hangingPunct="1"/>
            <a:endParaRPr lang="en-CA" smtClean="0"/>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338" y="620713"/>
            <a:ext cx="3233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AutoShape 7" descr="data:image/jpg;base64,/9j/4AAQSkZJRgABAQAAAQABAAD/2wCEAAkGBhQQEBIUEhQVEBAQFBgXERcUFRQVFhgUFRUVFRUSFhUXHCgeFxkjGhQVHzAgIycrMC4tFx8zNTArNyY3OCkBCQoKDgwOGA8PFCkcHBwpKSkpLCwpKSkpLCksKSkpKSkpKSkpKSkpLCwpKSkpKSkpKSkpLCkpKSwpKSwpKSkpLP/AABEIAKQAgQMBIgACEQEDEQH/xAAcAAABBAMBAAAAAAAAAAAAAAAAAQUGBwIECAP/xABBEAACAQIDBQQGBggGAwAAAAABAhEAAwQSIQUGEzFBByIyURQ1YXF0sRYjQlSB0iVSYpGTlKHwFSQzNMHCRHKE/8QAGAEAAwEBAAAAAAAAAAAAAAAAAAECAwT/xAAfEQEBAAICAgMBAAAAAAAAAAAAAQIRITEDQRIyURP/2gAMAwEAAhEDEQA/AKj+leL+9Yn+Pd/NS/SrGfesT/Hu/mppqQbl7vjG4jhHqpg96J6A5dZ8on3GjUFy01PpXjPvWI/j3fzUfSvF/esT/Hu/mp4387P7mzHQ5uLh70i1ciDmUwUYdG92hHLyESo0Jls6fSnF/esR/Hu/mrO3vbjF8OLxKzzi/eH/AGppFe9vBkgEkKGbKJ8xln92YH8ackFpy+mWO++Yr+Yv/mp92Em2Mahe1iMULK+K7cxV21aHORxHcAnQ8pr13M3Mtiz/AIhtA8PZ9lhCwS9950tKPKYk+QPthq3t30u4+53vqsOmliwmlu2gmIWYLa6mtJN9RG/w9bW2btrDobhxOIvWl8T4fGXLyicsTkckaOp5ciD1qNNvhjhzxmKH/wBF781eOxNvXsJeW7YdkdTOhMMOqsOqmII+VOu9aW8RbtY20FQ3yyYq2oACYhACWUDkrqQwEdCNdavXPMG6bvpljvvmK/mL35qPpljvvmK/mL35qaCKSKfwn4rZ4+mWO++Yr+Yv/mo+mWO++Yr+Yv8A5qZ6IqbgDx9M8d99xX8xf/NUi7Pd6cXd2rgUfFYi4jYhAytfuspE8iC0GoJFSbsz9cYD4hPnWdmg64mikoqDcQVKez3bJsYu2gEekXbK51XM6ReRu4JHi8J9jHnyMWre2Jihav27jErwmDqVAJzJ3kEHzYATBiZg0FXQ/a9gXxGzxaQcRr1wG13QYa0j3coP6zqrAfu61zWRXQb9oNzFbKOKw9uyTYvZL1q8xhALiNacERrlgcxzJB7utC7QuZrrtCrnYsAvhGYkwvsExVdow44a6iphuDu+uLxKW7pAtKDdvE9LSKWuAEmBIBUgwRow5VErI7w0nUaefsFWT2fXVs4baN1iFX0WAZA/1LuTRV1HiiMr6ggH7NFVk1e0/ek4g2LKDh4e2ua3aGgVczIilZMNlUknrmGgqAGnzegk3ZdWtuVXKjCCtoIAmcdGYQ0dB76ZIroxnCZ0QVJ9z2F9cRg2gHFJOHkiBibUtbUT1cZkmR4hzqMxWxgsS1q4lxNHtsrof2lII/qBTygeNxIPl/fKsYp/3ywK28W7IItYgLfsxMcO+ouAAnnBJWf2aYYqoUpIpIrKKCKVPbAipJ2Z+uMB8QnzqOkVJOzQfpjAfEJ8zWeU4VHWtFFFc6nEFKKSigLD7K94kw+J4d3TDY1BYu9BnPgc9NC0T5PPQ1q797t8C/eQBy1lmh8twq6eIMXKAAgHnmYT5VEsBBJVpgjSI1aQI/vqBVoY1ztHZyYoa4zZwFvEs4U5rSlhbvl2A1BDAkzyJynSqxrO8XaqbKd5Z0EidJ0nyq0Oyw5sTicOZR8TZZQf2wGgHLqSGgmSD0IPOq+2miE8S3GQmGC/ZeJ00GhgkaDkQOVPOx9prbC3xcKXLREGAIbWAx4LhhpMyvhIgRNXlBeWe8OzCbpzA8QSuXUkse4sHTN3+RgZstxtARUWK1b+8thMZYTaWHy5bsriA0wl5VPEukFRmGVSWMTCZQBmJqtdobPgKyiM+YieZRUt3Ax/aKtmJ/aHWtMcpUw1Vkg1oK1ktaDZ+3jfPa2eR9yRTy5pevr09gFR8rT9tz/a7P5/7e4NT5YrERTEaWPRMYpAKzFJFOntgRUk7NfW+A+IT5mo4RUk7NfW+A+IT5ms8ulR1nRRRXM0cQUUUUB64e8UYMOakH9xkfKp5uTt9MLftlwGwuItraxKsAQysMvIggkEGAfKABEmvqe9mX/qxJK8MkSnPK4YsSM65tAREgGdToARNSbfLdu3h8Q9m5cykf7dnYkZD3kfvXJCNyPcABGgI5xDC32s3DqyMJBgkR01g6j3eQ8qtDa9pcXsvCYtBbuPZ/y99nAGin6tn4YgaFR3nIGg1NVrtnBhHzLlyXNQEbMqn7SeYgzE9POtsUrA3L29kfg3j6Rg8YMt1HLOYIJDSSxeI1Hd1HTo37y7vthsUbLd9ZEPm8auc+YMRHEuZQWgdxEjpUW2SrMpCLmaR4dHUiSHHQgATJIII5jraOb03Y9u68DFYEFWZgh+p0DSyz9WpymBqwUDk9L65IqpNo4Y27rqwghjOkdfLoI6VrhakW8eDzKLgBzLm4oPiGZ865vbF1AR0JjpUfFdOPKNnu6Re2fbP28Hda23LW1fm5bPOTDrdH4imEinrdrGKt1rdw5bGKQ2rp6LJDJdidcjqre7N503bQwbWbr27gyvbYq48mUkEfvFTOODay0NRSGnTYE1I+zX1vgPiE+ZqOEVI+zYfpfAfEJ8zWeXTSOtKKKK5mjiCiiigCnnYxHDuAAM5KwCWAAh+9p9rNlAjWW0pnFOOyrx7yKNWBI0kyqsQAPby/GelVCvSzN1HfEbNx1i7cl0i6r3QWKtajNm9KcCcjcogAE86gm0bi5SvpLXz0DQE017oDMJ6fZqe9keNH+IIhIBZSCEa02pVgZ4dkRB6lo980zbe2YLV+/bN7FTbuMLea4OjaA2GYu39J6VWF5Z1Ddm3QGhhmVuY+RB5zzggc458qsrs623as3VtEF0v3AHl1ZQuVlYd68WYAkHNkEZSemlXtbysR+qY01BjSak2ytplmW4qm5f4gLKRaKtCjkWss0kz3AdBMQOV+TH3C3yku8mxfRcVcw7ybZnLAljaZg+ZSzEsZIXMx7126f1KrzH4U27rKeh09q81IPUQRrV27z7OON2fbxCi56Thraq6Is3GBWUJ7ubiKWIHPIXLZZXSsNvYIvbd9Jtm3MfqAcJiPNRcBQEfqx00fjyZ3io1UgxB9Ow4f8A8vDJ9b53cOsKl79p7YhW81Ct0NR8ivXBY57Nxbltily2ZVh0I9h0IjQg6EEjlWuU9nGuRWBp/wBqYJbtv0mwoCsxF+0oMWHJ7sdeG+pUxAnKSSJLCaWzjGpH2bet8B8QnzNRypH2a+t8B8Qn/NRl00jrOiiiuZo4gooooBRW/sY/XLyMhxry1tsNdRpryrQFb+yLYN5J1XUsBzZQrEp7MwBWekz0rSFU+7PcWV2nh4BKEqQSbp04kErmKp7JVSPIUm/1lkx+LHfVOOdTgrXCGYiJvKSx5+U+yl3Dvqcfh1LJma8kw+HknMNAnBZp7vJbnuNG9+G9I2ji7lpUZuM2tq5w7sDSVNssGPtKz5gUYTlnkguMM3H0g5jIBkTOsHqJmtnZV8K0PBRxBmIn7LGdIBOv41q41jxHnnOuoP8AVdCfaK81b+zXTrhC3OzPby2L5sPlCXAcq5LSA6fWJk4zHUd/UD/T9tJv5sNcJevXLYLWcVaBTUEDOypwxpCqh4RUcyM51C1CdmY51tq6Z2yeAZ2UKVPhgXlzGBPhOhE1ZmHu/wCKbKDEM2IwkukDMxOi3VQC4Vzw3dnw5hy0rm+tVeYpva2B4N516BjljkQGK6T5FSPwrRNSjbeFm3Pda4zdCDJLXmfKeTKCcgPUoSOdRdq6pdxnHrg8a9lw9tijjqI68wQdGB6gyD5UbQvo75kThhgCVHhDdcnkp5gdJjpWvSGlYtiaknZr63wHxCVG4qTdmw/S+A+ISoy6VHWNFFFcrVxBRRRQCinHY9lWud4wqqZ5ySQVVQACSSSNIOk03CnjYuFEFmEgjSAWjUyTCOBy5Eda09FVhdmeFuHH2yyXEVbi8lxiq0GTIMWx7iI9grQ3zu27mPxakq59IcZXe2x0nTK6K466i5p0Bp27IMIGxPGUKygltBbdlyW3MHKEYHvLoEI19oiNbV2mcRevXFPEF12aFuBwFLEj/L3wXBI0hGEUeP2zyRTHsTceSTDESTJhTAk9TA514g1liGl2POSTOusnnrr++sFrriactmY7hz4TmgkOAyactGBgjz9461Z/Zfj3tXyvDKWmt8QNxLLI3IlVyWVIzJJgyYUadaqEGpNsbE5rE5bZfCNmGYAZQQAr5ghIEgEg6TrKkmefyYnilm/ewTh8W4B+quRcQ6seG5X2ABmKrYS2OS5vfVe7ds5bzQIzktHlLMI/HKG9zCrp2zfGO2TZvqCWslWUjUhXm3dC3CYVgysDd5KJI1AqpNu2g1trggZrqxAgZOEEVgD4Vbhsyjy9kTWF2jXKP1jFZE0hNamSpJ2bH9L4D4hKjdSPs2P6XwHxCf8ANZ5dLjrKiiiuVq4gpRSUUBkBTvbwlzhiLZYRBJtXHy6knWIUazpTSvsp5wVtGZc62nZzGrX2YknqtrX9wq/RVbOwrQw2x710wxKCwgl5JuEG4FF17dxGyldM3QEAxFVxte2pR3AHEQjiLdV0vJm0VyZGccvFmIzeJ+dWNvJjhY2JgEaES67M5dcUyqVJhO8GYHUaXJ0HLSqy29eBtpkIyljGVgRoOkBQPFJGRdY06tfjZUxUtIKWukqUVI91MyrdaWUOAi5SQS6d/SJkhSTEHSdCdDHADpHX+5qY2dn8G3btgG4t9c2UJLzmcOqrozFDkPQ90lT3TWPkpxPN01Z9kYlNCxW6FABulspsvIVmfigsxOVWyawebRW28eI+rySSxus90lg7G6UHjddGaOYEhJiSZNWjtXCeg7La0YZrh4RLLeuKzseK5ZbVrv8AdFtZIXNrOoNVNt23lQZgVYuYDKLbAAchaE8JBIgE5iTJiajxllyYjSTQaSugCakfZr63wHxCVG6knZr64wHxCVGfS46zooorkaOIKKKKAzQ07W7uY5BmuEkHhqxSyIg96DqAOvdiJk0zinLZd3KDlAa4zKqKQDqc0NHIkGAAZEkHpVzoquG5Y9L2DbNsKLmDvEjKDAt3CW+rJfPlh4DBtcp8qg+0dhXbyEBmZxByNek6c5tveZx7yop+7O95Bg74sueLZxRZHHN7ixriXYnu2wFbIo1IzE+KS5b5bn+iML1oDEYV5uWyUFy3aEDKq2tLcMWVUUDvFiXaBq5dM6qG7ZKsVYFWUwQRBBHMEVlawzNGUFsxhYBMtp3RHM6jQedTq3dUG67W7bGwHKgIks6LGhCiFDjhggCSrGBoF18Ph+LfCZSeJcS3p0U3VteEaRNvEs3mSrHUVp/UtG3YOyODdt3740tBrwtHRnW3qs6aBnKLl5w06dZ5uNsB7144q6F4dtwbIIARroyuMQrN4l4eW5nmcwYHu6U6brbhOeHiMZrdKqUtQVghMPBuHoFawIg8uZ1ivDtB3vFlDh8MSEtSmJazzs8uHbNphla0SxmT3jpIkTl9qdujRvzt7j31spAt2AeCHtYoM5P+peVrJKujHXy0/E1vtjFBnhYyoIEKqiftZQugWSYgnzkkmtnaWNHD7iZFuGSYNtW69y0HZYkcwdeWkasrGujHHSQTSTSTSTVq0WpJ2a+t8B8QnzNRmpL2aeuMB8QnzrPPpUjrWiiiuVbiCiiigCvWzeKsCOakEfgZrypaqUHzD3s4uNopdrVo8+5aIhjI5DuqD/7VZG6/ae+ELo6s9i2ASDqytdcLbtwYAREABgAlsx1mqdU1v2tqsBlIBEKD0JyGUk+zl7q1k2ixfFzaWxbquXS1agtnBV0H+Xe2pGVBliYiOeY9TWd/ffAYXjLglt8ZVBkLlX6xs63Hut3ntZ7gLZeWcmqSXbKEtmUjM10kDqL6w6TOkFQVbXWZBrVxeNVghUuXtgKGICyF8DaMYIEL7lFHwTqrB2vvlicWXQ5whJD2VXOUkENYv21716z1W6uo061GMXtpbDAIM1y2Iths44R1BUMyJdAHRJMDQnpUdxW0nu+Np1J5DxNqT7zzrXBrTHCQabGJxj3GLOzO7eJmJYnpqTXjNY0orQ9CkNKDWJNKghqS9mnrjAfEJ86jM1JuzP1xgPiE+dZZ3hUdbUUUVzKcQUUUUAUooopwFpaKK3xItKBS0VrEkilAoopgpFEUlFMiRSRS0VNNjUl7M/XGA+IT50UVln0breiiiudT/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425" y="4210050"/>
            <a:ext cx="1833563"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52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ppt_x"/>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500" fill="hold"/>
                                        <p:tgtEl>
                                          <p:spTgt spid="15368"/>
                                        </p:tgtEl>
                                        <p:attrNameLst>
                                          <p:attrName>ppt_x</p:attrName>
                                        </p:attrNameLst>
                                      </p:cBhvr>
                                      <p:tavLst>
                                        <p:tav tm="0">
                                          <p:val>
                                            <p:strVal val="#ppt_x"/>
                                          </p:val>
                                        </p:tav>
                                        <p:tav tm="100000">
                                          <p:val>
                                            <p:strVal val="#ppt_x"/>
                                          </p:val>
                                        </p:tav>
                                      </p:tavLst>
                                    </p:anim>
                                    <p:anim calcmode="lin" valueType="num">
                                      <p:cBhvr additive="base">
                                        <p:cTn id="26"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algn="l" eaLnBrk="1" hangingPunct="1"/>
            <a:r>
              <a:rPr lang="en-US" b="1" smtClean="0"/>
              <a:t>G.  	Reproduction</a:t>
            </a:r>
            <a:r>
              <a:rPr lang="en-CA" smtClean="0"/>
              <a:t/>
            </a:r>
            <a:br>
              <a:rPr lang="en-CA" smtClean="0"/>
            </a:br>
            <a:endParaRPr lang="en-CA" smtClean="0"/>
          </a:p>
        </p:txBody>
      </p:sp>
      <p:sp>
        <p:nvSpPr>
          <p:cNvPr id="6" name="Content Placeholder 5"/>
          <p:cNvSpPr>
            <a:spLocks noGrp="1"/>
          </p:cNvSpPr>
          <p:nvPr>
            <p:ph sz="half" idx="1"/>
          </p:nvPr>
        </p:nvSpPr>
        <p:spPr>
          <a:xfrm>
            <a:off x="457200" y="1628775"/>
            <a:ext cx="4038600" cy="4497388"/>
          </a:xfrm>
        </p:spPr>
        <p:txBody>
          <a:bodyPr/>
          <a:lstStyle/>
          <a:p>
            <a:pPr marL="0" indent="0" eaLnBrk="1" hangingPunct="1">
              <a:buFont typeface="Arial" charset="0"/>
              <a:buNone/>
              <a:defRPr/>
            </a:pPr>
            <a:r>
              <a:rPr lang="en-US" b="1" dirty="0" smtClean="0"/>
              <a:t>1</a:t>
            </a:r>
            <a:r>
              <a:rPr lang="en-US" b="1" dirty="0"/>
              <a:t>.  	Some animals switch back and forth between </a:t>
            </a:r>
            <a:r>
              <a:rPr lang="en-US" b="1" i="1" u="sng" dirty="0"/>
              <a:t>sexual</a:t>
            </a:r>
            <a:r>
              <a:rPr lang="en-US" b="1" dirty="0"/>
              <a:t> and </a:t>
            </a:r>
            <a:r>
              <a:rPr lang="en-US" b="1" i="1" u="sng" dirty="0"/>
              <a:t>asexual</a:t>
            </a:r>
            <a:r>
              <a:rPr lang="en-US" b="1" dirty="0"/>
              <a:t> reproduction</a:t>
            </a:r>
            <a:endParaRPr lang="en-CA" dirty="0"/>
          </a:p>
          <a:p>
            <a:pPr eaLnBrk="1" hangingPunct="1">
              <a:defRPr/>
            </a:pPr>
            <a:endParaRPr lang="en-CA" dirty="0"/>
          </a:p>
        </p:txBody>
      </p:sp>
      <p:sp>
        <p:nvSpPr>
          <p:cNvPr id="16388" name="Content Placeholder 1"/>
          <p:cNvSpPr>
            <a:spLocks noGrp="1"/>
          </p:cNvSpPr>
          <p:nvPr>
            <p:ph sz="half" idx="2"/>
          </p:nvPr>
        </p:nvSpPr>
        <p:spPr/>
        <p:txBody>
          <a:bodyPr/>
          <a:lstStyle/>
          <a:p>
            <a:endParaRPr lang="en-CA" smtClean="0"/>
          </a:p>
        </p:txBody>
      </p:sp>
      <p:pic>
        <p:nvPicPr>
          <p:cNvPr id="16389" name="Picture 5" descr="http://lis.arc.nasa.gov/lis2/images/figures/Figure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133600"/>
            <a:ext cx="29908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03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CA" smtClean="0"/>
          </a:p>
        </p:txBody>
      </p:sp>
      <p:sp>
        <p:nvSpPr>
          <p:cNvPr id="3" name="Content Placeholder 2"/>
          <p:cNvSpPr>
            <a:spLocks noGrp="1"/>
          </p:cNvSpPr>
          <p:nvPr>
            <p:ph sz="half" idx="1"/>
          </p:nvPr>
        </p:nvSpPr>
        <p:spPr/>
        <p:txBody>
          <a:bodyPr/>
          <a:lstStyle/>
          <a:p>
            <a:pPr marL="0" indent="0" eaLnBrk="1" hangingPunct="1">
              <a:buFont typeface="Arial" charset="0"/>
              <a:buNone/>
              <a:defRPr/>
            </a:pPr>
            <a:r>
              <a:rPr lang="en-US" b="1" dirty="0"/>
              <a:t>2.  	Some animals reproduce sexually by </a:t>
            </a:r>
            <a:endParaRPr lang="en-CA" dirty="0"/>
          </a:p>
          <a:p>
            <a:pPr marL="0" indent="0" eaLnBrk="1" hangingPunct="1">
              <a:buFont typeface="Arial" charset="0"/>
              <a:buNone/>
              <a:defRPr/>
            </a:pPr>
            <a:r>
              <a:rPr lang="en-US" b="1" dirty="0"/>
              <a:t>bearing </a:t>
            </a:r>
            <a:r>
              <a:rPr lang="en-US" b="1" i="1" u="sng" dirty="0"/>
              <a:t>live</a:t>
            </a:r>
            <a:r>
              <a:rPr lang="en-US" b="1" dirty="0"/>
              <a:t> </a:t>
            </a:r>
            <a:r>
              <a:rPr lang="en-US" b="1" dirty="0" smtClean="0"/>
              <a:t>young</a:t>
            </a:r>
          </a:p>
          <a:p>
            <a:pPr marL="0" indent="0" eaLnBrk="1" hangingPunct="1">
              <a:buFont typeface="Arial" charset="0"/>
              <a:buNone/>
              <a:defRPr/>
            </a:pPr>
            <a:endParaRPr lang="en-US" b="1" dirty="0"/>
          </a:p>
          <a:p>
            <a:pPr marL="0" indent="0" eaLnBrk="1" hangingPunct="1">
              <a:buFont typeface="Arial" charset="0"/>
              <a:buNone/>
              <a:defRPr/>
            </a:pPr>
            <a:endParaRPr lang="en-CA" dirty="0" smtClean="0"/>
          </a:p>
          <a:p>
            <a:pPr marL="0" indent="0" eaLnBrk="1" hangingPunct="1">
              <a:buFont typeface="Arial" charset="0"/>
              <a:buNone/>
              <a:defRPr/>
            </a:pPr>
            <a:r>
              <a:rPr lang="en-US" b="1" dirty="0" smtClean="0"/>
              <a:t>3</a:t>
            </a:r>
            <a:r>
              <a:rPr lang="en-US" b="1" dirty="0"/>
              <a:t>.  	Some animals reproduce sexually by producing </a:t>
            </a:r>
            <a:r>
              <a:rPr lang="en-US" b="1" i="1" u="sng" dirty="0"/>
              <a:t>eggs</a:t>
            </a:r>
            <a:r>
              <a:rPr lang="en-US" b="1" dirty="0"/>
              <a:t> which will hatch into a young</a:t>
            </a:r>
            <a:endParaRPr lang="en-CA" dirty="0"/>
          </a:p>
          <a:p>
            <a:pPr>
              <a:defRPr/>
            </a:pPr>
            <a:endParaRPr lang="en-CA" dirty="0"/>
          </a:p>
        </p:txBody>
      </p:sp>
      <p:sp>
        <p:nvSpPr>
          <p:cNvPr id="17412" name="Content Placeholder 3"/>
          <p:cNvSpPr>
            <a:spLocks noGrp="1"/>
          </p:cNvSpPr>
          <p:nvPr>
            <p:ph sz="half" idx="2"/>
          </p:nvPr>
        </p:nvSpPr>
        <p:spPr/>
        <p:txBody>
          <a:bodyPr/>
          <a:lstStyle/>
          <a:p>
            <a:endParaRPr lang="en-CA" smtClean="0"/>
          </a:p>
        </p:txBody>
      </p:sp>
      <p:pic>
        <p:nvPicPr>
          <p:cNvPr id="17413" name="Picture 4" descr="A baby goat is b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160463"/>
            <a:ext cx="30003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t0.gstatic.com/images?q=tbn:ANd9GcROqetSDMBYSXjQFfIXMgF48ABxpoKPeyhGbgiDXHxeeLBbrU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013" y="4437063"/>
            <a:ext cx="2286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2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CA" smtClean="0"/>
          </a:p>
        </p:txBody>
      </p:sp>
      <p:sp>
        <p:nvSpPr>
          <p:cNvPr id="18435" name="Content Placeholder 2"/>
          <p:cNvSpPr>
            <a:spLocks noGrp="1"/>
          </p:cNvSpPr>
          <p:nvPr>
            <p:ph idx="1"/>
          </p:nvPr>
        </p:nvSpPr>
        <p:spPr/>
        <p:txBody>
          <a:bodyPr/>
          <a:lstStyle/>
          <a:p>
            <a:pPr marL="0" indent="0" eaLnBrk="1" hangingPunct="1">
              <a:buFont typeface="Arial" charset="0"/>
              <a:buNone/>
            </a:pPr>
            <a:r>
              <a:rPr lang="en-US" b="1" smtClean="0"/>
              <a:t>4.  	Direct development:  </a:t>
            </a:r>
            <a:r>
              <a:rPr lang="en-US" b="1" i="1" smtClean="0"/>
              <a:t>baby animals increase in size but do not change in overall form</a:t>
            </a:r>
            <a:endParaRPr lang="en-CA" smtClean="0"/>
          </a:p>
          <a:p>
            <a:pPr marL="0" indent="0" eaLnBrk="1" hangingPunct="1">
              <a:buFont typeface="Arial" charset="0"/>
              <a:buNone/>
            </a:pPr>
            <a:endParaRPr lang="en-CA" smtClean="0"/>
          </a:p>
        </p:txBody>
      </p:sp>
      <p:pic>
        <p:nvPicPr>
          <p:cNvPr id="18436" name="Picture 5" descr="chocolate-labrador-pu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3068638"/>
            <a:ext cx="38973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www.freespiritart.com/images/storm-loyal-compa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781300"/>
            <a:ext cx="3097213"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193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US" sz="3200" b="1" smtClean="0"/>
              <a:t/>
            </a:r>
            <a:br>
              <a:rPr lang="en-US" sz="3200" b="1" smtClean="0"/>
            </a:br>
            <a:r>
              <a:rPr lang="en-US" sz="3200" b="1" smtClean="0"/>
              <a:t/>
            </a:r>
            <a:br>
              <a:rPr lang="en-US" sz="3200" b="1" smtClean="0"/>
            </a:br>
            <a:r>
              <a:rPr lang="en-US" sz="3200" b="1" smtClean="0"/>
              <a:t>5.  Indirect development:  </a:t>
            </a:r>
            <a:r>
              <a:rPr lang="en-US" sz="3200" b="1" i="1" smtClean="0"/>
              <a:t>eggs hatch into larvae which are immature stages that look and act nothing like the adults</a:t>
            </a:r>
            <a:r>
              <a:rPr lang="en-CA" smtClean="0"/>
              <a:t/>
            </a:r>
            <a:br>
              <a:rPr lang="en-CA" smtClean="0"/>
            </a:br>
            <a:endParaRPr lang="en-CA" smtClean="0"/>
          </a:p>
        </p:txBody>
      </p:sp>
      <p:sp>
        <p:nvSpPr>
          <p:cNvPr id="19459" name="Content Placeholder 2"/>
          <p:cNvSpPr>
            <a:spLocks noGrp="1"/>
          </p:cNvSpPr>
          <p:nvPr>
            <p:ph idx="1"/>
          </p:nvPr>
        </p:nvSpPr>
        <p:spPr>
          <a:xfrm>
            <a:off x="457200" y="1916113"/>
            <a:ext cx="4259263" cy="4210050"/>
          </a:xfrm>
        </p:spPr>
        <p:txBody>
          <a:bodyPr/>
          <a:lstStyle/>
          <a:p>
            <a:pPr marL="0" indent="0" eaLnBrk="1" hangingPunct="1">
              <a:buFont typeface="Arial" charset="0"/>
              <a:buNone/>
            </a:pPr>
            <a:r>
              <a:rPr lang="en-US" b="1" smtClean="0"/>
              <a:t>a.Metamorphosis = </a:t>
            </a:r>
            <a:r>
              <a:rPr lang="en-US" i="1" smtClean="0"/>
              <a:t>series of dramatic changes in body form in the life cycle of some animals</a:t>
            </a:r>
            <a:endParaRPr lang="en-CA" smtClean="0"/>
          </a:p>
          <a:p>
            <a:pPr marL="0" indent="0" eaLnBrk="1" hangingPunct="1">
              <a:buFont typeface="Arial" charset="0"/>
              <a:buNone/>
            </a:pPr>
            <a:r>
              <a:rPr lang="en-US" b="1" smtClean="0"/>
              <a:t>b.	</a:t>
            </a:r>
            <a:r>
              <a:rPr lang="en-US" smtClean="0"/>
              <a:t>An example of an organism that does this:  </a:t>
            </a:r>
            <a:r>
              <a:rPr lang="en-US" i="1" smtClean="0"/>
              <a:t>butterflies, starfish</a:t>
            </a:r>
            <a:endParaRPr lang="en-CA" smtClean="0"/>
          </a:p>
          <a:p>
            <a:pPr marL="0" indent="0">
              <a:buFont typeface="Arial" charset="0"/>
              <a:buNone/>
            </a:pPr>
            <a:endParaRPr lang="en-CA" smtClean="0"/>
          </a:p>
        </p:txBody>
      </p:sp>
      <p:pic>
        <p:nvPicPr>
          <p:cNvPr id="19460" name="Picture 2" descr="http://yhsbiology.wikispaces.com/file/view/butterfly.jpg/57137248/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213100"/>
            <a:ext cx="41433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394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t>V.	</a:t>
            </a:r>
            <a:r>
              <a:rPr lang="en-US" b="1" u="sng" smtClean="0"/>
              <a:t>Trends in Animal Evolution</a:t>
            </a:r>
            <a:r>
              <a:rPr lang="en-CA" smtClean="0"/>
              <a:t/>
            </a:r>
            <a:br>
              <a:rPr lang="en-CA" smtClean="0"/>
            </a:br>
            <a:endParaRPr lang="en-CA" smtClean="0"/>
          </a:p>
        </p:txBody>
      </p:sp>
      <p:sp>
        <p:nvSpPr>
          <p:cNvPr id="3" name="Content Placeholder 2"/>
          <p:cNvSpPr>
            <a:spLocks noGrp="1"/>
          </p:cNvSpPr>
          <p:nvPr>
            <p:ph idx="1"/>
          </p:nvPr>
        </p:nvSpPr>
        <p:spPr>
          <a:xfrm>
            <a:off x="457200" y="1268413"/>
            <a:ext cx="8686800" cy="4857750"/>
          </a:xfrm>
        </p:spPr>
        <p:txBody>
          <a:bodyPr/>
          <a:lstStyle/>
          <a:p>
            <a:pPr marL="0" indent="0" eaLnBrk="1" hangingPunct="1">
              <a:buFont typeface="Arial" charset="0"/>
              <a:buNone/>
              <a:defRPr/>
            </a:pPr>
            <a:r>
              <a:rPr lang="en-US" b="1" dirty="0"/>
              <a:t>A.  	There are 3 main trends in animal </a:t>
            </a:r>
            <a:endParaRPr lang="en-CA" dirty="0"/>
          </a:p>
          <a:p>
            <a:pPr marL="0" indent="0" eaLnBrk="1" hangingPunct="1">
              <a:buFont typeface="Arial" charset="0"/>
              <a:buNone/>
              <a:defRPr/>
            </a:pPr>
            <a:r>
              <a:rPr lang="en-US" b="1" dirty="0"/>
              <a:t>evolution:</a:t>
            </a:r>
            <a:endParaRPr lang="en-CA" dirty="0"/>
          </a:p>
          <a:p>
            <a:pPr marL="0" indent="0" eaLnBrk="1" hangingPunct="1">
              <a:buFont typeface="Arial" charset="0"/>
              <a:buNone/>
              <a:defRPr/>
            </a:pPr>
            <a:r>
              <a:rPr lang="en-US" dirty="0" smtClean="0"/>
              <a:t>1.  </a:t>
            </a:r>
            <a:r>
              <a:rPr lang="en-US" i="1" dirty="0" smtClean="0"/>
              <a:t>The </a:t>
            </a:r>
            <a:r>
              <a:rPr lang="en-US" i="1" dirty="0"/>
              <a:t>levels of organization become higher as animals become more complex in form</a:t>
            </a:r>
            <a:endParaRPr lang="en-CA" dirty="0"/>
          </a:p>
          <a:p>
            <a:pPr marL="0" indent="0" eaLnBrk="1" hangingPunct="1">
              <a:buFont typeface="Arial" charset="0"/>
              <a:buNone/>
              <a:defRPr/>
            </a:pPr>
            <a:r>
              <a:rPr lang="en-US" dirty="0" smtClean="0"/>
              <a:t>2.  </a:t>
            </a:r>
            <a:r>
              <a:rPr lang="en-US" i="1" dirty="0" smtClean="0"/>
              <a:t>Some </a:t>
            </a:r>
            <a:r>
              <a:rPr lang="en-US" i="1" dirty="0"/>
              <a:t>of the simplest animals have radial symmetry; most complex animals have bilateral symmetry</a:t>
            </a:r>
            <a:endParaRPr lang="en-CA" dirty="0"/>
          </a:p>
          <a:p>
            <a:pPr marL="0" indent="0" eaLnBrk="1" hangingPunct="1">
              <a:buFont typeface="Arial" charset="0"/>
              <a:buNone/>
              <a:defRPr/>
            </a:pPr>
            <a:r>
              <a:rPr lang="en-US" dirty="0" smtClean="0"/>
              <a:t>3.</a:t>
            </a:r>
            <a:r>
              <a:rPr lang="en-US" i="1" dirty="0" smtClean="0"/>
              <a:t>More </a:t>
            </a:r>
            <a:r>
              <a:rPr lang="en-US" i="1" dirty="0"/>
              <a:t>complex animals tend to have a concentration of sense organs and nerve cells in their anterior end</a:t>
            </a:r>
            <a:endParaRPr lang="en-CA" dirty="0"/>
          </a:p>
          <a:p>
            <a:pPr eaLnBrk="1" hangingPunct="1">
              <a:defRPr/>
            </a:pPr>
            <a:endParaRPr lang="en-CA" dirty="0"/>
          </a:p>
        </p:txBody>
      </p:sp>
    </p:spTree>
    <p:extLst>
      <p:ext uri="{BB962C8B-B14F-4D97-AF65-F5344CB8AC3E}">
        <p14:creationId xmlns:p14="http://schemas.microsoft.com/office/powerpoint/2010/main" val="577180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CA" sz="3600" smtClean="0"/>
              <a:t>26-1 Introduction to the Animal kingdom</a:t>
            </a:r>
          </a:p>
        </p:txBody>
      </p:sp>
      <p:sp>
        <p:nvSpPr>
          <p:cNvPr id="3" name="Content Placeholder 2"/>
          <p:cNvSpPr>
            <a:spLocks noGrp="1"/>
          </p:cNvSpPr>
          <p:nvPr>
            <p:ph sz="half" idx="1"/>
          </p:nvPr>
        </p:nvSpPr>
        <p:spPr/>
        <p:txBody>
          <a:bodyPr rtlCol="0">
            <a:normAutofit/>
          </a:bodyPr>
          <a:lstStyle/>
          <a:p>
            <a:pPr marL="0" indent="0" eaLnBrk="1" fontAlgn="auto" hangingPunct="1">
              <a:spcAft>
                <a:spcPts val="0"/>
              </a:spcAft>
              <a:buFont typeface="Arial" pitchFamily="34" charset="0"/>
              <a:buNone/>
              <a:defRPr/>
            </a:pPr>
            <a:r>
              <a:rPr lang="en-US" b="1" dirty="0" smtClean="0"/>
              <a:t>A</a:t>
            </a:r>
            <a:r>
              <a:rPr lang="en-US" b="1" dirty="0"/>
              <a:t>.  Divided into:</a:t>
            </a:r>
            <a:endParaRPr lang="en-CA" dirty="0"/>
          </a:p>
          <a:p>
            <a:pPr marL="0" indent="0" eaLnBrk="1" fontAlgn="auto" hangingPunct="1">
              <a:spcAft>
                <a:spcPts val="0"/>
              </a:spcAft>
              <a:buFont typeface="Arial" pitchFamily="34" charset="0"/>
              <a:buNone/>
              <a:defRPr/>
            </a:pPr>
            <a:r>
              <a:rPr lang="en-US" b="1" i="1" u="sng" dirty="0" smtClean="0"/>
              <a:t>1.  Vertebrates</a:t>
            </a:r>
            <a:r>
              <a:rPr lang="en-US" b="1" dirty="0"/>
              <a:t>:  </a:t>
            </a:r>
            <a:r>
              <a:rPr lang="en-US" b="1" i="1" dirty="0"/>
              <a:t>have a </a:t>
            </a:r>
            <a:r>
              <a:rPr lang="en-US" b="1" i="1" dirty="0" smtClean="0"/>
              <a:t>backbone</a:t>
            </a:r>
          </a:p>
          <a:p>
            <a:pPr marL="514350" indent="-514350" eaLnBrk="1" fontAlgn="auto" hangingPunct="1">
              <a:spcAft>
                <a:spcPts val="0"/>
              </a:spcAft>
              <a:buFont typeface="Arial" pitchFamily="34" charset="0"/>
              <a:buAutoNum type="arabicPeriod"/>
              <a:defRPr/>
            </a:pPr>
            <a:endParaRPr lang="en-US" b="1" i="1" dirty="0" smtClean="0"/>
          </a:p>
          <a:p>
            <a:pPr marL="514350" indent="-514350" eaLnBrk="1" fontAlgn="auto" hangingPunct="1">
              <a:spcAft>
                <a:spcPts val="0"/>
              </a:spcAft>
              <a:buFont typeface="Arial" pitchFamily="34" charset="0"/>
              <a:buAutoNum type="arabicPeriod"/>
              <a:defRPr/>
            </a:pPr>
            <a:endParaRPr lang="en-US" b="1" i="1" dirty="0" smtClean="0"/>
          </a:p>
          <a:p>
            <a:pPr marL="0" indent="0" eaLnBrk="1" fontAlgn="auto" hangingPunct="1">
              <a:spcAft>
                <a:spcPts val="0"/>
              </a:spcAft>
              <a:buFont typeface="Arial" pitchFamily="34" charset="0"/>
              <a:buNone/>
              <a:defRPr/>
            </a:pPr>
            <a:endParaRPr lang="en-CA" dirty="0"/>
          </a:p>
          <a:p>
            <a:pPr marL="0" indent="0" eaLnBrk="1" fontAlgn="auto" hangingPunct="1">
              <a:spcAft>
                <a:spcPts val="0"/>
              </a:spcAft>
              <a:buFont typeface="Arial" pitchFamily="34" charset="0"/>
              <a:buNone/>
              <a:defRPr/>
            </a:pPr>
            <a:r>
              <a:rPr lang="en-US" b="1" dirty="0" smtClean="0"/>
              <a:t>2.  </a:t>
            </a:r>
            <a:r>
              <a:rPr lang="en-US" b="1" i="1" u="sng" dirty="0" smtClean="0"/>
              <a:t>Invertebrates</a:t>
            </a:r>
            <a:r>
              <a:rPr lang="en-US" b="1" dirty="0" smtClean="0"/>
              <a:t>:  </a:t>
            </a:r>
            <a:r>
              <a:rPr lang="en-US" b="1" i="1" dirty="0"/>
              <a:t>have no backbone</a:t>
            </a:r>
            <a:endParaRPr lang="en-CA" dirty="0"/>
          </a:p>
          <a:p>
            <a:pPr marL="0" indent="0" eaLnBrk="1" fontAlgn="auto" hangingPunct="1">
              <a:spcAft>
                <a:spcPts val="0"/>
              </a:spcAft>
              <a:buFont typeface="Arial" pitchFamily="34" charset="0"/>
              <a:buNone/>
              <a:defRPr/>
            </a:pPr>
            <a:endParaRPr lang="en-CA" dirty="0" smtClean="0"/>
          </a:p>
        </p:txBody>
      </p:sp>
      <p:sp>
        <p:nvSpPr>
          <p:cNvPr id="3076" name="Content Placeholder 4"/>
          <p:cNvSpPr>
            <a:spLocks noGrp="1"/>
          </p:cNvSpPr>
          <p:nvPr>
            <p:ph sz="half" idx="2"/>
          </p:nvPr>
        </p:nvSpPr>
        <p:spPr/>
        <p:txBody>
          <a:bodyPr/>
          <a:lstStyle/>
          <a:p>
            <a:pPr eaLnBrk="1" hangingPunct="1"/>
            <a:endParaRPr lang="en-CA" smtClean="0"/>
          </a:p>
        </p:txBody>
      </p:sp>
      <p:pic>
        <p:nvPicPr>
          <p:cNvPr id="30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341438"/>
            <a:ext cx="1697038" cy="215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3" descr="http://www.bishops.k12.nf.ca/wells/verts/main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1346200"/>
            <a:ext cx="3284537" cy="2297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9" name="Picture 6" descr="http://1.bp.blogspot.com/_xfyf-SgecxU/TQdH11q0JaI/AAAAAAAAARE/yV2XIfsDVNE/s1600/invertebrat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005263"/>
            <a:ext cx="3810000" cy="2124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98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CA" smtClean="0"/>
          </a:p>
        </p:txBody>
      </p:sp>
      <p:sp>
        <p:nvSpPr>
          <p:cNvPr id="3" name="Content Placeholder 2"/>
          <p:cNvSpPr>
            <a:spLocks noGrp="1"/>
          </p:cNvSpPr>
          <p:nvPr>
            <p:ph idx="1"/>
          </p:nvPr>
        </p:nvSpPr>
        <p:spPr/>
        <p:txBody>
          <a:bodyPr/>
          <a:lstStyle/>
          <a:p>
            <a:pPr marL="0" indent="0" eaLnBrk="1" hangingPunct="1">
              <a:buFont typeface="Arial" charset="0"/>
              <a:buNone/>
              <a:defRPr/>
            </a:pPr>
            <a:r>
              <a:rPr lang="en-US" b="1" dirty="0" smtClean="0"/>
              <a:t>B.  Radial symmetry:  </a:t>
            </a:r>
            <a:r>
              <a:rPr lang="en-US" i="1" dirty="0" smtClean="0"/>
              <a:t>arrangement of the body parts of an organism in such a way that they repeat around an imaginary line drawn through the center of the organism’s body</a:t>
            </a:r>
            <a:endParaRPr lang="en-CA" dirty="0" smtClean="0"/>
          </a:p>
          <a:p>
            <a:pPr eaLnBrk="1" hangingPunct="1">
              <a:defRPr/>
            </a:pPr>
            <a:endParaRPr lang="en-CA" dirty="0"/>
          </a:p>
        </p:txBody>
      </p:sp>
      <p:pic>
        <p:nvPicPr>
          <p:cNvPr id="21508" name="Picture 5" descr="http://www.uic.edu/classes/bios/bios100/labs/rad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133725"/>
            <a:ext cx="26384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http://www.animalwebguide.com/Starfis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3933825"/>
            <a:ext cx="2900362"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3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CA" smtClean="0"/>
          </a:p>
        </p:txBody>
      </p:sp>
      <p:sp>
        <p:nvSpPr>
          <p:cNvPr id="22531" name="Content Placeholder 2"/>
          <p:cNvSpPr>
            <a:spLocks noGrp="1"/>
          </p:cNvSpPr>
          <p:nvPr>
            <p:ph idx="1"/>
          </p:nvPr>
        </p:nvSpPr>
        <p:spPr/>
        <p:txBody>
          <a:bodyPr/>
          <a:lstStyle/>
          <a:p>
            <a:pPr marL="0" indent="0" eaLnBrk="1" hangingPunct="1">
              <a:buFont typeface="Arial" charset="0"/>
              <a:buNone/>
            </a:pPr>
            <a:r>
              <a:rPr lang="en-US" b="1" smtClean="0"/>
              <a:t>C.  Bilateral symmetry: </a:t>
            </a:r>
            <a:r>
              <a:rPr lang="en-US" smtClean="0"/>
              <a:t> </a:t>
            </a:r>
            <a:r>
              <a:rPr lang="en-US" i="1" smtClean="0"/>
              <a:t>arrangement of an </a:t>
            </a:r>
            <a:endParaRPr lang="en-CA" smtClean="0"/>
          </a:p>
          <a:p>
            <a:pPr marL="0" indent="0" eaLnBrk="1" hangingPunct="1">
              <a:buFont typeface="Arial" charset="0"/>
              <a:buNone/>
            </a:pPr>
            <a:r>
              <a:rPr lang="en-US" i="1" smtClean="0"/>
              <a:t>organisms’ body parts so that if an imaginary line were drawn down the longitudinal middle of the body, the body’s parts would repeat on either side of the line</a:t>
            </a:r>
            <a:endParaRPr lang="en-CA" smtClean="0"/>
          </a:p>
          <a:p>
            <a:pPr marL="0" indent="0" eaLnBrk="1" hangingPunct="1">
              <a:buFont typeface="Arial" charset="0"/>
              <a:buNone/>
            </a:pPr>
            <a:r>
              <a:rPr lang="en-US" b="1" smtClean="0"/>
              <a:t>	</a:t>
            </a:r>
            <a:endParaRPr lang="en-CA" smtClean="0"/>
          </a:p>
        </p:txBody>
      </p:sp>
      <p:pic>
        <p:nvPicPr>
          <p:cNvPr id="22532" name="Picture 5" descr="http://www.historyforkids.org/scienceforkids/math/geometry/pictures/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789363"/>
            <a:ext cx="2857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253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endParaRPr lang="en-CA" smtClean="0"/>
          </a:p>
        </p:txBody>
      </p:sp>
      <p:sp>
        <p:nvSpPr>
          <p:cNvPr id="3" name="Content Placeholder 2"/>
          <p:cNvSpPr>
            <a:spLocks noGrp="1"/>
          </p:cNvSpPr>
          <p:nvPr>
            <p:ph sz="half" idx="1"/>
          </p:nvPr>
        </p:nvSpPr>
        <p:spPr>
          <a:xfrm>
            <a:off x="457200" y="476250"/>
            <a:ext cx="4038600" cy="5649913"/>
          </a:xfrm>
        </p:spPr>
        <p:txBody>
          <a:bodyPr/>
          <a:lstStyle/>
          <a:p>
            <a:pPr marL="0" indent="0" eaLnBrk="1" hangingPunct="1">
              <a:buFont typeface="Arial" charset="0"/>
              <a:buNone/>
              <a:defRPr/>
            </a:pPr>
            <a:r>
              <a:rPr lang="en-US" b="1" dirty="0" err="1" smtClean="0"/>
              <a:t>D.Anterior</a:t>
            </a:r>
            <a:r>
              <a:rPr lang="en-US" b="1" dirty="0" smtClean="0"/>
              <a:t>: </a:t>
            </a:r>
            <a:r>
              <a:rPr lang="en-US" dirty="0" smtClean="0"/>
              <a:t> </a:t>
            </a:r>
            <a:r>
              <a:rPr lang="en-US" i="1" dirty="0" smtClean="0"/>
              <a:t>front end of a bilaterally symmetrical organism</a:t>
            </a:r>
            <a:endParaRPr lang="en-CA" dirty="0" smtClean="0"/>
          </a:p>
          <a:p>
            <a:pPr marL="0" indent="0" eaLnBrk="1" hangingPunct="1">
              <a:buFont typeface="Arial" charset="0"/>
              <a:buNone/>
              <a:defRPr/>
            </a:pPr>
            <a:r>
              <a:rPr lang="en-US" b="1" dirty="0" smtClean="0"/>
              <a:t>E.  Posterior:</a:t>
            </a:r>
            <a:r>
              <a:rPr lang="en-US" dirty="0" smtClean="0"/>
              <a:t>  </a:t>
            </a:r>
            <a:r>
              <a:rPr lang="en-US" i="1" dirty="0" smtClean="0"/>
              <a:t>back end of a bilaterally symmetrical organism</a:t>
            </a:r>
            <a:endParaRPr lang="en-US" dirty="0" smtClean="0"/>
          </a:p>
          <a:p>
            <a:pPr marL="0" indent="0" eaLnBrk="1" hangingPunct="1">
              <a:buFont typeface="Arial" charset="0"/>
              <a:buNone/>
              <a:defRPr/>
            </a:pPr>
            <a:r>
              <a:rPr lang="en-US" b="1" dirty="0" smtClean="0"/>
              <a:t>F.  Dorsal:  </a:t>
            </a:r>
            <a:r>
              <a:rPr lang="en-US" i="1" dirty="0" smtClean="0"/>
              <a:t>upper side of an organism that has bilateral symmetry</a:t>
            </a:r>
            <a:endParaRPr lang="en-CA" dirty="0" smtClean="0"/>
          </a:p>
          <a:p>
            <a:pPr marL="0" indent="0" eaLnBrk="1" hangingPunct="1">
              <a:buFont typeface="Arial" charset="0"/>
              <a:buNone/>
              <a:defRPr/>
            </a:pPr>
            <a:r>
              <a:rPr lang="en-US" b="1" dirty="0" smtClean="0"/>
              <a:t>G. Ventral:  </a:t>
            </a:r>
            <a:r>
              <a:rPr lang="en-US" i="1" dirty="0" smtClean="0"/>
              <a:t>lower side of an organism with bilateral symmetry</a:t>
            </a:r>
            <a:endParaRPr lang="en-CA" dirty="0" smtClean="0"/>
          </a:p>
          <a:p>
            <a:pPr eaLnBrk="1" hangingPunct="1">
              <a:defRPr/>
            </a:pPr>
            <a:endParaRPr lang="en-CA" dirty="0"/>
          </a:p>
        </p:txBody>
      </p:sp>
      <p:sp>
        <p:nvSpPr>
          <p:cNvPr id="23556" name="Content Placeholder 4"/>
          <p:cNvSpPr>
            <a:spLocks noGrp="1"/>
          </p:cNvSpPr>
          <p:nvPr>
            <p:ph sz="half" idx="2"/>
          </p:nvPr>
        </p:nvSpPr>
        <p:spPr/>
        <p:txBody>
          <a:bodyPr/>
          <a:lstStyle/>
          <a:p>
            <a:endParaRPr lang="en-CA" smtClean="0"/>
          </a:p>
        </p:txBody>
      </p:sp>
      <p:pic>
        <p:nvPicPr>
          <p:cNvPr id="235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00213"/>
            <a:ext cx="38100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9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CA" smtClean="0"/>
          </a:p>
        </p:txBody>
      </p:sp>
      <p:sp>
        <p:nvSpPr>
          <p:cNvPr id="3" name="Content Placeholder 2"/>
          <p:cNvSpPr>
            <a:spLocks noGrp="1"/>
          </p:cNvSpPr>
          <p:nvPr>
            <p:ph sz="half" idx="1"/>
          </p:nvPr>
        </p:nvSpPr>
        <p:spPr/>
        <p:txBody>
          <a:bodyPr/>
          <a:lstStyle/>
          <a:p>
            <a:pPr marL="514350" indent="-514350" eaLnBrk="1" hangingPunct="1">
              <a:buFont typeface="Arial" charset="0"/>
              <a:buAutoNum type="alphaUcPeriod" startAt="8"/>
              <a:defRPr/>
            </a:pPr>
            <a:r>
              <a:rPr lang="en-US" b="1" dirty="0" smtClean="0"/>
              <a:t>Cephalization</a:t>
            </a:r>
            <a:r>
              <a:rPr lang="en-US" b="1" dirty="0"/>
              <a:t>:  </a:t>
            </a:r>
            <a:r>
              <a:rPr lang="en-US" i="1" dirty="0"/>
              <a:t>gathering of sense </a:t>
            </a:r>
            <a:r>
              <a:rPr lang="en-US" i="1" dirty="0" smtClean="0"/>
              <a:t>organs and </a:t>
            </a:r>
            <a:r>
              <a:rPr lang="en-US" i="1" dirty="0"/>
              <a:t>nerve cells into the head </a:t>
            </a:r>
            <a:r>
              <a:rPr lang="en-US" i="1" dirty="0" smtClean="0"/>
              <a:t>region</a:t>
            </a:r>
          </a:p>
          <a:p>
            <a:pPr marL="514350" indent="-514350" eaLnBrk="1" hangingPunct="1">
              <a:buFont typeface="Arial" charset="0"/>
              <a:buAutoNum type="alphaUcPeriod" startAt="8"/>
              <a:defRPr/>
            </a:pPr>
            <a:endParaRPr lang="en-CA" dirty="0"/>
          </a:p>
          <a:p>
            <a:pPr marL="0" indent="0" eaLnBrk="1" hangingPunct="1">
              <a:buFont typeface="Arial" charset="0"/>
              <a:buNone/>
              <a:defRPr/>
            </a:pPr>
            <a:r>
              <a:rPr lang="en-US" b="1" dirty="0" smtClean="0"/>
              <a:t>I.  Ganglia</a:t>
            </a:r>
            <a:r>
              <a:rPr lang="en-US" b="1" dirty="0"/>
              <a:t>:  </a:t>
            </a:r>
            <a:r>
              <a:rPr lang="en-US" i="1" dirty="0"/>
              <a:t>small cluster of nerve cells</a:t>
            </a:r>
            <a:endParaRPr lang="en-CA" dirty="0"/>
          </a:p>
          <a:p>
            <a:pPr>
              <a:defRPr/>
            </a:pPr>
            <a:endParaRPr lang="en-CA" dirty="0"/>
          </a:p>
        </p:txBody>
      </p:sp>
      <p:sp>
        <p:nvSpPr>
          <p:cNvPr id="24580" name="Content Placeholder 3"/>
          <p:cNvSpPr>
            <a:spLocks noGrp="1"/>
          </p:cNvSpPr>
          <p:nvPr>
            <p:ph sz="half" idx="2"/>
          </p:nvPr>
        </p:nvSpPr>
        <p:spPr/>
        <p:txBody>
          <a:bodyPr/>
          <a:lstStyle/>
          <a:p>
            <a:endParaRPr lang="en-CA" smtClean="0"/>
          </a:p>
        </p:txBody>
      </p:sp>
      <p:pic>
        <p:nvPicPr>
          <p:cNvPr id="24581" name="Picture 2" descr="http://faculty.stcc.edu/BIOL102/images/labs/cephal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765175"/>
            <a:ext cx="26574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942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US" b="1" smtClean="0"/>
              <a:t>26-2:	Sponges</a:t>
            </a:r>
            <a:r>
              <a:rPr lang="en-CA" smtClean="0"/>
              <a:t/>
            </a:r>
            <a:br>
              <a:rPr lang="en-CA" smtClean="0"/>
            </a:br>
            <a:endParaRPr lang="en-CA" smtClean="0"/>
          </a:p>
        </p:txBody>
      </p:sp>
      <p:sp>
        <p:nvSpPr>
          <p:cNvPr id="25603" name="Content Placeholder 2"/>
          <p:cNvSpPr>
            <a:spLocks noGrp="1"/>
          </p:cNvSpPr>
          <p:nvPr>
            <p:ph sz="half" idx="1"/>
          </p:nvPr>
        </p:nvSpPr>
        <p:spPr/>
        <p:txBody>
          <a:bodyPr/>
          <a:lstStyle/>
          <a:p>
            <a:pPr marL="0" indent="0">
              <a:buFont typeface="Arial" charset="0"/>
              <a:buNone/>
            </a:pPr>
            <a:r>
              <a:rPr lang="en-US" b="1" smtClean="0"/>
              <a:t>I.  </a:t>
            </a:r>
            <a:r>
              <a:rPr lang="en-US" b="1" u="sng" smtClean="0"/>
              <a:t>Sponges</a:t>
            </a:r>
            <a:endParaRPr lang="en-CA" smtClean="0"/>
          </a:p>
          <a:p>
            <a:pPr marL="0" indent="0">
              <a:buFont typeface="Arial" charset="0"/>
              <a:buNone/>
            </a:pPr>
            <a:r>
              <a:rPr lang="en-US" b="1" smtClean="0"/>
              <a:t>A.  </a:t>
            </a:r>
            <a:r>
              <a:rPr lang="en-US" smtClean="0"/>
              <a:t>An ancient life form; sponges date back to </a:t>
            </a:r>
            <a:endParaRPr lang="en-CA" smtClean="0"/>
          </a:p>
          <a:p>
            <a:pPr marL="0" indent="0">
              <a:buFont typeface="Arial" charset="0"/>
              <a:buNone/>
            </a:pPr>
            <a:r>
              <a:rPr lang="en-US" smtClean="0"/>
              <a:t>the beginning of the </a:t>
            </a:r>
            <a:r>
              <a:rPr lang="en-US" i="1" u="sng" smtClean="0"/>
              <a:t>Cambrian</a:t>
            </a:r>
            <a:r>
              <a:rPr lang="en-US" smtClean="0"/>
              <a:t> period</a:t>
            </a:r>
            <a:endParaRPr lang="en-CA" smtClean="0"/>
          </a:p>
          <a:p>
            <a:pPr marL="0" indent="0">
              <a:buFont typeface="Arial" charset="0"/>
              <a:buNone/>
            </a:pPr>
            <a:endParaRPr lang="en-CA" smtClean="0"/>
          </a:p>
        </p:txBody>
      </p:sp>
      <p:sp>
        <p:nvSpPr>
          <p:cNvPr id="25604" name="Content Placeholder 3"/>
          <p:cNvSpPr>
            <a:spLocks noGrp="1"/>
          </p:cNvSpPr>
          <p:nvPr>
            <p:ph sz="half" idx="2"/>
          </p:nvPr>
        </p:nvSpPr>
        <p:spPr/>
        <p:txBody>
          <a:bodyPr/>
          <a:lstStyle/>
          <a:p>
            <a:endParaRPr lang="en-CA"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013" y="333375"/>
            <a:ext cx="4191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4" descr="http://farm4.static.flickr.com/3303/3540234408_62beb237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952875"/>
            <a:ext cx="206057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059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CA" smtClean="0"/>
          </a:p>
        </p:txBody>
      </p:sp>
      <p:sp>
        <p:nvSpPr>
          <p:cNvPr id="26627" name="Content Placeholder 2"/>
          <p:cNvSpPr>
            <a:spLocks noGrp="1"/>
          </p:cNvSpPr>
          <p:nvPr>
            <p:ph sz="half" idx="1"/>
          </p:nvPr>
        </p:nvSpPr>
        <p:spPr/>
        <p:txBody>
          <a:bodyPr/>
          <a:lstStyle/>
          <a:p>
            <a:pPr marL="0" indent="0">
              <a:buFont typeface="Arial" charset="0"/>
              <a:buNone/>
            </a:pPr>
            <a:r>
              <a:rPr lang="en-US" b="1" smtClean="0"/>
              <a:t>B.   Habitat:  </a:t>
            </a:r>
            <a:r>
              <a:rPr lang="en-US" i="1" smtClean="0"/>
              <a:t>live in the sea, although a few </a:t>
            </a:r>
            <a:endParaRPr lang="en-CA" smtClean="0"/>
          </a:p>
          <a:p>
            <a:pPr marL="0" indent="0">
              <a:buFont typeface="Arial" charset="0"/>
              <a:buNone/>
            </a:pPr>
            <a:r>
              <a:rPr lang="en-US" i="1" smtClean="0"/>
              <a:t>live in freshwater lakes and streams</a:t>
            </a:r>
            <a:endParaRPr lang="en-CA" smtClean="0"/>
          </a:p>
          <a:p>
            <a:pPr marL="0" indent="0">
              <a:buFont typeface="Arial" charset="0"/>
              <a:buNone/>
            </a:pPr>
            <a:r>
              <a:rPr lang="en-US" b="1" smtClean="0"/>
              <a:t>C. Phylum name Porifera means: </a:t>
            </a:r>
            <a:r>
              <a:rPr lang="en-US" smtClean="0"/>
              <a:t> pore-bearers because sponges have tiny openings all over their body</a:t>
            </a:r>
            <a:endParaRPr lang="en-CA" smtClean="0"/>
          </a:p>
          <a:p>
            <a:pPr marL="0" indent="0">
              <a:buFont typeface="Arial" charset="0"/>
              <a:buNone/>
            </a:pPr>
            <a:endParaRPr lang="en-CA" smtClean="0"/>
          </a:p>
        </p:txBody>
      </p:sp>
      <p:sp>
        <p:nvSpPr>
          <p:cNvPr id="26628" name="Content Placeholder 3"/>
          <p:cNvSpPr>
            <a:spLocks noGrp="1"/>
          </p:cNvSpPr>
          <p:nvPr>
            <p:ph sz="half" idx="2"/>
          </p:nvPr>
        </p:nvSpPr>
        <p:spPr/>
        <p:txBody>
          <a:bodyPr/>
          <a:lstStyle/>
          <a:p>
            <a:endParaRPr lang="en-CA" smtClean="0"/>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00213"/>
            <a:ext cx="3276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847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p:txBody>
          <a:bodyPr/>
          <a:lstStyle/>
          <a:p>
            <a:endParaRPr lang="en-CA" smtClean="0"/>
          </a:p>
        </p:txBody>
      </p:sp>
      <p:sp>
        <p:nvSpPr>
          <p:cNvPr id="3" name="Content Placeholder 2"/>
          <p:cNvSpPr>
            <a:spLocks noGrp="1"/>
          </p:cNvSpPr>
          <p:nvPr>
            <p:ph idx="1"/>
          </p:nvPr>
        </p:nvSpPr>
        <p:spPr>
          <a:xfrm>
            <a:off x="611188" y="1628775"/>
            <a:ext cx="8229600" cy="4525963"/>
          </a:xfrm>
        </p:spPr>
        <p:txBody>
          <a:bodyPr/>
          <a:lstStyle/>
          <a:p>
            <a:pPr marL="0" indent="0">
              <a:buFont typeface="Arial" charset="0"/>
              <a:buNone/>
              <a:defRPr/>
            </a:pPr>
            <a:r>
              <a:rPr lang="en-US" dirty="0" smtClean="0"/>
              <a:t>D:   3 characteristics of Phylum </a:t>
            </a:r>
            <a:r>
              <a:rPr lang="en-US" dirty="0" err="1" smtClean="0"/>
              <a:t>Porifera</a:t>
            </a:r>
            <a:r>
              <a:rPr lang="en-US" dirty="0" smtClean="0"/>
              <a:t> like </a:t>
            </a:r>
            <a:r>
              <a:rPr lang="en-CA" dirty="0" smtClean="0"/>
              <a:t> </a:t>
            </a:r>
            <a:r>
              <a:rPr lang="en-US" dirty="0" smtClean="0"/>
              <a:t>most animals:</a:t>
            </a:r>
            <a:endParaRPr lang="en-CA" dirty="0" smtClean="0"/>
          </a:p>
          <a:p>
            <a:pPr marL="400050" lvl="1" indent="0">
              <a:buFont typeface="Arial" charset="0"/>
              <a:buNone/>
              <a:defRPr/>
            </a:pPr>
            <a:r>
              <a:rPr lang="en-US" dirty="0" smtClean="0"/>
              <a:t>1.  multicellular</a:t>
            </a:r>
            <a:endParaRPr lang="en-CA" dirty="0" smtClean="0"/>
          </a:p>
          <a:p>
            <a:pPr marL="400050" lvl="1" indent="0">
              <a:buFont typeface="Arial" charset="0"/>
              <a:buNone/>
              <a:defRPr/>
            </a:pPr>
            <a:r>
              <a:rPr lang="en-US" dirty="0" smtClean="0"/>
              <a:t>2.  heterotrophic</a:t>
            </a:r>
            <a:endParaRPr lang="en-CA" dirty="0" smtClean="0"/>
          </a:p>
          <a:p>
            <a:pPr marL="400050" lvl="1" indent="0">
              <a:buFont typeface="Arial" charset="0"/>
              <a:buNone/>
              <a:defRPr/>
            </a:pPr>
            <a:r>
              <a:rPr lang="en-US" dirty="0" smtClean="0"/>
              <a:t>3.  no cell walls</a:t>
            </a:r>
            <a:endParaRPr lang="en-CA" dirty="0" smtClean="0"/>
          </a:p>
          <a:p>
            <a:pPr marL="400050" lvl="1" indent="0">
              <a:buFont typeface="Arial" charset="0"/>
              <a:buNone/>
              <a:defRPr/>
            </a:pPr>
            <a:r>
              <a:rPr lang="en-US" dirty="0" smtClean="0"/>
              <a:t>4.  contain several specialized cell types </a:t>
            </a:r>
            <a:endParaRPr lang="en-CA" dirty="0" smtClean="0"/>
          </a:p>
          <a:p>
            <a:pPr marL="400050" lvl="1" indent="0">
              <a:buFont typeface="Arial" charset="0"/>
              <a:buNone/>
              <a:defRPr/>
            </a:pPr>
            <a:r>
              <a:rPr lang="en-US" dirty="0" smtClean="0"/>
              <a:t>that live together</a:t>
            </a:r>
            <a:endParaRPr lang="en-CA" dirty="0" smtClean="0"/>
          </a:p>
          <a:p>
            <a:pPr>
              <a:defRPr/>
            </a:pPr>
            <a:endParaRPr lang="en-CA" dirty="0"/>
          </a:p>
        </p:txBody>
      </p:sp>
    </p:spTree>
    <p:extLst>
      <p:ext uri="{BB962C8B-B14F-4D97-AF65-F5344CB8AC3E}">
        <p14:creationId xmlns:p14="http://schemas.microsoft.com/office/powerpoint/2010/main" val="3828885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CA" smtClean="0"/>
          </a:p>
        </p:txBody>
      </p:sp>
      <p:sp>
        <p:nvSpPr>
          <p:cNvPr id="28675" name="Content Placeholder 2"/>
          <p:cNvSpPr>
            <a:spLocks noGrp="1"/>
          </p:cNvSpPr>
          <p:nvPr>
            <p:ph idx="1"/>
          </p:nvPr>
        </p:nvSpPr>
        <p:spPr>
          <a:xfrm>
            <a:off x="457200" y="1600200"/>
            <a:ext cx="8507413" cy="4525963"/>
          </a:xfrm>
        </p:spPr>
        <p:txBody>
          <a:bodyPr/>
          <a:lstStyle/>
          <a:p>
            <a:pPr marL="0" indent="0">
              <a:buFont typeface="Arial" charset="0"/>
              <a:buNone/>
            </a:pPr>
            <a:r>
              <a:rPr lang="en-US" b="1" smtClean="0"/>
              <a:t>E</a:t>
            </a:r>
            <a:r>
              <a:rPr lang="en-US" smtClean="0"/>
              <a:t>.  2 characteristics of Phylum Porifera </a:t>
            </a:r>
            <a:endParaRPr lang="en-CA" smtClean="0"/>
          </a:p>
          <a:p>
            <a:pPr marL="0" indent="0">
              <a:buFont typeface="Arial" charset="0"/>
              <a:buNone/>
            </a:pPr>
            <a:r>
              <a:rPr lang="en-US" smtClean="0"/>
              <a:t>unlike most animals:</a:t>
            </a:r>
            <a:endParaRPr lang="en-CA" smtClean="0"/>
          </a:p>
          <a:p>
            <a:pPr marL="0" indent="0">
              <a:buFont typeface="Arial" charset="0"/>
              <a:buNone/>
            </a:pPr>
            <a:r>
              <a:rPr lang="en-US" smtClean="0"/>
              <a:t>	1.	</a:t>
            </a:r>
            <a:r>
              <a:rPr lang="en-US" i="1" smtClean="0"/>
              <a:t>have no mouth or gut</a:t>
            </a:r>
            <a:endParaRPr lang="en-CA" smtClean="0"/>
          </a:p>
          <a:p>
            <a:pPr marL="0" indent="0">
              <a:buFont typeface="Arial" charset="0"/>
              <a:buNone/>
            </a:pPr>
            <a:r>
              <a:rPr lang="en-US" smtClean="0"/>
              <a:t>	2.</a:t>
            </a:r>
            <a:r>
              <a:rPr lang="en-US" i="1" smtClean="0"/>
              <a:t>	no specialized tissues or organ systems</a:t>
            </a:r>
          </a:p>
          <a:p>
            <a:pPr marL="0" indent="0">
              <a:buFont typeface="Arial" charset="0"/>
              <a:buNone/>
            </a:pPr>
            <a:endParaRPr lang="en-CA" smtClean="0"/>
          </a:p>
          <a:p>
            <a:pPr marL="0" indent="0">
              <a:buFont typeface="Arial" charset="0"/>
              <a:buNone/>
            </a:pPr>
            <a:r>
              <a:rPr lang="en-US" smtClean="0"/>
              <a:t>F.  Sponges probably evolved from </a:t>
            </a:r>
            <a:r>
              <a:rPr lang="en-US" i="1" smtClean="0"/>
              <a:t>single-cell ancestors separately from other multicellular animals</a:t>
            </a:r>
            <a:endParaRPr lang="en-CA" smtClean="0"/>
          </a:p>
          <a:p>
            <a:pPr marL="0" indent="0">
              <a:buFont typeface="Arial" charset="0"/>
              <a:buNone/>
            </a:pPr>
            <a:endParaRPr lang="en-CA" smtClean="0"/>
          </a:p>
        </p:txBody>
      </p:sp>
    </p:spTree>
    <p:extLst>
      <p:ext uri="{BB962C8B-B14F-4D97-AF65-F5344CB8AC3E}">
        <p14:creationId xmlns:p14="http://schemas.microsoft.com/office/powerpoint/2010/main" val="3622881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b="1" smtClean="0"/>
              <a:t>II.  </a:t>
            </a:r>
            <a:r>
              <a:rPr lang="en-US" b="1" u="sng" smtClean="0"/>
              <a:t>Form and Function in Sponges</a:t>
            </a:r>
            <a:r>
              <a:rPr lang="en-CA" smtClean="0"/>
              <a:t/>
            </a:r>
            <a:br>
              <a:rPr lang="en-CA" smtClean="0"/>
            </a:br>
            <a:endParaRPr lang="en-CA" smtClean="0"/>
          </a:p>
        </p:txBody>
      </p:sp>
      <p:pic>
        <p:nvPicPr>
          <p:cNvPr id="2969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262063"/>
            <a:ext cx="4032250" cy="487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pPr marL="0" indent="0">
              <a:buFont typeface="Arial" charset="0"/>
              <a:buNone/>
              <a:defRPr/>
            </a:pPr>
            <a:r>
              <a:rPr lang="en-US" b="1" dirty="0"/>
              <a:t>B</a:t>
            </a:r>
            <a:r>
              <a:rPr lang="en-US" dirty="0"/>
              <a:t>.  </a:t>
            </a:r>
            <a:r>
              <a:rPr lang="en-US" dirty="0" smtClean="0"/>
              <a:t>The </a:t>
            </a:r>
            <a:r>
              <a:rPr lang="en-US" dirty="0"/>
              <a:t>body of a sponge forms a wall around </a:t>
            </a:r>
            <a:endParaRPr lang="en-CA" dirty="0"/>
          </a:p>
          <a:p>
            <a:pPr marL="0" indent="0">
              <a:buFont typeface="Arial" charset="0"/>
              <a:buNone/>
              <a:defRPr/>
            </a:pPr>
            <a:r>
              <a:rPr lang="en-US" dirty="0"/>
              <a:t>a </a:t>
            </a:r>
            <a:r>
              <a:rPr lang="en-US" i="1" u="sng" dirty="0"/>
              <a:t>central</a:t>
            </a:r>
            <a:r>
              <a:rPr lang="en-US" dirty="0"/>
              <a:t> </a:t>
            </a:r>
            <a:r>
              <a:rPr lang="en-US" dirty="0" smtClean="0"/>
              <a:t>cavity</a:t>
            </a:r>
          </a:p>
          <a:p>
            <a:pPr marL="0" indent="0">
              <a:buFont typeface="Arial" charset="0"/>
              <a:buNone/>
              <a:defRPr/>
            </a:pPr>
            <a:endParaRPr lang="en-CA" dirty="0"/>
          </a:p>
          <a:p>
            <a:pPr marL="514350" indent="-514350">
              <a:buFont typeface="Arial" charset="0"/>
              <a:buAutoNum type="alphaUcPeriod" startAt="3"/>
              <a:defRPr/>
            </a:pPr>
            <a:r>
              <a:rPr lang="en-US" dirty="0" smtClean="0"/>
              <a:t>The </a:t>
            </a:r>
            <a:r>
              <a:rPr lang="en-US" dirty="0"/>
              <a:t>wall has thousands of </a:t>
            </a:r>
            <a:r>
              <a:rPr lang="en-US" i="1" u="sng" dirty="0" smtClean="0"/>
              <a:t>pores</a:t>
            </a:r>
          </a:p>
          <a:p>
            <a:pPr marL="0" indent="0">
              <a:buFont typeface="Arial" charset="0"/>
              <a:buNone/>
              <a:defRPr/>
            </a:pPr>
            <a:endParaRPr lang="en-CA" dirty="0"/>
          </a:p>
          <a:p>
            <a:pPr marL="0" indent="0">
              <a:buFont typeface="Arial" charset="0"/>
              <a:buNone/>
              <a:defRPr/>
            </a:pPr>
            <a:r>
              <a:rPr lang="en-US" b="1" dirty="0" smtClean="0"/>
              <a:t>D</a:t>
            </a:r>
            <a:r>
              <a:rPr lang="en-US" b="1" dirty="0"/>
              <a:t>.  </a:t>
            </a:r>
            <a:r>
              <a:rPr lang="en-US" dirty="0" smtClean="0"/>
              <a:t>Collar </a:t>
            </a:r>
            <a:r>
              <a:rPr lang="en-US" dirty="0"/>
              <a:t>cells:  </a:t>
            </a:r>
            <a:r>
              <a:rPr lang="en-US" i="1" dirty="0"/>
              <a:t>one of the cells forming the </a:t>
            </a:r>
            <a:r>
              <a:rPr lang="en-US" i="1" dirty="0" smtClean="0"/>
              <a:t>wall </a:t>
            </a:r>
            <a:r>
              <a:rPr lang="en-US" i="1" dirty="0"/>
              <a:t>of a sponge’s central cavity</a:t>
            </a:r>
            <a:endParaRPr lang="en-CA" dirty="0"/>
          </a:p>
        </p:txBody>
      </p:sp>
    </p:spTree>
    <p:extLst>
      <p:ext uri="{BB962C8B-B14F-4D97-AF65-F5344CB8AC3E}">
        <p14:creationId xmlns:p14="http://schemas.microsoft.com/office/powerpoint/2010/main" val="3653174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CA" smtClean="0"/>
          </a:p>
        </p:txBody>
      </p:sp>
      <p:sp>
        <p:nvSpPr>
          <p:cNvPr id="30723" name="Content Placeholder 2"/>
          <p:cNvSpPr>
            <a:spLocks noGrp="1"/>
          </p:cNvSpPr>
          <p:nvPr>
            <p:ph sz="half" idx="1"/>
          </p:nvPr>
        </p:nvSpPr>
        <p:spPr/>
        <p:txBody>
          <a:bodyPr/>
          <a:lstStyle/>
          <a:p>
            <a:endParaRPr lang="en-CA" smtClean="0"/>
          </a:p>
        </p:txBody>
      </p:sp>
      <p:sp>
        <p:nvSpPr>
          <p:cNvPr id="30724" name="Content Placeholder 3"/>
          <p:cNvSpPr>
            <a:spLocks noGrp="1"/>
          </p:cNvSpPr>
          <p:nvPr>
            <p:ph sz="half" idx="2"/>
          </p:nvPr>
        </p:nvSpPr>
        <p:spPr>
          <a:xfrm>
            <a:off x="3635375" y="692150"/>
            <a:ext cx="5508625" cy="5434013"/>
          </a:xfrm>
        </p:spPr>
        <p:txBody>
          <a:bodyPr/>
          <a:lstStyle/>
          <a:p>
            <a:pPr marL="0" indent="0">
              <a:buFont typeface="Arial" charset="0"/>
              <a:buNone/>
            </a:pPr>
            <a:r>
              <a:rPr lang="en-US" smtClean="0"/>
              <a:t>E.  Osculum:  </a:t>
            </a:r>
            <a:r>
              <a:rPr lang="en-US" i="1" smtClean="0"/>
              <a:t>large hole through which water exits the central cavity of a sponge</a:t>
            </a:r>
            <a:endParaRPr lang="en-CA" smtClean="0"/>
          </a:p>
          <a:p>
            <a:pPr marL="0" indent="0">
              <a:buFont typeface="Arial" charset="0"/>
              <a:buNone/>
            </a:pPr>
            <a:r>
              <a:rPr lang="en-US" smtClean="0"/>
              <a:t>1.Functions of current of water that flows through the body of a sponge:</a:t>
            </a:r>
            <a:endParaRPr lang="en-CA" smtClean="0"/>
          </a:p>
          <a:p>
            <a:pPr marL="0" indent="0">
              <a:buFont typeface="Arial" charset="0"/>
              <a:buNone/>
            </a:pPr>
            <a:r>
              <a:rPr lang="en-US" smtClean="0"/>
              <a:t>	a.  </a:t>
            </a:r>
            <a:r>
              <a:rPr lang="en-US" i="1" smtClean="0"/>
              <a:t>Delivers food to the cells</a:t>
            </a:r>
            <a:endParaRPr lang="en-CA" smtClean="0"/>
          </a:p>
          <a:p>
            <a:pPr marL="0" indent="0">
              <a:buFont typeface="Arial" charset="0"/>
              <a:buNone/>
            </a:pPr>
            <a:r>
              <a:rPr lang="en-US" smtClean="0"/>
              <a:t>	b. </a:t>
            </a:r>
            <a:r>
              <a:rPr lang="en-US" i="1" smtClean="0"/>
              <a:t>Delivers oxygen to the cells</a:t>
            </a:r>
            <a:endParaRPr lang="en-CA" smtClean="0"/>
          </a:p>
          <a:p>
            <a:pPr marL="0" indent="0">
              <a:buFont typeface="Arial" charset="0"/>
              <a:buNone/>
            </a:pPr>
            <a:r>
              <a:rPr lang="en-US" smtClean="0"/>
              <a:t>	c. </a:t>
            </a:r>
            <a:r>
              <a:rPr lang="en-US" i="1" smtClean="0"/>
              <a:t>Remove cellular waste 	products</a:t>
            </a:r>
            <a:endParaRPr lang="en-CA" smtClean="0"/>
          </a:p>
          <a:p>
            <a:pPr marL="0" indent="0">
              <a:buFont typeface="Arial" charset="0"/>
              <a:buNone/>
            </a:pPr>
            <a:r>
              <a:rPr lang="en-US" smtClean="0"/>
              <a:t>	d.  </a:t>
            </a:r>
            <a:r>
              <a:rPr lang="en-US" i="1" smtClean="0"/>
              <a:t>Transports gametes or 	larvae out of </a:t>
            </a:r>
            <a:r>
              <a:rPr lang="en-CA" smtClean="0"/>
              <a:t> </a:t>
            </a:r>
            <a:r>
              <a:rPr lang="en-US" i="1" smtClean="0"/>
              <a:t>the sponge’s 	body</a:t>
            </a:r>
            <a:endParaRPr lang="en-CA" i="1" smtClean="0"/>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13025"/>
            <a:ext cx="31686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84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CA" smtClean="0"/>
          </a:p>
        </p:txBody>
      </p:sp>
      <p:sp>
        <p:nvSpPr>
          <p:cNvPr id="3" name="Content Placeholder 2"/>
          <p:cNvSpPr>
            <a:spLocks noGrp="1"/>
          </p:cNvSpPr>
          <p:nvPr>
            <p:ph sz="half" idx="1"/>
          </p:nvPr>
        </p:nvSpPr>
        <p:spPr/>
        <p:txBody>
          <a:bodyPr/>
          <a:lstStyle/>
          <a:p>
            <a:pPr marL="0" indent="0" eaLnBrk="1" hangingPunct="1">
              <a:buFont typeface="Arial" charset="0"/>
              <a:buNone/>
            </a:pPr>
            <a:r>
              <a:rPr lang="en-US" b="1" smtClean="0"/>
              <a:t>II.  </a:t>
            </a:r>
            <a:r>
              <a:rPr lang="en-US" b="1" u="sng" smtClean="0"/>
              <a:t>What is an Animal?</a:t>
            </a:r>
            <a:endParaRPr lang="en-CA" smtClean="0"/>
          </a:p>
          <a:p>
            <a:pPr marL="0" indent="0" eaLnBrk="1" hangingPunct="1">
              <a:buFont typeface="Arial" charset="0"/>
              <a:buNone/>
            </a:pPr>
            <a:r>
              <a:rPr lang="en-US" b="1" smtClean="0"/>
              <a:t>A.  Animal:  </a:t>
            </a:r>
            <a:r>
              <a:rPr lang="en-US" b="1" i="1" smtClean="0"/>
              <a:t>A multicellular eukaryotic </a:t>
            </a:r>
            <a:endParaRPr lang="en-CA" smtClean="0"/>
          </a:p>
          <a:p>
            <a:pPr marL="0" indent="0" eaLnBrk="1" hangingPunct="1">
              <a:buFont typeface="Arial" charset="0"/>
              <a:buNone/>
            </a:pPr>
            <a:r>
              <a:rPr lang="en-US" b="1" i="1" smtClean="0"/>
              <a:t>heterotroph whose cells lack cell walls</a:t>
            </a:r>
            <a:endParaRPr lang="en-CA" smtClean="0"/>
          </a:p>
        </p:txBody>
      </p:sp>
      <p:sp>
        <p:nvSpPr>
          <p:cNvPr id="4100" name="Content Placeholder 3"/>
          <p:cNvSpPr>
            <a:spLocks noGrp="1"/>
          </p:cNvSpPr>
          <p:nvPr>
            <p:ph sz="half" idx="2"/>
          </p:nvPr>
        </p:nvSpPr>
        <p:spPr/>
        <p:txBody>
          <a:bodyPr/>
          <a:lstStyle/>
          <a:p>
            <a:pPr eaLnBrk="1" hangingPunct="1"/>
            <a:endParaRPr lang="en-CA"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1428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t3.gstatic.com/images?q=tbn:ANd9GcQw3pGX9BflbnllptBV32rSm4IHpfxIJhpEbcy-w1aVVEsSCFkb_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7975"/>
            <a:ext cx="2047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http://t2.gstatic.com/images?q=tbn:ANd9GcQXHb_0AdChBxh6tQl54OSiTR7hh3P_wWYuV2jezVWqLF7k0tdw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5" y="1944688"/>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http://t1.gstatic.com/images?q=tbn:ANd9GcTrz5oQayMuH9ugQB7xf09We60Wm89_d8hLt3QjM4r-SWD3lkHm1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838" y="5105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http://t1.gstatic.com/images?q=tbn:ANd9GcSS4TcWg8EAh478V_Id91Fr7GtRITgV4d9EkDvlNK-cqjh9cM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450" y="2628900"/>
            <a:ext cx="1878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http://t3.gstatic.com/images?q=tbn:ANd9GcTVg7u1m4ui0oKGRPVZQFGTC09TKci6iSay9AKEp4O6Kfa8EAW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4938" y="130175"/>
            <a:ext cx="1803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t2.gstatic.com/images?q=tbn:ANd9GcQTAmcsHPQUujRwcvWmVci1zLieeGX9va-gtsUdRmwo-u4hff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900" y="3917950"/>
            <a:ext cx="1984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C:\Users\Public\Pictures\Vacation pictures\32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8" y="3970338"/>
            <a:ext cx="20748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Joanna Macintos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2713" y="3554413"/>
            <a:ext cx="1714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6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additive="base">
                                        <p:cTn id="29" dur="500" fill="hold"/>
                                        <p:tgtEl>
                                          <p:spTgt spid="3076"/>
                                        </p:tgtEl>
                                        <p:attrNameLst>
                                          <p:attrName>ppt_x</p:attrName>
                                        </p:attrNameLst>
                                      </p:cBhvr>
                                      <p:tavLst>
                                        <p:tav tm="0">
                                          <p:val>
                                            <p:strVal val="#ppt_x"/>
                                          </p:val>
                                        </p:tav>
                                        <p:tav tm="100000">
                                          <p:val>
                                            <p:strVal val="#ppt_x"/>
                                          </p:val>
                                        </p:tav>
                                      </p:tavLst>
                                    </p:anim>
                                    <p:anim calcmode="lin" valueType="num">
                                      <p:cBhvr additive="base">
                                        <p:cTn id="3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086"/>
                                        </p:tgtEl>
                                        <p:attrNameLst>
                                          <p:attrName>style.visibility</p:attrName>
                                        </p:attrNameLst>
                                      </p:cBhvr>
                                      <p:to>
                                        <p:strVal val="visible"/>
                                      </p:to>
                                    </p:set>
                                    <p:anim calcmode="lin" valueType="num">
                                      <p:cBhvr additive="base">
                                        <p:cTn id="35" dur="500" fill="hold"/>
                                        <p:tgtEl>
                                          <p:spTgt spid="3086"/>
                                        </p:tgtEl>
                                        <p:attrNameLst>
                                          <p:attrName>ppt_x</p:attrName>
                                        </p:attrNameLst>
                                      </p:cBhvr>
                                      <p:tavLst>
                                        <p:tav tm="0">
                                          <p:val>
                                            <p:strVal val="#ppt_x"/>
                                          </p:val>
                                        </p:tav>
                                        <p:tav tm="100000">
                                          <p:val>
                                            <p:strVal val="#ppt_x"/>
                                          </p:val>
                                        </p:tav>
                                      </p:tavLst>
                                    </p:anim>
                                    <p:anim calcmode="lin" valueType="num">
                                      <p:cBhvr additive="base">
                                        <p:cTn id="36"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082"/>
                                        </p:tgtEl>
                                        <p:attrNameLst>
                                          <p:attrName>style.visibility</p:attrName>
                                        </p:attrNameLst>
                                      </p:cBhvr>
                                      <p:to>
                                        <p:strVal val="visible"/>
                                      </p:to>
                                    </p:set>
                                    <p:anim calcmode="lin" valueType="num">
                                      <p:cBhvr additive="base">
                                        <p:cTn id="41" dur="500" fill="hold"/>
                                        <p:tgtEl>
                                          <p:spTgt spid="3082"/>
                                        </p:tgtEl>
                                        <p:attrNameLst>
                                          <p:attrName>ppt_x</p:attrName>
                                        </p:attrNameLst>
                                      </p:cBhvr>
                                      <p:tavLst>
                                        <p:tav tm="0">
                                          <p:val>
                                            <p:strVal val="#ppt_x"/>
                                          </p:val>
                                        </p:tav>
                                        <p:tav tm="100000">
                                          <p:val>
                                            <p:strVal val="#ppt_x"/>
                                          </p:val>
                                        </p:tav>
                                      </p:tavLst>
                                    </p:anim>
                                    <p:anim calcmode="lin" valueType="num">
                                      <p:cBhvr additive="base">
                                        <p:cTn id="42"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080"/>
                                        </p:tgtEl>
                                        <p:attrNameLst>
                                          <p:attrName>style.visibility</p:attrName>
                                        </p:attrNameLst>
                                      </p:cBhvr>
                                      <p:to>
                                        <p:strVal val="visible"/>
                                      </p:to>
                                    </p:set>
                                    <p:anim calcmode="lin" valueType="num">
                                      <p:cBhvr additive="base">
                                        <p:cTn id="47" dur="500" fill="hold"/>
                                        <p:tgtEl>
                                          <p:spTgt spid="3080"/>
                                        </p:tgtEl>
                                        <p:attrNameLst>
                                          <p:attrName>ppt_x</p:attrName>
                                        </p:attrNameLst>
                                      </p:cBhvr>
                                      <p:tavLst>
                                        <p:tav tm="0">
                                          <p:val>
                                            <p:strVal val="#ppt_x"/>
                                          </p:val>
                                        </p:tav>
                                        <p:tav tm="100000">
                                          <p:val>
                                            <p:strVal val="#ppt_x"/>
                                          </p:val>
                                        </p:tav>
                                      </p:tavLst>
                                    </p:anim>
                                    <p:anim calcmode="lin" valueType="num">
                                      <p:cBhvr additive="base">
                                        <p:cTn id="4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3078"/>
                                        </p:tgtEl>
                                        <p:attrNameLst>
                                          <p:attrName>style.visibility</p:attrName>
                                        </p:attrNameLst>
                                      </p:cBhvr>
                                      <p:to>
                                        <p:strVal val="visible"/>
                                      </p:to>
                                    </p:set>
                                    <p:anim calcmode="lin" valueType="num">
                                      <p:cBhvr additive="base">
                                        <p:cTn id="59" dur="500" fill="hold"/>
                                        <p:tgtEl>
                                          <p:spTgt spid="3078"/>
                                        </p:tgtEl>
                                        <p:attrNameLst>
                                          <p:attrName>ppt_x</p:attrName>
                                        </p:attrNameLst>
                                      </p:cBhvr>
                                      <p:tavLst>
                                        <p:tav tm="0">
                                          <p:val>
                                            <p:strVal val="#ppt_x"/>
                                          </p:val>
                                        </p:tav>
                                        <p:tav tm="100000">
                                          <p:val>
                                            <p:strVal val="#ppt_x"/>
                                          </p:val>
                                        </p:tav>
                                      </p:tavLst>
                                    </p:anim>
                                    <p:anim calcmode="lin" valueType="num">
                                      <p:cBhvr additive="base">
                                        <p:cTn id="6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088"/>
                                        </p:tgtEl>
                                        <p:attrNameLst>
                                          <p:attrName>style.visibility</p:attrName>
                                        </p:attrNameLst>
                                      </p:cBhvr>
                                      <p:to>
                                        <p:strVal val="visible"/>
                                      </p:to>
                                    </p:set>
                                    <p:anim calcmode="lin" valueType="num">
                                      <p:cBhvr additive="base">
                                        <p:cTn id="65" dur="500" fill="hold"/>
                                        <p:tgtEl>
                                          <p:spTgt spid="3088"/>
                                        </p:tgtEl>
                                        <p:attrNameLst>
                                          <p:attrName>ppt_x</p:attrName>
                                        </p:attrNameLst>
                                      </p:cBhvr>
                                      <p:tavLst>
                                        <p:tav tm="0">
                                          <p:val>
                                            <p:strVal val="#ppt_x"/>
                                          </p:val>
                                        </p:tav>
                                        <p:tav tm="100000">
                                          <p:val>
                                            <p:strVal val="#ppt_x"/>
                                          </p:val>
                                        </p:tav>
                                      </p:tavLst>
                                    </p:anim>
                                    <p:anim calcmode="lin" valueType="num">
                                      <p:cBhvr additive="base">
                                        <p:cTn id="66"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090"/>
                                        </p:tgtEl>
                                        <p:attrNameLst>
                                          <p:attrName>style.visibility</p:attrName>
                                        </p:attrNameLst>
                                      </p:cBhvr>
                                      <p:to>
                                        <p:strVal val="visible"/>
                                      </p:to>
                                    </p:set>
                                    <p:anim calcmode="lin" valueType="num">
                                      <p:cBhvr additive="base">
                                        <p:cTn id="71" dur="500" fill="hold"/>
                                        <p:tgtEl>
                                          <p:spTgt spid="3090"/>
                                        </p:tgtEl>
                                        <p:attrNameLst>
                                          <p:attrName>ppt_x</p:attrName>
                                        </p:attrNameLst>
                                      </p:cBhvr>
                                      <p:tavLst>
                                        <p:tav tm="0">
                                          <p:val>
                                            <p:strVal val="#ppt_x"/>
                                          </p:val>
                                        </p:tav>
                                        <p:tav tm="100000">
                                          <p:val>
                                            <p:strVal val="#ppt_x"/>
                                          </p:val>
                                        </p:tav>
                                      </p:tavLst>
                                    </p:anim>
                                    <p:anim calcmode="lin" valueType="num">
                                      <p:cBhvr additive="base">
                                        <p:cTn id="72" dur="500" fill="hold"/>
                                        <p:tgtEl>
                                          <p:spTgt spid="3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CA" smtClean="0"/>
          </a:p>
        </p:txBody>
      </p:sp>
      <p:sp>
        <p:nvSpPr>
          <p:cNvPr id="31747" name="Content Placeholder 2"/>
          <p:cNvSpPr>
            <a:spLocks noGrp="1"/>
          </p:cNvSpPr>
          <p:nvPr>
            <p:ph sz="half" idx="1"/>
          </p:nvPr>
        </p:nvSpPr>
        <p:spPr>
          <a:xfrm>
            <a:off x="457200" y="1052513"/>
            <a:ext cx="4402138" cy="5073650"/>
          </a:xfrm>
        </p:spPr>
        <p:txBody>
          <a:bodyPr/>
          <a:lstStyle/>
          <a:p>
            <a:pPr marL="0" indent="0">
              <a:buFont typeface="Arial" charset="0"/>
              <a:buNone/>
            </a:pPr>
            <a:r>
              <a:rPr lang="en-US" b="1" smtClean="0"/>
              <a:t>F.  Spicules:  </a:t>
            </a:r>
            <a:r>
              <a:rPr lang="en-US" i="1" smtClean="0"/>
              <a:t>one of the thin, spiny structures that form the skeleton of a sponge</a:t>
            </a:r>
            <a:endParaRPr lang="en-CA" smtClean="0"/>
          </a:p>
          <a:p>
            <a:pPr marL="0" indent="0">
              <a:buFont typeface="Arial" charset="0"/>
              <a:buNone/>
            </a:pPr>
            <a:r>
              <a:rPr lang="en-US" smtClean="0"/>
              <a:t>1.  Built by </a:t>
            </a:r>
            <a:r>
              <a:rPr lang="en-US" i="1" u="sng" smtClean="0"/>
              <a:t>amebocyte</a:t>
            </a:r>
            <a:r>
              <a:rPr lang="en-US" smtClean="0"/>
              <a:t> cells</a:t>
            </a:r>
            <a:endParaRPr lang="en-CA" smtClean="0"/>
          </a:p>
          <a:p>
            <a:pPr marL="0" indent="0">
              <a:buFont typeface="Arial" charset="0"/>
              <a:buNone/>
            </a:pPr>
            <a:r>
              <a:rPr lang="en-US" smtClean="0"/>
              <a:t>2.   2 kinds:</a:t>
            </a:r>
            <a:endParaRPr lang="en-CA" smtClean="0"/>
          </a:p>
          <a:p>
            <a:pPr marL="0" indent="0">
              <a:buFont typeface="Arial" charset="0"/>
              <a:buNone/>
            </a:pPr>
            <a:r>
              <a:rPr lang="en-US" smtClean="0"/>
              <a:t>  a. </a:t>
            </a:r>
            <a:r>
              <a:rPr lang="en-US" i="1" smtClean="0"/>
              <a:t>Calcium carbonate (chalklike)</a:t>
            </a:r>
            <a:endParaRPr lang="en-CA" smtClean="0"/>
          </a:p>
          <a:p>
            <a:pPr marL="0" indent="0">
              <a:buFont typeface="Arial" charset="0"/>
              <a:buNone/>
            </a:pPr>
            <a:r>
              <a:rPr lang="en-US" smtClean="0"/>
              <a:t>b. </a:t>
            </a:r>
            <a:r>
              <a:rPr lang="en-US" i="1" smtClean="0"/>
              <a:t>Silica (glasslike)</a:t>
            </a:r>
            <a:endParaRPr lang="en-CA" smtClean="0"/>
          </a:p>
          <a:p>
            <a:pPr marL="0" indent="0">
              <a:buFont typeface="Arial" charset="0"/>
              <a:buNone/>
            </a:pPr>
            <a:r>
              <a:rPr lang="en-US" smtClean="0"/>
              <a:t>3.  Soft(bath) sponges are composed of a protein called </a:t>
            </a:r>
            <a:r>
              <a:rPr lang="en-US" i="1" u="sng" smtClean="0"/>
              <a:t>spongin</a:t>
            </a:r>
            <a:endParaRPr lang="en-CA" smtClean="0"/>
          </a:p>
          <a:p>
            <a:pPr marL="0" indent="0">
              <a:buFont typeface="Arial" charset="0"/>
              <a:buNone/>
            </a:pPr>
            <a:endParaRPr lang="en-CA" smtClean="0"/>
          </a:p>
        </p:txBody>
      </p:sp>
      <p:pic>
        <p:nvPicPr>
          <p:cNvPr id="3174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83175" y="1949450"/>
            <a:ext cx="3168650" cy="3827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9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457200" y="188913"/>
            <a:ext cx="8229600" cy="1143000"/>
          </a:xfrm>
        </p:spPr>
        <p:txBody>
          <a:bodyPr/>
          <a:lstStyle/>
          <a:p>
            <a:pPr algn="l"/>
            <a:r>
              <a:rPr lang="en-US" b="1" smtClean="0"/>
              <a:t>G.  	Describe how a sponge feeds:</a:t>
            </a:r>
            <a:endParaRPr lang="en-CA" smtClean="0"/>
          </a:p>
        </p:txBody>
      </p:sp>
      <p:sp>
        <p:nvSpPr>
          <p:cNvPr id="32771" name="Content Placeholder 5"/>
          <p:cNvSpPr>
            <a:spLocks noGrp="1"/>
          </p:cNvSpPr>
          <p:nvPr>
            <p:ph idx="1"/>
          </p:nvPr>
        </p:nvSpPr>
        <p:spPr>
          <a:xfrm>
            <a:off x="179388" y="1600200"/>
            <a:ext cx="8785225" cy="4525963"/>
          </a:xfrm>
        </p:spPr>
        <p:txBody>
          <a:bodyPr/>
          <a:lstStyle/>
          <a:p>
            <a:pPr marL="0" indent="0">
              <a:buFont typeface="Arial" charset="0"/>
              <a:buNone/>
            </a:pPr>
            <a:r>
              <a:rPr lang="en-US" b="1" i="1" smtClean="0"/>
              <a:t>Filter Feed</a:t>
            </a:r>
            <a:endParaRPr lang="en-CA" smtClean="0"/>
          </a:p>
          <a:p>
            <a:pPr marL="0" indent="0">
              <a:buFont typeface="Arial" charset="0"/>
              <a:buNone/>
            </a:pPr>
            <a:r>
              <a:rPr lang="en-US" i="1" smtClean="0"/>
              <a:t>As the water moves through the sponge, tiny food particles stick to the collar cells.  The trapped particles are then engulfed by the collar cells where they may be digested.  If the collar cells do not digest the food, they pass it on to the amebocytes.  When the amebocytes are finished digesting the food particles, they wander around, delivering digested food to other parts of the sponge.  Digestion is intracellular (takes place inside cells).</a:t>
            </a:r>
            <a:endParaRPr lang="en-CA" smtClean="0"/>
          </a:p>
        </p:txBody>
      </p:sp>
    </p:spTree>
    <p:extLst>
      <p:ext uri="{BB962C8B-B14F-4D97-AF65-F5344CB8AC3E}">
        <p14:creationId xmlns:p14="http://schemas.microsoft.com/office/powerpoint/2010/main" val="382585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CA" smtClean="0"/>
          </a:p>
        </p:txBody>
      </p:sp>
      <p:sp>
        <p:nvSpPr>
          <p:cNvPr id="3" name="Content Placeholder 2"/>
          <p:cNvSpPr>
            <a:spLocks noGrp="1"/>
          </p:cNvSpPr>
          <p:nvPr>
            <p:ph idx="1"/>
          </p:nvPr>
        </p:nvSpPr>
        <p:spPr/>
        <p:txBody>
          <a:bodyPr/>
          <a:lstStyle/>
          <a:p>
            <a:pPr marL="0" indent="0">
              <a:buFont typeface="Arial" charset="0"/>
              <a:buNone/>
              <a:defRPr/>
            </a:pPr>
            <a:r>
              <a:rPr lang="en-US" dirty="0"/>
              <a:t>H. 	How are the following accomplished in </a:t>
            </a:r>
            <a:endParaRPr lang="en-CA" dirty="0"/>
          </a:p>
          <a:p>
            <a:pPr marL="0" indent="0">
              <a:buFont typeface="Arial" charset="0"/>
              <a:buNone/>
              <a:defRPr/>
            </a:pPr>
            <a:r>
              <a:rPr lang="en-US" dirty="0" smtClean="0"/>
              <a:t>Sponges (respiration, excretion and internal transport)?  </a:t>
            </a:r>
          </a:p>
          <a:p>
            <a:pPr marL="0" indent="0">
              <a:buFont typeface="Arial" charset="0"/>
              <a:buNone/>
              <a:defRPr/>
            </a:pPr>
            <a:r>
              <a:rPr lang="en-US" i="1" dirty="0"/>
              <a:t>-</a:t>
            </a:r>
            <a:r>
              <a:rPr lang="en-US" i="1" dirty="0" smtClean="0"/>
              <a:t>water </a:t>
            </a:r>
            <a:r>
              <a:rPr lang="en-US" i="1" dirty="0"/>
              <a:t>flowing through a sponge will accomplish respiration, excretion, and internal transport</a:t>
            </a:r>
            <a:r>
              <a:rPr lang="en-US" dirty="0"/>
              <a:t> </a:t>
            </a:r>
            <a:endParaRPr lang="en-CA" dirty="0"/>
          </a:p>
          <a:p>
            <a:pPr>
              <a:defRPr/>
            </a:pPr>
            <a:endParaRPr lang="en-CA" dirty="0"/>
          </a:p>
        </p:txBody>
      </p:sp>
    </p:spTree>
    <p:extLst>
      <p:ext uri="{BB962C8B-B14F-4D97-AF65-F5344CB8AC3E}">
        <p14:creationId xmlns:p14="http://schemas.microsoft.com/office/powerpoint/2010/main" val="2323042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b="1" smtClean="0"/>
              <a:t>I.  Reproduction</a:t>
            </a:r>
            <a:endParaRPr lang="en-CA" smtClean="0"/>
          </a:p>
        </p:txBody>
      </p:sp>
      <p:sp>
        <p:nvSpPr>
          <p:cNvPr id="34819" name="Content Placeholder 2"/>
          <p:cNvSpPr>
            <a:spLocks noGrp="1"/>
          </p:cNvSpPr>
          <p:nvPr>
            <p:ph idx="1"/>
          </p:nvPr>
        </p:nvSpPr>
        <p:spPr/>
        <p:txBody>
          <a:bodyPr/>
          <a:lstStyle/>
          <a:p>
            <a:pPr marL="0" indent="0">
              <a:buFont typeface="Arial" charset="0"/>
              <a:buNone/>
            </a:pPr>
            <a:r>
              <a:rPr lang="en-US" b="1" smtClean="0"/>
              <a:t>1.  Sexual</a:t>
            </a:r>
            <a:endParaRPr lang="en-CA" smtClean="0"/>
          </a:p>
          <a:p>
            <a:pPr marL="0" indent="0">
              <a:buFont typeface="Arial" charset="0"/>
              <a:buNone/>
            </a:pPr>
            <a:r>
              <a:rPr lang="en-US" smtClean="0"/>
              <a:t>a. Sperm is released into</a:t>
            </a:r>
            <a:r>
              <a:rPr lang="en-US" i="1" smtClean="0"/>
              <a:t> </a:t>
            </a:r>
            <a:r>
              <a:rPr lang="en-US" i="1" u="sng" smtClean="0"/>
              <a:t>water </a:t>
            </a:r>
            <a:r>
              <a:rPr lang="en-US" smtClean="0"/>
              <a:t> flowing through the sponge and carried to the open water</a:t>
            </a:r>
            <a:endParaRPr lang="en-CA" smtClean="0"/>
          </a:p>
          <a:p>
            <a:pPr marL="0" indent="0">
              <a:buFont typeface="Arial" charset="0"/>
              <a:buNone/>
            </a:pPr>
            <a:r>
              <a:rPr lang="en-US" smtClean="0"/>
              <a:t>b. </a:t>
            </a:r>
            <a:r>
              <a:rPr lang="en-US" i="1" u="sng" smtClean="0"/>
              <a:t>Amebocytes</a:t>
            </a:r>
            <a:r>
              <a:rPr lang="en-US" smtClean="0"/>
              <a:t> pick up sperm and carries it to the sponge's eggs where fertilization occurs</a:t>
            </a:r>
            <a:endParaRPr lang="en-CA" smtClean="0"/>
          </a:p>
          <a:p>
            <a:pPr marL="0" indent="0">
              <a:buFont typeface="Arial" charset="0"/>
              <a:buNone/>
            </a:pPr>
            <a:r>
              <a:rPr lang="en-US" smtClean="0"/>
              <a:t>c. Zygote develops into a </a:t>
            </a:r>
            <a:r>
              <a:rPr lang="en-US" i="1" u="sng" smtClean="0"/>
              <a:t>larva</a:t>
            </a:r>
            <a:r>
              <a:rPr lang="en-US" smtClean="0"/>
              <a:t> that </a:t>
            </a:r>
            <a:r>
              <a:rPr lang="en-US" i="1" u="sng" smtClean="0"/>
              <a:t>swims</a:t>
            </a:r>
            <a:r>
              <a:rPr lang="en-US" smtClean="0"/>
              <a:t> ; it is carried by currents before it settles down and grows into a new sponge</a:t>
            </a:r>
            <a:endParaRPr lang="en-CA" smtClean="0"/>
          </a:p>
          <a:p>
            <a:pPr marL="0" indent="0">
              <a:buFont typeface="Arial" charset="0"/>
              <a:buNone/>
            </a:pPr>
            <a:endParaRPr lang="en-CA" smtClean="0"/>
          </a:p>
        </p:txBody>
      </p:sp>
    </p:spTree>
    <p:extLst>
      <p:ext uri="{BB962C8B-B14F-4D97-AF65-F5344CB8AC3E}">
        <p14:creationId xmlns:p14="http://schemas.microsoft.com/office/powerpoint/2010/main" val="4166036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CA" smtClean="0"/>
          </a:p>
        </p:txBody>
      </p:sp>
      <p:sp>
        <p:nvSpPr>
          <p:cNvPr id="35843" name="Content Placeholder 2"/>
          <p:cNvSpPr>
            <a:spLocks noGrp="1"/>
          </p:cNvSpPr>
          <p:nvPr>
            <p:ph idx="1"/>
          </p:nvPr>
        </p:nvSpPr>
        <p:spPr>
          <a:xfrm>
            <a:off x="457200" y="333375"/>
            <a:ext cx="5699125" cy="5792788"/>
          </a:xfrm>
        </p:spPr>
        <p:txBody>
          <a:bodyPr/>
          <a:lstStyle/>
          <a:p>
            <a:pPr marL="0" indent="0">
              <a:buFont typeface="Arial" charset="0"/>
              <a:buNone/>
            </a:pPr>
            <a:r>
              <a:rPr lang="en-US" b="1" smtClean="0"/>
              <a:t>2.  Asexual</a:t>
            </a:r>
            <a:endParaRPr lang="en-CA" smtClean="0"/>
          </a:p>
          <a:p>
            <a:pPr marL="0" indent="0">
              <a:buFont typeface="Arial" charset="0"/>
              <a:buNone/>
            </a:pPr>
            <a:r>
              <a:rPr lang="en-US" smtClean="0"/>
              <a:t>a. Can produce structures called </a:t>
            </a:r>
            <a:r>
              <a:rPr lang="en-US" i="1" u="sng" smtClean="0"/>
              <a:t>gemmules</a:t>
            </a:r>
            <a:endParaRPr lang="en-CA" smtClean="0"/>
          </a:p>
          <a:p>
            <a:pPr marL="0" indent="0">
              <a:buFont typeface="Arial" charset="0"/>
              <a:buNone/>
            </a:pPr>
            <a:r>
              <a:rPr lang="en-US" smtClean="0"/>
              <a:t>b. These are sphere-shaped collections of </a:t>
            </a:r>
            <a:r>
              <a:rPr lang="en-US" i="1" u="sng" smtClean="0"/>
              <a:t>amebocytes</a:t>
            </a:r>
            <a:r>
              <a:rPr lang="en-US" smtClean="0"/>
              <a:t> surrounded by a tough layer of </a:t>
            </a:r>
            <a:r>
              <a:rPr lang="en-US" i="1" u="sng" smtClean="0"/>
              <a:t>spicules</a:t>
            </a:r>
            <a:endParaRPr lang="en-CA" smtClean="0"/>
          </a:p>
          <a:p>
            <a:pPr marL="0" indent="0">
              <a:buFont typeface="Arial" charset="0"/>
              <a:buNone/>
            </a:pPr>
            <a:r>
              <a:rPr lang="en-US" smtClean="0"/>
              <a:t>c. Can survive long periods of</a:t>
            </a:r>
            <a:endParaRPr lang="en-CA" smtClean="0"/>
          </a:p>
          <a:p>
            <a:pPr marL="0" indent="0">
              <a:buFont typeface="Arial" charset="0"/>
              <a:buNone/>
            </a:pPr>
            <a:r>
              <a:rPr lang="en-US" smtClean="0"/>
              <a:t>	i.  </a:t>
            </a:r>
            <a:r>
              <a:rPr lang="en-US" i="1" smtClean="0"/>
              <a:t>Freezing 	</a:t>
            </a:r>
            <a:r>
              <a:rPr lang="en-US" smtClean="0"/>
              <a:t>ii.  </a:t>
            </a:r>
            <a:r>
              <a:rPr lang="en-US" i="1" smtClean="0"/>
              <a:t>Drought</a:t>
            </a:r>
            <a:endParaRPr lang="en-CA" smtClean="0"/>
          </a:p>
          <a:p>
            <a:pPr marL="0" indent="0">
              <a:buFont typeface="Arial" charset="0"/>
              <a:buNone/>
            </a:pPr>
            <a:endParaRPr lang="en-CA" smtClean="0"/>
          </a:p>
        </p:txBody>
      </p:sp>
      <p:pic>
        <p:nvPicPr>
          <p:cNvPr id="35844" name="Picture 4" descr="http://www1.fccj.cc.fl.us/dbyres/images/gemmul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484313"/>
            <a:ext cx="31861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938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CA" smtClean="0"/>
          </a:p>
        </p:txBody>
      </p:sp>
      <p:sp>
        <p:nvSpPr>
          <p:cNvPr id="36867" name="Content Placeholder 2"/>
          <p:cNvSpPr>
            <a:spLocks noGrp="1"/>
          </p:cNvSpPr>
          <p:nvPr>
            <p:ph idx="1"/>
          </p:nvPr>
        </p:nvSpPr>
        <p:spPr/>
        <p:txBody>
          <a:bodyPr/>
          <a:lstStyle/>
          <a:p>
            <a:pPr marL="0" indent="0">
              <a:buFont typeface="Arial" charset="0"/>
              <a:buNone/>
            </a:pPr>
            <a:r>
              <a:rPr lang="en-US" smtClean="0"/>
              <a:t>d.  Can also reproduce by </a:t>
            </a:r>
            <a:r>
              <a:rPr lang="en-US" i="1" u="sng" smtClean="0"/>
              <a:t>budding</a:t>
            </a:r>
            <a:r>
              <a:rPr lang="en-US" smtClean="0"/>
              <a:t> in which part of a sponge simply falls off the parent and grows into a new sponge</a:t>
            </a:r>
            <a:endParaRPr lang="en-CA" smtClean="0"/>
          </a:p>
          <a:p>
            <a:pPr marL="0" indent="0">
              <a:buFont typeface="Arial" charset="0"/>
              <a:buNone/>
            </a:pPr>
            <a:endParaRPr lang="en-CA"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141663"/>
            <a:ext cx="4625975" cy="345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769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CA" smtClean="0"/>
          </a:p>
        </p:txBody>
      </p:sp>
      <p:sp>
        <p:nvSpPr>
          <p:cNvPr id="3" name="Content Placeholder 2"/>
          <p:cNvSpPr>
            <a:spLocks noGrp="1"/>
          </p:cNvSpPr>
          <p:nvPr>
            <p:ph idx="1"/>
          </p:nvPr>
        </p:nvSpPr>
        <p:spPr/>
        <p:txBody>
          <a:bodyPr/>
          <a:lstStyle/>
          <a:p>
            <a:pPr marL="0" indent="0">
              <a:buFont typeface="Arial" charset="0"/>
              <a:buNone/>
              <a:defRPr/>
            </a:pPr>
            <a:r>
              <a:rPr lang="en-US" b="1" dirty="0"/>
              <a:t>3.  	Regeneration </a:t>
            </a:r>
            <a:endParaRPr lang="en-CA" dirty="0"/>
          </a:p>
          <a:p>
            <a:pPr marL="514350" indent="-514350">
              <a:buFont typeface="Arial" charset="0"/>
              <a:buAutoNum type="alphaLcPeriod"/>
              <a:defRPr/>
            </a:pPr>
            <a:r>
              <a:rPr lang="en-US" i="1" dirty="0" smtClean="0"/>
              <a:t>The </a:t>
            </a:r>
            <a:r>
              <a:rPr lang="en-US" i="1" dirty="0"/>
              <a:t>ability to regrow a lost or </a:t>
            </a:r>
            <a:r>
              <a:rPr lang="en-US" i="1" dirty="0" smtClean="0"/>
              <a:t>damaged part</a:t>
            </a:r>
          </a:p>
          <a:p>
            <a:pPr marL="0" indent="0">
              <a:buFont typeface="Arial" charset="0"/>
              <a:buNone/>
              <a:defRPr/>
            </a:pPr>
            <a:endParaRPr lang="en-CA" dirty="0"/>
          </a:p>
          <a:p>
            <a:pPr marL="0" indent="0">
              <a:buFont typeface="Arial" charset="0"/>
              <a:buNone/>
              <a:defRPr/>
            </a:pPr>
            <a:r>
              <a:rPr lang="en-US" dirty="0"/>
              <a:t>b. </a:t>
            </a:r>
            <a:r>
              <a:rPr lang="en-US" dirty="0" smtClean="0"/>
              <a:t>Separated </a:t>
            </a:r>
            <a:r>
              <a:rPr lang="en-US" dirty="0"/>
              <a:t>sponge cells will </a:t>
            </a:r>
            <a:r>
              <a:rPr lang="en-US" i="1" u="sng" dirty="0"/>
              <a:t>clump </a:t>
            </a:r>
            <a:r>
              <a:rPr lang="en-US" dirty="0"/>
              <a:t>together and grow into several </a:t>
            </a:r>
            <a:r>
              <a:rPr lang="en-US" i="1" u="sng" dirty="0"/>
              <a:t>new</a:t>
            </a:r>
            <a:r>
              <a:rPr lang="en-US" dirty="0"/>
              <a:t> sponges</a:t>
            </a:r>
            <a:endParaRPr lang="en-CA" dirty="0"/>
          </a:p>
          <a:p>
            <a:pPr marL="0" indent="0">
              <a:buFont typeface="Arial" charset="0"/>
              <a:buNone/>
              <a:defRPr/>
            </a:pPr>
            <a:endParaRPr lang="en-CA" dirty="0"/>
          </a:p>
        </p:txBody>
      </p:sp>
    </p:spTree>
    <p:extLst>
      <p:ext uri="{BB962C8B-B14F-4D97-AF65-F5344CB8AC3E}">
        <p14:creationId xmlns:p14="http://schemas.microsoft.com/office/powerpoint/2010/main" val="3104467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smtClean="0"/>
              <a:t>III.</a:t>
            </a:r>
            <a:r>
              <a:rPr lang="en-US" b="1" u="sng" smtClean="0"/>
              <a:t>How Sponges Fit into the World</a:t>
            </a:r>
            <a:r>
              <a:rPr lang="en-CA" smtClean="0"/>
              <a:t/>
            </a:r>
            <a:br>
              <a:rPr lang="en-CA" smtClean="0"/>
            </a:br>
            <a:endParaRPr lang="en-CA" smtClean="0"/>
          </a:p>
        </p:txBody>
      </p:sp>
      <p:sp>
        <p:nvSpPr>
          <p:cNvPr id="38915" name="Content Placeholder 2"/>
          <p:cNvSpPr>
            <a:spLocks noGrp="1"/>
          </p:cNvSpPr>
          <p:nvPr>
            <p:ph idx="1"/>
          </p:nvPr>
        </p:nvSpPr>
        <p:spPr>
          <a:xfrm>
            <a:off x="250825" y="1052513"/>
            <a:ext cx="8713788" cy="5073650"/>
          </a:xfrm>
        </p:spPr>
        <p:txBody>
          <a:bodyPr/>
          <a:lstStyle/>
          <a:p>
            <a:pPr marL="0" indent="0">
              <a:buFont typeface="Arial" charset="0"/>
              <a:buNone/>
            </a:pPr>
            <a:r>
              <a:rPr lang="en-US" b="1" smtClean="0"/>
              <a:t>A.  	</a:t>
            </a:r>
            <a:r>
              <a:rPr lang="en-US" sz="2800" smtClean="0"/>
              <a:t>6 things that sponges contribute:</a:t>
            </a:r>
            <a:endParaRPr lang="en-CA" sz="2800" smtClean="0"/>
          </a:p>
          <a:p>
            <a:pPr marL="0" indent="0">
              <a:buFont typeface="Arial" charset="0"/>
              <a:buNone/>
            </a:pPr>
            <a:r>
              <a:rPr lang="en-US" sz="2800" smtClean="0"/>
              <a:t>	1.  Often live in </a:t>
            </a:r>
            <a:r>
              <a:rPr lang="en-US" sz="2800" i="1" u="sng" smtClean="0"/>
              <a:t>dark</a:t>
            </a:r>
            <a:r>
              <a:rPr lang="en-US" sz="2800" smtClean="0"/>
              <a:t> places</a:t>
            </a:r>
            <a:endParaRPr lang="en-CA" sz="2800" smtClean="0"/>
          </a:p>
          <a:p>
            <a:pPr marL="0" indent="0">
              <a:buFont typeface="Arial" charset="0"/>
              <a:buNone/>
            </a:pPr>
            <a:r>
              <a:rPr lang="en-US" sz="2800" smtClean="0"/>
              <a:t>	2.  Act as “homes” for:  </a:t>
            </a:r>
            <a:r>
              <a:rPr lang="en-US" sz="2800" i="1" smtClean="0"/>
              <a:t>other marine animals</a:t>
            </a:r>
            <a:endParaRPr lang="en-CA" sz="2800" smtClean="0"/>
          </a:p>
          <a:p>
            <a:pPr marL="0" indent="0">
              <a:buFont typeface="Arial" charset="0"/>
              <a:buNone/>
            </a:pPr>
            <a:r>
              <a:rPr lang="en-US" sz="2800" smtClean="0"/>
              <a:t>	3.  Live in symbiosis with:  </a:t>
            </a:r>
            <a:r>
              <a:rPr lang="en-US" sz="2800" i="1" smtClean="0"/>
              <a:t>bacteria and protists</a:t>
            </a:r>
            <a:endParaRPr lang="en-CA" sz="2800" smtClean="0"/>
          </a:p>
          <a:p>
            <a:pPr marL="0" indent="0">
              <a:buFont typeface="Arial" charset="0"/>
              <a:buNone/>
            </a:pPr>
            <a:r>
              <a:rPr lang="en-US" sz="2800" smtClean="0"/>
              <a:t>	4.  Boring sponges are important in </a:t>
            </a:r>
            <a:r>
              <a:rPr lang="en-US" sz="2800" i="1" smtClean="0"/>
              <a:t>“cleaning up” the ocean floor</a:t>
            </a:r>
            <a:endParaRPr lang="en-CA" sz="2800" smtClean="0"/>
          </a:p>
          <a:p>
            <a:pPr marL="0" indent="0">
              <a:buFont typeface="Arial" charset="0"/>
              <a:buNone/>
            </a:pPr>
            <a:r>
              <a:rPr lang="en-US" sz="2800" smtClean="0"/>
              <a:t>	5.  	Human uses:</a:t>
            </a:r>
            <a:endParaRPr lang="en-CA" sz="2800" smtClean="0"/>
          </a:p>
          <a:p>
            <a:pPr marL="0" indent="0">
              <a:buFont typeface="Arial" charset="0"/>
              <a:buNone/>
            </a:pPr>
            <a:r>
              <a:rPr lang="en-US" sz="2800" smtClean="0"/>
              <a:t>		a.	</a:t>
            </a:r>
            <a:r>
              <a:rPr lang="en-US" sz="2800" i="1" smtClean="0"/>
              <a:t>Sponges in bathing</a:t>
            </a:r>
            <a:endParaRPr lang="en-CA" sz="2800" smtClean="0"/>
          </a:p>
          <a:p>
            <a:pPr marL="0" indent="0">
              <a:buFont typeface="Arial" charset="0"/>
              <a:buNone/>
            </a:pPr>
            <a:r>
              <a:rPr lang="en-US" sz="2800" smtClean="0"/>
              <a:t>		b.  	Protective chemicals may be </a:t>
            </a:r>
            <a:endParaRPr lang="en-CA" sz="2800" smtClean="0"/>
          </a:p>
          <a:p>
            <a:pPr marL="0" indent="0">
              <a:buFont typeface="Arial" charset="0"/>
              <a:buNone/>
            </a:pPr>
            <a:r>
              <a:rPr lang="en-US" sz="2800" smtClean="0"/>
              <a:t>powerful </a:t>
            </a:r>
            <a:r>
              <a:rPr lang="en-US" sz="2800" i="1" u="sng" smtClean="0"/>
              <a:t>toxins</a:t>
            </a:r>
            <a:r>
              <a:rPr lang="en-US" sz="2800" smtClean="0"/>
              <a:t> or act against </a:t>
            </a:r>
            <a:r>
              <a:rPr lang="en-US" sz="2800" i="1" smtClean="0"/>
              <a:t>bacteria</a:t>
            </a:r>
            <a:endParaRPr lang="en-CA" sz="2800" i="1" smtClean="0"/>
          </a:p>
        </p:txBody>
      </p:sp>
    </p:spTree>
    <p:extLst>
      <p:ext uri="{BB962C8B-B14F-4D97-AF65-F5344CB8AC3E}">
        <p14:creationId xmlns:p14="http://schemas.microsoft.com/office/powerpoint/2010/main" val="4060987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US" b="1" smtClean="0"/>
              <a:t>26-3  Cnidarians</a:t>
            </a:r>
            <a:r>
              <a:rPr lang="en-CA" smtClean="0"/>
              <a:t/>
            </a:r>
            <a:br>
              <a:rPr lang="en-CA" smtClean="0"/>
            </a:br>
            <a:endParaRPr lang="en-CA" smtClean="0"/>
          </a:p>
        </p:txBody>
      </p:sp>
      <p:sp>
        <p:nvSpPr>
          <p:cNvPr id="39939" name="Content Placeholder 2"/>
          <p:cNvSpPr>
            <a:spLocks noGrp="1"/>
          </p:cNvSpPr>
          <p:nvPr>
            <p:ph idx="1"/>
          </p:nvPr>
        </p:nvSpPr>
        <p:spPr/>
        <p:txBody>
          <a:bodyPr/>
          <a:lstStyle/>
          <a:p>
            <a:pPr marL="0" indent="0">
              <a:buFont typeface="Arial" charset="0"/>
              <a:buNone/>
            </a:pPr>
            <a:endParaRPr lang="en-CA" smtClean="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36613"/>
            <a:ext cx="3886200"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4" descr="http://t1.gstatic.com/images?q=tbn:ANd9GcRzjUa1DWNMHZTERRMZko73ZPHNo9KSZjyeq2EPn2cqcSjsNDHm&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04813"/>
            <a:ext cx="33178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http://0.tqn.com/d/animals/1/0/J/U/cnidari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538" y="3084513"/>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http://www.valdosta.edu/~jlgoble/Sea%20Anemone%20Diadumene%20Dia%2030cm%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38" y="3716338"/>
            <a:ext cx="29591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84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err="1" smtClean="0"/>
              <a:t>III.</a:t>
            </a:r>
            <a:r>
              <a:rPr lang="en-US" b="1" u="sng" dirty="0" err="1" smtClean="0"/>
              <a:t>Cell</a:t>
            </a:r>
            <a:r>
              <a:rPr lang="en-US" b="1" u="sng" dirty="0" smtClean="0"/>
              <a:t> Specialization and Division of Labor</a:t>
            </a:r>
            <a:r>
              <a:rPr lang="en-CA" dirty="0" smtClean="0"/>
              <a:t/>
            </a:r>
            <a:br>
              <a:rPr lang="en-CA" dirty="0" smtClean="0"/>
            </a:br>
            <a:endParaRPr lang="en-CA" dirty="0" smtClean="0"/>
          </a:p>
        </p:txBody>
      </p:sp>
      <p:sp>
        <p:nvSpPr>
          <p:cNvPr id="3" name="Content Placeholder 2"/>
          <p:cNvSpPr>
            <a:spLocks noGrp="1"/>
          </p:cNvSpPr>
          <p:nvPr>
            <p:ph sz="half" idx="1"/>
          </p:nvPr>
        </p:nvSpPr>
        <p:spPr/>
        <p:txBody>
          <a:bodyPr rtlCol="0">
            <a:normAutofit/>
          </a:bodyPr>
          <a:lstStyle/>
          <a:p>
            <a:pPr marL="0" indent="0" eaLnBrk="1" fontAlgn="auto" hangingPunct="1">
              <a:spcAft>
                <a:spcPts val="0"/>
              </a:spcAft>
              <a:buFont typeface="Arial" pitchFamily="34" charset="0"/>
              <a:buNone/>
              <a:defRPr/>
            </a:pPr>
            <a:r>
              <a:rPr lang="en-US" b="1" dirty="0" smtClean="0"/>
              <a:t>A.  What is the advantage of dividing up different tasks among specialized cells?  </a:t>
            </a:r>
          </a:p>
          <a:p>
            <a:pPr marL="0" indent="0" eaLnBrk="1" fontAlgn="auto" hangingPunct="1">
              <a:spcAft>
                <a:spcPts val="0"/>
              </a:spcAft>
              <a:buFont typeface="Arial" pitchFamily="34" charset="0"/>
              <a:buNone/>
              <a:defRPr/>
            </a:pPr>
            <a:endParaRPr lang="en-US" b="1" i="1" dirty="0" smtClean="0"/>
          </a:p>
          <a:p>
            <a:pPr marL="0" indent="0" eaLnBrk="1" fontAlgn="auto" hangingPunct="1">
              <a:spcAft>
                <a:spcPts val="0"/>
              </a:spcAft>
              <a:buFont typeface="Arial" pitchFamily="34" charset="0"/>
              <a:buNone/>
              <a:defRPr/>
            </a:pPr>
            <a:r>
              <a:rPr lang="en-US" b="1" i="1" dirty="0" smtClean="0"/>
              <a:t>To increase the efficiency</a:t>
            </a:r>
            <a:endParaRPr lang="en-CA" dirty="0" smtClean="0"/>
          </a:p>
          <a:p>
            <a:pPr eaLnBrk="1" fontAlgn="auto" hangingPunct="1">
              <a:spcAft>
                <a:spcPts val="0"/>
              </a:spcAft>
              <a:buFont typeface="Arial" pitchFamily="34" charset="0"/>
              <a:buChar char="•"/>
              <a:defRPr/>
            </a:pPr>
            <a:endParaRPr lang="en-CA" dirty="0" smtClean="0"/>
          </a:p>
        </p:txBody>
      </p:sp>
      <p:sp>
        <p:nvSpPr>
          <p:cNvPr id="5124" name="Content Placeholder 3"/>
          <p:cNvSpPr>
            <a:spLocks noGrp="1"/>
          </p:cNvSpPr>
          <p:nvPr>
            <p:ph sz="half" idx="2"/>
          </p:nvPr>
        </p:nvSpPr>
        <p:spPr/>
        <p:txBody>
          <a:bodyPr/>
          <a:lstStyle/>
          <a:p>
            <a:pPr eaLnBrk="1" hangingPunct="1"/>
            <a:endParaRPr lang="en-CA" smtClean="0"/>
          </a:p>
        </p:txBody>
      </p:sp>
      <p:pic>
        <p:nvPicPr>
          <p:cNvPr id="5125" name="Picture 4" descr="http://64.202.120.86/upload/image/articles/2007/shedding-light-on-blindness/cell_different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7338"/>
            <a:ext cx="38004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58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rtlCol="0">
            <a:normAutofit fontScale="90000"/>
          </a:bodyPr>
          <a:lstStyle/>
          <a:p>
            <a:pPr eaLnBrk="1" fontAlgn="auto" hangingPunct="1">
              <a:spcAft>
                <a:spcPts val="0"/>
              </a:spcAft>
              <a:defRPr/>
            </a:pPr>
            <a:r>
              <a:rPr lang="en-US" b="1" dirty="0" smtClean="0"/>
              <a:t>IV.	</a:t>
            </a:r>
            <a:r>
              <a:rPr lang="en-US" b="1" u="sng" dirty="0" smtClean="0"/>
              <a:t>What Animals Must Do to Survive</a:t>
            </a:r>
            <a:r>
              <a:rPr lang="en-CA" dirty="0" smtClean="0"/>
              <a:t/>
            </a:r>
            <a:br>
              <a:rPr lang="en-CA" dirty="0" smtClean="0"/>
            </a:br>
            <a:endParaRPr lang="en-CA" dirty="0" smtClean="0"/>
          </a:p>
        </p:txBody>
      </p:sp>
      <p:sp>
        <p:nvSpPr>
          <p:cNvPr id="3" name="Content Placeholder 2"/>
          <p:cNvSpPr>
            <a:spLocks noGrp="1"/>
          </p:cNvSpPr>
          <p:nvPr>
            <p:ph sz="half" idx="1"/>
          </p:nvPr>
        </p:nvSpPr>
        <p:spPr>
          <a:xfrm>
            <a:off x="457200" y="1052513"/>
            <a:ext cx="4038600" cy="5073650"/>
          </a:xfrm>
        </p:spPr>
        <p:txBody>
          <a:bodyPr rtlCol="0">
            <a:normAutofit fontScale="92500" lnSpcReduction="20000"/>
          </a:bodyPr>
          <a:lstStyle/>
          <a:p>
            <a:pPr marL="0" indent="0" eaLnBrk="1" fontAlgn="auto" hangingPunct="1">
              <a:spcAft>
                <a:spcPts val="0"/>
              </a:spcAft>
              <a:buFont typeface="Arial" pitchFamily="34" charset="0"/>
              <a:buNone/>
              <a:defRPr/>
            </a:pPr>
            <a:r>
              <a:rPr lang="en-US" sz="3900" b="1" dirty="0" smtClean="0"/>
              <a:t>A.  Feeding</a:t>
            </a:r>
            <a:endParaRPr lang="en-CA" sz="3900" dirty="0" smtClean="0"/>
          </a:p>
          <a:p>
            <a:pPr marL="514350" indent="-514350" eaLnBrk="1" fontAlgn="auto" hangingPunct="1">
              <a:spcAft>
                <a:spcPts val="0"/>
              </a:spcAft>
              <a:buFont typeface="Arial" pitchFamily="34" charset="0"/>
              <a:buAutoNum type="arabicPeriod"/>
              <a:defRPr/>
            </a:pPr>
            <a:r>
              <a:rPr lang="en-US" b="1" dirty="0" smtClean="0"/>
              <a:t>Herbivores:  </a:t>
            </a:r>
            <a:r>
              <a:rPr lang="en-US" b="1" i="1" dirty="0" smtClean="0"/>
              <a:t>organism that eats plants</a:t>
            </a:r>
          </a:p>
          <a:p>
            <a:pPr marL="0" indent="0" eaLnBrk="1" fontAlgn="auto" hangingPunct="1">
              <a:spcAft>
                <a:spcPts val="0"/>
              </a:spcAft>
              <a:buFont typeface="Arial" pitchFamily="34" charset="0"/>
              <a:buNone/>
              <a:defRPr/>
            </a:pPr>
            <a:endParaRPr lang="en-CA" dirty="0" smtClean="0"/>
          </a:p>
          <a:p>
            <a:pPr marL="514350" indent="-514350" eaLnBrk="1" fontAlgn="auto" hangingPunct="1">
              <a:spcAft>
                <a:spcPts val="0"/>
              </a:spcAft>
              <a:buFont typeface="Arial" pitchFamily="34" charset="0"/>
              <a:buAutoNum type="arabicPeriod" startAt="2"/>
              <a:defRPr/>
            </a:pPr>
            <a:r>
              <a:rPr lang="en-US" b="1" dirty="0" smtClean="0"/>
              <a:t>Carnivores:  </a:t>
            </a:r>
            <a:r>
              <a:rPr lang="en-US" b="1" i="1" dirty="0" smtClean="0"/>
              <a:t>organism that eats meat</a:t>
            </a:r>
          </a:p>
          <a:p>
            <a:pPr marL="0" indent="0" eaLnBrk="1" fontAlgn="auto" hangingPunct="1">
              <a:spcAft>
                <a:spcPts val="0"/>
              </a:spcAft>
              <a:buFont typeface="Arial" pitchFamily="34" charset="0"/>
              <a:buNone/>
              <a:defRPr/>
            </a:pPr>
            <a:endParaRPr lang="en-CA" dirty="0" smtClean="0"/>
          </a:p>
          <a:p>
            <a:pPr marL="0" indent="0" eaLnBrk="1" fontAlgn="auto" hangingPunct="1">
              <a:spcAft>
                <a:spcPts val="0"/>
              </a:spcAft>
              <a:buFont typeface="Arial" pitchFamily="34" charset="0"/>
              <a:buNone/>
              <a:defRPr/>
            </a:pPr>
            <a:r>
              <a:rPr lang="en-US" b="1" dirty="0" smtClean="0"/>
              <a:t>3.  Parasites:  </a:t>
            </a:r>
            <a:r>
              <a:rPr lang="en-US" b="1" i="1" dirty="0" smtClean="0"/>
              <a:t>organism that survives by living and feeding either inside or attached to outer surfaces of another organism, thus doing harm to the host</a:t>
            </a:r>
            <a:endParaRPr lang="en-CA" dirty="0" smtClean="0"/>
          </a:p>
          <a:p>
            <a:pPr marL="0" indent="0" eaLnBrk="1" fontAlgn="auto" hangingPunct="1">
              <a:spcAft>
                <a:spcPts val="0"/>
              </a:spcAft>
              <a:buFont typeface="Arial" pitchFamily="34" charset="0"/>
              <a:buNone/>
              <a:defRPr/>
            </a:pPr>
            <a:endParaRPr lang="en-CA" dirty="0" smtClean="0"/>
          </a:p>
        </p:txBody>
      </p:sp>
      <p:sp>
        <p:nvSpPr>
          <p:cNvPr id="4" name="Content Placeholder 3"/>
          <p:cNvSpPr>
            <a:spLocks noGrp="1"/>
          </p:cNvSpPr>
          <p:nvPr>
            <p:ph sz="half" idx="2"/>
          </p:nvPr>
        </p:nvSpPr>
        <p:spPr/>
        <p:txBody>
          <a:bodyPr rtlCol="0">
            <a:normAutofit fontScale="92500" lnSpcReduction="20000"/>
          </a:bodyPr>
          <a:lstStyle/>
          <a:p>
            <a:pPr eaLnBrk="1" fontAlgn="auto" hangingPunct="1">
              <a:spcAft>
                <a:spcPts val="0"/>
              </a:spcAft>
              <a:buFont typeface="Arial" pitchFamily="34" charset="0"/>
              <a:buChar char="•"/>
              <a:defRPr/>
            </a:pPr>
            <a:endParaRPr lang="en-CA"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981075"/>
            <a:ext cx="2513012"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rawessentials.co.nz/media/sitephoto/tiger%20eating%20r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2205038"/>
            <a:ext cx="3048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670.wikispaces.com/file/view/parasite-hookworm.gif/104910621/parasite-hookworm.gif"/>
          <p:cNvPicPr>
            <a:picLocks noChangeAspect="1" noChangeArrowheads="1"/>
          </p:cNvPicPr>
          <p:nvPr/>
        </p:nvPicPr>
        <p:blipFill>
          <a:blip r:embed="rId4"/>
          <a:srcRect/>
          <a:stretch>
            <a:fillRect/>
          </a:stretch>
        </p:blipFill>
        <p:spPr bwMode="auto">
          <a:xfrm>
            <a:off x="4624388" y="4200525"/>
            <a:ext cx="2266950" cy="2657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78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 calcmode="lin" valueType="num">
                                      <p:cBhvr additive="base">
                                        <p:cTn id="37" dur="500" fill="hold"/>
                                        <p:tgtEl>
                                          <p:spTgt spid="5126"/>
                                        </p:tgtEl>
                                        <p:attrNameLst>
                                          <p:attrName>ppt_x</p:attrName>
                                        </p:attrNameLst>
                                      </p:cBhvr>
                                      <p:tavLst>
                                        <p:tav tm="0">
                                          <p:val>
                                            <p:strVal val="#ppt_x"/>
                                          </p:val>
                                        </p:tav>
                                        <p:tav tm="100000">
                                          <p:val>
                                            <p:strVal val="#ppt_x"/>
                                          </p:val>
                                        </p:tav>
                                      </p:tavLst>
                                    </p:anim>
                                    <p:anim calcmode="lin" valueType="num">
                                      <p:cBhvr additive="base">
                                        <p:cTn id="3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CA" smtClean="0"/>
          </a:p>
        </p:txBody>
      </p:sp>
      <p:sp>
        <p:nvSpPr>
          <p:cNvPr id="3" name="Content Placeholder 2"/>
          <p:cNvSpPr>
            <a:spLocks noGrp="1"/>
          </p:cNvSpPr>
          <p:nvPr>
            <p:ph sz="half" idx="1"/>
          </p:nvPr>
        </p:nvSpPr>
        <p:spPr/>
        <p:txBody>
          <a:bodyPr rtlCol="0">
            <a:normAutofit fontScale="92500"/>
          </a:bodyPr>
          <a:lstStyle/>
          <a:p>
            <a:pPr marL="0" indent="0" eaLnBrk="1" fontAlgn="auto" hangingPunct="1">
              <a:spcAft>
                <a:spcPts val="0"/>
              </a:spcAft>
              <a:buFont typeface="Arial" pitchFamily="34" charset="0"/>
              <a:buNone/>
              <a:defRPr/>
            </a:pPr>
            <a:r>
              <a:rPr lang="en-US" b="1" dirty="0" smtClean="0"/>
              <a:t>4.  	Filter feeders: </a:t>
            </a:r>
            <a:r>
              <a:rPr lang="en-US" b="1" i="1" dirty="0" smtClean="0"/>
              <a:t>aquatic organism that </a:t>
            </a:r>
            <a:endParaRPr lang="en-CA" dirty="0" smtClean="0"/>
          </a:p>
          <a:p>
            <a:pPr marL="0" indent="0" eaLnBrk="1" fontAlgn="auto" hangingPunct="1">
              <a:spcAft>
                <a:spcPts val="0"/>
              </a:spcAft>
              <a:buFont typeface="Arial" pitchFamily="34" charset="0"/>
              <a:buNone/>
              <a:defRPr/>
            </a:pPr>
            <a:r>
              <a:rPr lang="en-US" b="1" i="1" dirty="0" smtClean="0"/>
              <a:t>feeds by straining tiny floating plants and animals from the water around it</a:t>
            </a:r>
          </a:p>
          <a:p>
            <a:pPr marL="0" indent="0" eaLnBrk="1" fontAlgn="auto" hangingPunct="1">
              <a:spcAft>
                <a:spcPts val="0"/>
              </a:spcAft>
              <a:buFont typeface="Arial" pitchFamily="34" charset="0"/>
              <a:buNone/>
              <a:defRPr/>
            </a:pPr>
            <a:endParaRPr lang="en-CA" dirty="0" smtClean="0"/>
          </a:p>
          <a:p>
            <a:pPr marL="0" indent="0" eaLnBrk="1" fontAlgn="auto" hangingPunct="1">
              <a:spcAft>
                <a:spcPts val="0"/>
              </a:spcAft>
              <a:buFont typeface="Arial" pitchFamily="34" charset="0"/>
              <a:buNone/>
              <a:defRPr/>
            </a:pPr>
            <a:r>
              <a:rPr lang="en-US" b="1" dirty="0" smtClean="0"/>
              <a:t>5.  	Detritus Feeders:  </a:t>
            </a:r>
            <a:r>
              <a:rPr lang="en-US" b="1" i="1" dirty="0" smtClean="0"/>
              <a:t>animal that feeds on </a:t>
            </a:r>
            <a:endParaRPr lang="en-CA" dirty="0" smtClean="0"/>
          </a:p>
          <a:p>
            <a:pPr marL="0" indent="0" eaLnBrk="1" fontAlgn="auto" hangingPunct="1">
              <a:spcAft>
                <a:spcPts val="0"/>
              </a:spcAft>
              <a:buFont typeface="Arial" pitchFamily="34" charset="0"/>
              <a:buNone/>
              <a:defRPr/>
            </a:pPr>
            <a:r>
              <a:rPr lang="en-US" b="1" i="1" dirty="0" smtClean="0"/>
              <a:t>tiny bits of decaying plants &amp; animals</a:t>
            </a:r>
            <a:endParaRPr lang="en-CA" dirty="0" smtClean="0"/>
          </a:p>
          <a:p>
            <a:pPr marL="0" indent="0" eaLnBrk="1" fontAlgn="auto" hangingPunct="1">
              <a:spcAft>
                <a:spcPts val="0"/>
              </a:spcAft>
              <a:buFont typeface="Arial" pitchFamily="34" charset="0"/>
              <a:buNone/>
              <a:defRPr/>
            </a:pPr>
            <a:endParaRPr lang="en-CA" dirty="0" smtClean="0"/>
          </a:p>
        </p:txBody>
      </p:sp>
      <p:sp>
        <p:nvSpPr>
          <p:cNvPr id="4" name="Content Placeholder 3"/>
          <p:cNvSpPr>
            <a:spLocks noGrp="1"/>
          </p:cNvSpPr>
          <p:nvPr>
            <p:ph sz="half" idx="2"/>
          </p:nvPr>
        </p:nvSpPr>
        <p:spPr/>
        <p:txBody>
          <a:bodyPr rtlCol="0">
            <a:normAutofit fontScale="92500"/>
          </a:bodyPr>
          <a:lstStyle/>
          <a:p>
            <a:pPr eaLnBrk="1" fontAlgn="auto" hangingPunct="1">
              <a:spcAft>
                <a:spcPts val="0"/>
              </a:spcAft>
              <a:buFont typeface="Arial" pitchFamily="34" charset="0"/>
              <a:buChar char="•"/>
              <a:defRPr/>
            </a:pPr>
            <a:endParaRPr lang="en-CA" smtClean="0"/>
          </a:p>
        </p:txBody>
      </p:sp>
      <p:pic>
        <p:nvPicPr>
          <p:cNvPr id="6148" name="Picture 4" descr="http://classwebs.spea.indiana.edu/joneswi/e455/daph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549275"/>
            <a:ext cx="287972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http://images-mediawiki-sites.thefullwiki.org/08/3/3/8/889910429752865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3860800"/>
            <a:ext cx="392747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77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 calcmode="lin" valueType="num">
                                      <p:cBhvr additive="base">
                                        <p:cTn id="33" dur="500" fill="hold"/>
                                        <p:tgtEl>
                                          <p:spTgt spid="6152"/>
                                        </p:tgtEl>
                                        <p:attrNameLst>
                                          <p:attrName>ppt_x</p:attrName>
                                        </p:attrNameLst>
                                      </p:cBhvr>
                                      <p:tavLst>
                                        <p:tav tm="0">
                                          <p:val>
                                            <p:strVal val="#ppt_x"/>
                                          </p:val>
                                        </p:tav>
                                        <p:tav tm="100000">
                                          <p:val>
                                            <p:strVal val="#ppt_x"/>
                                          </p:val>
                                        </p:tav>
                                      </p:tavLst>
                                    </p:anim>
                                    <p:anim calcmode="lin" valueType="num">
                                      <p:cBhvr additive="base">
                                        <p:cTn id="3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sz="3600" b="1" dirty="0" smtClean="0"/>
              <a:t>B.  	Respiration</a:t>
            </a:r>
            <a:r>
              <a:rPr lang="en-CA" dirty="0" smtClean="0"/>
              <a:t/>
            </a:r>
            <a:br>
              <a:rPr lang="en-CA" dirty="0" smtClean="0"/>
            </a:br>
            <a:endParaRPr lang="en-CA" dirty="0" smtClean="0"/>
          </a:p>
        </p:txBody>
      </p:sp>
      <p:sp>
        <p:nvSpPr>
          <p:cNvPr id="3" name="Content Placeholder 2"/>
          <p:cNvSpPr>
            <a:spLocks noGrp="1"/>
          </p:cNvSpPr>
          <p:nvPr>
            <p:ph sz="half" idx="1"/>
          </p:nvPr>
        </p:nvSpPr>
        <p:spPr>
          <a:xfrm>
            <a:off x="457200" y="836613"/>
            <a:ext cx="4038600" cy="5289550"/>
          </a:xfrm>
        </p:spPr>
        <p:txBody>
          <a:bodyPr rtlCol="0">
            <a:normAutofit fontScale="92500"/>
          </a:bodyPr>
          <a:lstStyle/>
          <a:p>
            <a:pPr marL="0" indent="0" eaLnBrk="1" fontAlgn="auto" hangingPunct="1">
              <a:spcAft>
                <a:spcPts val="0"/>
              </a:spcAft>
              <a:buFont typeface="Arial" pitchFamily="34" charset="0"/>
              <a:buNone/>
              <a:defRPr/>
            </a:pPr>
            <a:r>
              <a:rPr lang="en-US" b="1" dirty="0" smtClean="0"/>
              <a:t>1.  Respiration is necessary because:  </a:t>
            </a:r>
            <a:r>
              <a:rPr lang="en-US" b="1" i="1" dirty="0" smtClean="0"/>
              <a:t>in order to take in oxygen and give off CO</a:t>
            </a:r>
            <a:r>
              <a:rPr lang="en-US" b="1" i="1" baseline="-25000" dirty="0" smtClean="0"/>
              <a:t>2 </a:t>
            </a:r>
            <a:r>
              <a:rPr lang="en-US" b="1" i="1" dirty="0" smtClean="0"/>
              <a:t>which is part of cellular respiration</a:t>
            </a:r>
          </a:p>
          <a:p>
            <a:pPr marL="0" indent="0" eaLnBrk="1" fontAlgn="auto" hangingPunct="1">
              <a:spcAft>
                <a:spcPts val="0"/>
              </a:spcAft>
              <a:buFont typeface="Arial" pitchFamily="34" charset="0"/>
              <a:buNone/>
              <a:defRPr/>
            </a:pPr>
            <a:endParaRPr lang="en-CA" dirty="0" smtClean="0"/>
          </a:p>
          <a:p>
            <a:pPr marL="0" indent="0" eaLnBrk="1" fontAlgn="auto" hangingPunct="1">
              <a:spcAft>
                <a:spcPts val="0"/>
              </a:spcAft>
              <a:buFont typeface="Arial" pitchFamily="34" charset="0"/>
              <a:buNone/>
              <a:defRPr/>
            </a:pPr>
            <a:r>
              <a:rPr lang="en-US" b="1" dirty="0" smtClean="0"/>
              <a:t>2.  Larger active animals have a better-developed respiratory system because:</a:t>
            </a:r>
            <a:endParaRPr lang="en-CA" dirty="0" smtClean="0"/>
          </a:p>
          <a:p>
            <a:pPr marL="0" indent="0" eaLnBrk="1" fontAlgn="auto" hangingPunct="1">
              <a:spcAft>
                <a:spcPts val="0"/>
              </a:spcAft>
              <a:buFont typeface="Arial" pitchFamily="34" charset="0"/>
              <a:buNone/>
              <a:defRPr/>
            </a:pPr>
            <a:r>
              <a:rPr lang="en-US" b="1" i="1" dirty="0" smtClean="0"/>
              <a:t>respiration through the skin is not efficient enough</a:t>
            </a:r>
            <a:endParaRPr lang="en-CA" dirty="0" smtClean="0"/>
          </a:p>
          <a:p>
            <a:pPr eaLnBrk="1" fontAlgn="auto" hangingPunct="1">
              <a:spcAft>
                <a:spcPts val="0"/>
              </a:spcAft>
              <a:buFont typeface="Arial" pitchFamily="34" charset="0"/>
              <a:buChar char="•"/>
              <a:defRPr/>
            </a:pPr>
            <a:endParaRPr lang="en-CA" baseline="-25000" dirty="0" smtClean="0"/>
          </a:p>
        </p:txBody>
      </p:sp>
      <p:sp>
        <p:nvSpPr>
          <p:cNvPr id="4" name="Content Placeholder 3"/>
          <p:cNvSpPr>
            <a:spLocks noGrp="1"/>
          </p:cNvSpPr>
          <p:nvPr>
            <p:ph sz="half" idx="2"/>
          </p:nvPr>
        </p:nvSpPr>
        <p:spPr/>
        <p:txBody>
          <a:bodyPr rtlCol="0">
            <a:normAutofit fontScale="92500"/>
          </a:bodyPr>
          <a:lstStyle/>
          <a:p>
            <a:pPr eaLnBrk="1" fontAlgn="auto" hangingPunct="1">
              <a:spcAft>
                <a:spcPts val="0"/>
              </a:spcAft>
              <a:buFont typeface="Arial" pitchFamily="34" charset="0"/>
              <a:buChar char="•"/>
              <a:defRPr/>
            </a:pPr>
            <a:endParaRPr lang="en-CA" smtClean="0"/>
          </a:p>
        </p:txBody>
      </p:sp>
      <p:pic>
        <p:nvPicPr>
          <p:cNvPr id="7170" name="Picture 2" descr="http://www.biog1105-1106.org/labs/deuts/media/fro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57150"/>
            <a:ext cx="3810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http://www.doctortee.com/dsu/tiftickjian/cse-img/biology/animals/anat-phys/fish-gi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790825"/>
            <a:ext cx="2476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http://www.istockphoto.com/file_thumbview_approve/4446456/2/istockphoto_4446456-lungs-x-r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900" y="4652963"/>
            <a:ext cx="16652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04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additive="base">
                                        <p:cTn id="23" dur="500" fill="hold"/>
                                        <p:tgtEl>
                                          <p:spTgt spid="7170"/>
                                        </p:tgtEl>
                                        <p:attrNameLst>
                                          <p:attrName>ppt_x</p:attrName>
                                        </p:attrNameLst>
                                      </p:cBhvr>
                                      <p:tavLst>
                                        <p:tav tm="0">
                                          <p:val>
                                            <p:strVal val="#ppt_x"/>
                                          </p:val>
                                        </p:tav>
                                        <p:tav tm="100000">
                                          <p:val>
                                            <p:strVal val="#ppt_x"/>
                                          </p:val>
                                        </p:tav>
                                      </p:tavLst>
                                    </p:anim>
                                    <p:anim calcmode="lin" valueType="num">
                                      <p:cBhvr additive="base">
                                        <p:cTn id="2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2"/>
                                        </p:tgtEl>
                                        <p:attrNameLst>
                                          <p:attrName>style.visibility</p:attrName>
                                        </p:attrNameLst>
                                      </p:cBhvr>
                                      <p:to>
                                        <p:strVal val="visible"/>
                                      </p:to>
                                    </p:set>
                                    <p:anim calcmode="lin" valueType="num">
                                      <p:cBhvr additive="base">
                                        <p:cTn id="29" dur="500" fill="hold"/>
                                        <p:tgtEl>
                                          <p:spTgt spid="7172"/>
                                        </p:tgtEl>
                                        <p:attrNameLst>
                                          <p:attrName>ppt_x</p:attrName>
                                        </p:attrNameLst>
                                      </p:cBhvr>
                                      <p:tavLst>
                                        <p:tav tm="0">
                                          <p:val>
                                            <p:strVal val="#ppt_x"/>
                                          </p:val>
                                        </p:tav>
                                        <p:tav tm="100000">
                                          <p:val>
                                            <p:strVal val="#ppt_x"/>
                                          </p:val>
                                        </p:tav>
                                      </p:tavLst>
                                    </p:anim>
                                    <p:anim calcmode="lin" valueType="num">
                                      <p:cBhvr additive="base">
                                        <p:cTn id="3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74"/>
                                        </p:tgtEl>
                                        <p:attrNameLst>
                                          <p:attrName>style.visibility</p:attrName>
                                        </p:attrNameLst>
                                      </p:cBhvr>
                                      <p:to>
                                        <p:strVal val="visible"/>
                                      </p:to>
                                    </p:set>
                                    <p:anim calcmode="lin" valueType="num">
                                      <p:cBhvr additive="base">
                                        <p:cTn id="35" dur="500" fill="hold"/>
                                        <p:tgtEl>
                                          <p:spTgt spid="7174"/>
                                        </p:tgtEl>
                                        <p:attrNameLst>
                                          <p:attrName>ppt_x</p:attrName>
                                        </p:attrNameLst>
                                      </p:cBhvr>
                                      <p:tavLst>
                                        <p:tav tm="0">
                                          <p:val>
                                            <p:strVal val="#ppt_x"/>
                                          </p:val>
                                        </p:tav>
                                        <p:tav tm="100000">
                                          <p:val>
                                            <p:strVal val="#ppt_x"/>
                                          </p:val>
                                        </p:tav>
                                      </p:tavLst>
                                    </p:anim>
                                    <p:anim calcmode="lin" valueType="num">
                                      <p:cBhvr additive="base">
                                        <p:cTn id="36"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sz="3200" b="1" smtClean="0"/>
              <a:t>C.  	Internal Transport</a:t>
            </a:r>
            <a:endParaRPr lang="en-CA" sz="3200" smtClean="0"/>
          </a:p>
        </p:txBody>
      </p:sp>
      <p:sp>
        <p:nvSpPr>
          <p:cNvPr id="3" name="Content Placeholder 2"/>
          <p:cNvSpPr>
            <a:spLocks noGrp="1"/>
          </p:cNvSpPr>
          <p:nvPr>
            <p:ph sz="half" idx="1"/>
          </p:nvPr>
        </p:nvSpPr>
        <p:spPr/>
        <p:txBody>
          <a:bodyPr rtlCol="0">
            <a:normAutofit fontScale="92500"/>
          </a:bodyPr>
          <a:lstStyle/>
          <a:p>
            <a:pPr marL="0" indent="0" eaLnBrk="1" fontAlgn="auto" hangingPunct="1">
              <a:spcAft>
                <a:spcPts val="0"/>
              </a:spcAft>
              <a:buFont typeface="Arial" pitchFamily="34" charset="0"/>
              <a:buNone/>
              <a:defRPr/>
            </a:pPr>
            <a:r>
              <a:rPr lang="en-US" b="1" dirty="0" smtClean="0"/>
              <a:t>1.  Why is internal transport necessary for some animals and not others?</a:t>
            </a:r>
          </a:p>
          <a:p>
            <a:pPr marL="0" indent="0" eaLnBrk="1" fontAlgn="auto" hangingPunct="1">
              <a:spcAft>
                <a:spcPts val="0"/>
              </a:spcAft>
              <a:buFont typeface="Arial" pitchFamily="34" charset="0"/>
              <a:buNone/>
              <a:defRPr/>
            </a:pPr>
            <a:endParaRPr lang="en-US" b="1" dirty="0" smtClean="0"/>
          </a:p>
          <a:p>
            <a:pPr marL="0" indent="0" eaLnBrk="1" fontAlgn="auto" hangingPunct="1">
              <a:spcAft>
                <a:spcPts val="0"/>
              </a:spcAft>
              <a:buFont typeface="Arial" pitchFamily="34" charset="0"/>
              <a:buNone/>
              <a:defRPr/>
            </a:pPr>
            <a:r>
              <a:rPr lang="en-US" b="1" dirty="0" smtClean="0"/>
              <a:t>  </a:t>
            </a:r>
            <a:r>
              <a:rPr lang="en-US" b="1" i="1" dirty="0" smtClean="0"/>
              <a:t>Because once an animal reaches a certain size, it must somehow carry oxygen, nutrients, and waste products to and from cells deep within its body</a:t>
            </a:r>
            <a:endParaRPr lang="en-CA" dirty="0" smtClean="0"/>
          </a:p>
          <a:p>
            <a:pPr marL="0" indent="0" eaLnBrk="1" fontAlgn="auto" hangingPunct="1">
              <a:spcAft>
                <a:spcPts val="0"/>
              </a:spcAft>
              <a:buFont typeface="Arial" pitchFamily="34" charset="0"/>
              <a:buNone/>
              <a:defRPr/>
            </a:pPr>
            <a:endParaRPr lang="en-CA" dirty="0" smtClean="0"/>
          </a:p>
        </p:txBody>
      </p:sp>
      <p:sp>
        <p:nvSpPr>
          <p:cNvPr id="4" name="Content Placeholder 3"/>
          <p:cNvSpPr>
            <a:spLocks noGrp="1"/>
          </p:cNvSpPr>
          <p:nvPr>
            <p:ph sz="half" idx="2"/>
          </p:nvPr>
        </p:nvSpPr>
        <p:spPr/>
        <p:txBody>
          <a:bodyPr rtlCol="0">
            <a:normAutofit fontScale="92500"/>
          </a:bodyPr>
          <a:lstStyle/>
          <a:p>
            <a:pPr marL="0" indent="0" eaLnBrk="1" fontAlgn="auto" hangingPunct="1">
              <a:spcAft>
                <a:spcPts val="0"/>
              </a:spcAft>
              <a:buFont typeface="Arial" pitchFamily="34" charset="0"/>
              <a:buNone/>
              <a:defRPr/>
            </a:pPr>
            <a:r>
              <a:rPr lang="en-US" b="1" dirty="0" smtClean="0"/>
              <a:t>2.  A complex animal may have a pumping organ called a </a:t>
            </a:r>
            <a:r>
              <a:rPr lang="en-US" b="1" i="1" u="sng" dirty="0" smtClean="0"/>
              <a:t>heart</a:t>
            </a:r>
            <a:r>
              <a:rPr lang="en-US" b="1" dirty="0" smtClean="0"/>
              <a:t> which forces a fluid called </a:t>
            </a:r>
            <a:r>
              <a:rPr lang="en-US" b="1" i="1" u="sng" dirty="0" smtClean="0"/>
              <a:t>blood</a:t>
            </a:r>
            <a:r>
              <a:rPr lang="en-US" b="1" dirty="0" smtClean="0"/>
              <a:t> through a series of blood </a:t>
            </a:r>
            <a:r>
              <a:rPr lang="en-US" b="1" i="1" u="sng" dirty="0" smtClean="0"/>
              <a:t>vessels</a:t>
            </a:r>
            <a:endParaRPr lang="en-CA" dirty="0" smtClean="0"/>
          </a:p>
          <a:p>
            <a:pPr eaLnBrk="1" fontAlgn="auto" hangingPunct="1">
              <a:spcAft>
                <a:spcPts val="0"/>
              </a:spcAft>
              <a:buFont typeface="Arial" pitchFamily="34" charset="0"/>
              <a:buChar char="•"/>
              <a:defRPr/>
            </a:pPr>
            <a:endParaRPr lang="en-CA" dirty="0" smtClean="0"/>
          </a:p>
        </p:txBody>
      </p:sp>
      <p:pic>
        <p:nvPicPr>
          <p:cNvPr id="8194" name="Picture 2" descr="http://library.thinkquest.org/5777/images/circulato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860800"/>
            <a:ext cx="2324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19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b="1" dirty="0" smtClean="0"/>
              <a:t>D.  	Excretion</a:t>
            </a:r>
            <a:r>
              <a:rPr lang="en-CA" dirty="0" smtClean="0"/>
              <a:t/>
            </a:r>
            <a:br>
              <a:rPr lang="en-CA" dirty="0" smtClean="0"/>
            </a:br>
            <a:endParaRPr lang="en-CA" dirty="0" smtClean="0"/>
          </a:p>
        </p:txBody>
      </p:sp>
      <p:sp>
        <p:nvSpPr>
          <p:cNvPr id="3" name="Content Placeholder 2"/>
          <p:cNvSpPr>
            <a:spLocks noGrp="1"/>
          </p:cNvSpPr>
          <p:nvPr>
            <p:ph sz="half" idx="1"/>
          </p:nvPr>
        </p:nvSpPr>
        <p:spPr/>
        <p:txBody>
          <a:bodyPr rtlCol="0">
            <a:normAutofit/>
          </a:bodyPr>
          <a:lstStyle/>
          <a:p>
            <a:pPr marL="0" indent="0" eaLnBrk="1" fontAlgn="auto" hangingPunct="1">
              <a:spcAft>
                <a:spcPts val="0"/>
              </a:spcAft>
              <a:buFont typeface="Arial" pitchFamily="34" charset="0"/>
              <a:buNone/>
              <a:defRPr/>
            </a:pPr>
            <a:r>
              <a:rPr lang="en-US" b="1" dirty="0" smtClean="0"/>
              <a:t>1.  Excretion is necessary because:  </a:t>
            </a:r>
            <a:r>
              <a:rPr lang="en-US" b="1" i="1" dirty="0" smtClean="0"/>
              <a:t>cellular metabolism produces chemical wastes such</a:t>
            </a:r>
          </a:p>
          <a:p>
            <a:pPr marL="0" indent="0" eaLnBrk="1" fontAlgn="auto" hangingPunct="1">
              <a:spcAft>
                <a:spcPts val="0"/>
              </a:spcAft>
              <a:buFont typeface="Arial" pitchFamily="34" charset="0"/>
              <a:buNone/>
              <a:defRPr/>
            </a:pPr>
            <a:r>
              <a:rPr lang="en-US" b="1" i="1" dirty="0" smtClean="0"/>
              <a:t> as ammonia that are harmful and must be eliminated</a:t>
            </a:r>
            <a:endParaRPr lang="en-CA" dirty="0" smtClean="0"/>
          </a:p>
          <a:p>
            <a:pPr eaLnBrk="1" fontAlgn="auto" hangingPunct="1">
              <a:spcAft>
                <a:spcPts val="0"/>
              </a:spcAft>
              <a:buFont typeface="Arial" pitchFamily="34" charset="0"/>
              <a:buChar char="•"/>
              <a:defRPr/>
            </a:pPr>
            <a:endParaRPr lang="en-CA" dirty="0" smtClean="0"/>
          </a:p>
        </p:txBody>
      </p:sp>
      <p:sp>
        <p:nvSpPr>
          <p:cNvPr id="10244" name="Content Placeholder 3"/>
          <p:cNvSpPr>
            <a:spLocks noGrp="1"/>
          </p:cNvSpPr>
          <p:nvPr>
            <p:ph sz="half" idx="2"/>
          </p:nvPr>
        </p:nvSpPr>
        <p:spPr/>
        <p:txBody>
          <a:bodyPr/>
          <a:lstStyle/>
          <a:p>
            <a:pPr eaLnBrk="1" hangingPunct="1"/>
            <a:endParaRPr lang="en-CA" smtClean="0"/>
          </a:p>
        </p:txBody>
      </p:sp>
      <p:pic>
        <p:nvPicPr>
          <p:cNvPr id="10245" name="Picture 4" descr="http://www.animalpicturesarchive.com/animal/a5/273-20a-Black_Rhinoceros-peeing-Disney_Animal_Kingdom-by_Lisa_Pur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49500"/>
            <a:ext cx="496411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22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On-screen Show (4:3)</PresentationFormat>
  <Paragraphs>168</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Simple Invertebrates: Chapters 26 and 27</vt:lpstr>
      <vt:lpstr>26-1 Introduction to the Animal kingdom</vt:lpstr>
      <vt:lpstr>PowerPoint Presentation</vt:lpstr>
      <vt:lpstr>III.Cell Specialization and Division of Labor </vt:lpstr>
      <vt:lpstr>IV. What Animals Must Do to Survive </vt:lpstr>
      <vt:lpstr>PowerPoint Presentation</vt:lpstr>
      <vt:lpstr>B.   Respiration </vt:lpstr>
      <vt:lpstr>C.   Internal Transport</vt:lpstr>
      <vt:lpstr>D.   Excretion </vt:lpstr>
      <vt:lpstr>E. Response </vt:lpstr>
      <vt:lpstr>PowerPoint Presentation</vt:lpstr>
      <vt:lpstr>F.   Movement </vt:lpstr>
      <vt:lpstr>PowerPoint Presentation</vt:lpstr>
      <vt:lpstr>PowerPoint Presentation</vt:lpstr>
      <vt:lpstr>G.   Reproduction </vt:lpstr>
      <vt:lpstr>PowerPoint Presentation</vt:lpstr>
      <vt:lpstr>PowerPoint Presentation</vt:lpstr>
      <vt:lpstr>  5.  Indirect development:  eggs hatch into larvae which are immature stages that look and act nothing like the adults </vt:lpstr>
      <vt:lpstr>V. Trends in Animal Evolution </vt:lpstr>
      <vt:lpstr>PowerPoint Presentation</vt:lpstr>
      <vt:lpstr>PowerPoint Presentation</vt:lpstr>
      <vt:lpstr>PowerPoint Presentation</vt:lpstr>
      <vt:lpstr>PowerPoint Presentation</vt:lpstr>
      <vt:lpstr>26-2: Sponges </vt:lpstr>
      <vt:lpstr>PowerPoint Presentation</vt:lpstr>
      <vt:lpstr>PowerPoint Presentation</vt:lpstr>
      <vt:lpstr>PowerPoint Presentation</vt:lpstr>
      <vt:lpstr>II.  Form and Function in Sponges </vt:lpstr>
      <vt:lpstr>PowerPoint Presentation</vt:lpstr>
      <vt:lpstr>PowerPoint Presentation</vt:lpstr>
      <vt:lpstr>G.   Describe how a sponge feeds:</vt:lpstr>
      <vt:lpstr>PowerPoint Presentation</vt:lpstr>
      <vt:lpstr>I.  Reproduction</vt:lpstr>
      <vt:lpstr>PowerPoint Presentation</vt:lpstr>
      <vt:lpstr>PowerPoint Presentation</vt:lpstr>
      <vt:lpstr>PowerPoint Presentation</vt:lpstr>
      <vt:lpstr>III.How Sponges Fit into the World </vt:lpstr>
      <vt:lpstr>26-3  Cnidarians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Invertebrates: Chapters 26 and 27</dc:title>
  <dc:creator>User</dc:creator>
  <cp:lastModifiedBy>User</cp:lastModifiedBy>
  <cp:revision>1</cp:revision>
  <dcterms:created xsi:type="dcterms:W3CDTF">2013-02-16T00:11:41Z</dcterms:created>
  <dcterms:modified xsi:type="dcterms:W3CDTF">2013-02-16T00:12:10Z</dcterms:modified>
</cp:coreProperties>
</file>