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7" r:id="rId39"/>
    <p:sldId id="293" r:id="rId40"/>
    <p:sldId id="294" r:id="rId41"/>
    <p:sldId id="298" r:id="rId42"/>
    <p:sldId id="295" r:id="rId43"/>
    <p:sldId id="29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A6B658-3910-CF45-ABB0-3A4209B78AD7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7"/>
            <p14:sldId id="293"/>
            <p14:sldId id="294"/>
            <p14:sldId id="298"/>
            <p14:sldId id="295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 autoAdjust="0"/>
    <p:restoredTop sz="94681" autoAdjust="0"/>
  </p:normalViewPr>
  <p:slideViewPr>
    <p:cSldViewPr snapToGrid="0" snapToObjects="1">
      <p:cViewPr varScale="1">
        <p:scale>
          <a:sx n="94" d="100"/>
          <a:sy n="94" d="100"/>
        </p:scale>
        <p:origin x="-16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12-06-05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12-06-05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reatwallofvagina.co.uk/home" TargetMode="Externa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cs.whfreeman.com/thelifewire/content/chp43/4302002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abpischools.org.uk/page/modules/hormones/horm4.cfm?coSiteNavigation_allTopic=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pbs.org/wgbh/nova/body/life-greatest-miracle.html" TargetMode="External"/><Relationship Id="rId3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hen is only an egg's way of making another egg</a:t>
            </a:r>
            <a:r>
              <a:rPr lang="en-US" dirty="0" smtClean="0"/>
              <a:t>. –Samuel Butler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0689"/>
            <a:ext cx="4724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971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7" y="141111"/>
            <a:ext cx="8678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G.	Vulva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External genitals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MONS PUBIS is the fatty prominence under the pubic hair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Labia are the two sets of skin folds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LABIA MAJORA are the outermost pair of fat</a:t>
            </a:r>
            <a:r>
              <a:rPr lang="en-US" sz="2000" b="1" dirty="0" smtClean="0">
                <a:latin typeface="Garamond"/>
                <a:cs typeface="Garamond"/>
              </a:rPr>
              <a:t>-				padded </a:t>
            </a:r>
            <a:r>
              <a:rPr lang="en-US" sz="2000" b="1" dirty="0">
                <a:latin typeface="Garamond"/>
                <a:cs typeface="Garamond"/>
              </a:rPr>
              <a:t>skin folds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LABIA MINORA are the smaller pair of skin folds </a:t>
            </a:r>
            <a:r>
              <a:rPr lang="en-US" sz="2000" b="1" dirty="0" smtClean="0">
                <a:latin typeface="Garamond"/>
                <a:cs typeface="Garamond"/>
              </a:rPr>
              <a:t>			enclosed </a:t>
            </a:r>
            <a:r>
              <a:rPr lang="en-US" sz="2000" b="1" dirty="0">
                <a:latin typeface="Garamond"/>
                <a:cs typeface="Garamond"/>
              </a:rPr>
              <a:t>within the labia </a:t>
            </a:r>
            <a:r>
              <a:rPr lang="en-US" sz="2000" b="1" dirty="0" err="1" smtClean="0">
                <a:latin typeface="Garamond"/>
                <a:cs typeface="Garamond"/>
              </a:rPr>
              <a:t>majora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H</a:t>
            </a:r>
            <a:r>
              <a:rPr lang="en-US" sz="2000" b="1" dirty="0">
                <a:latin typeface="Garamond"/>
                <a:cs typeface="Garamond"/>
              </a:rPr>
              <a:t>.	Clitoris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Located above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labia </a:t>
            </a:r>
            <a:r>
              <a:rPr lang="en-US" sz="2000" b="1" dirty="0" err="1">
                <a:latin typeface="Garamond"/>
                <a:cs typeface="Garamond"/>
              </a:rPr>
              <a:t>minora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Equivalent to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glans </a:t>
            </a:r>
            <a:r>
              <a:rPr lang="en-US" sz="2000" b="1" dirty="0">
                <a:latin typeface="Garamond"/>
                <a:cs typeface="Garamond"/>
              </a:rPr>
              <a:t>of the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Consists of </a:t>
            </a:r>
            <a:r>
              <a:rPr lang="en-US" sz="2000" b="1" dirty="0" smtClean="0">
                <a:latin typeface="Garamond"/>
                <a:cs typeface="Garamond"/>
              </a:rPr>
              <a:t>erectile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tissue </a:t>
            </a:r>
            <a:r>
              <a:rPr lang="en-US" sz="2000" b="1" dirty="0">
                <a:latin typeface="Garamond"/>
                <a:cs typeface="Garamond"/>
              </a:rPr>
              <a:t>and </a:t>
            </a:r>
            <a:r>
              <a:rPr lang="en-US" sz="2000" b="1" dirty="0" smtClean="0">
                <a:latin typeface="Garamond"/>
                <a:cs typeface="Garamond"/>
              </a:rPr>
              <a:t>has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many nerves going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to </a:t>
            </a:r>
            <a:r>
              <a:rPr lang="en-US" sz="2000" b="1" dirty="0">
                <a:latin typeface="Garamond"/>
                <a:cs typeface="Garamond"/>
              </a:rPr>
              <a:t>it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Tactile </a:t>
            </a:r>
            <a:r>
              <a:rPr lang="en-US" sz="2000" b="1" dirty="0" smtClean="0">
                <a:latin typeface="Garamond"/>
                <a:cs typeface="Garamond"/>
              </a:rPr>
              <a:t>stimulation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of </a:t>
            </a:r>
            <a:r>
              <a:rPr lang="en-US" sz="2000" b="1" dirty="0">
                <a:latin typeface="Garamond"/>
                <a:cs typeface="Garamond"/>
              </a:rPr>
              <a:t>the </a:t>
            </a:r>
            <a:r>
              <a:rPr lang="en-US" sz="2000" b="1" dirty="0" smtClean="0">
                <a:latin typeface="Garamond"/>
                <a:cs typeface="Garamond"/>
              </a:rPr>
              <a:t>clitoris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results </a:t>
            </a:r>
            <a:r>
              <a:rPr lang="en-US" sz="2000" b="1" dirty="0">
                <a:latin typeface="Garamond"/>
                <a:cs typeface="Garamond"/>
              </a:rPr>
              <a:t>in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female orgasm		</a:t>
            </a:r>
            <a:r>
              <a:rPr lang="en-US" sz="2000" b="1" dirty="0" smtClean="0">
                <a:latin typeface="Garamond"/>
                <a:cs typeface="Garamond"/>
                <a:hlinkClick r:id="rId2"/>
              </a:rPr>
              <a:t>Link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845" y="2929499"/>
            <a:ext cx="4824942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7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69333"/>
            <a:ext cx="6731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I.	Hymen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A ring of tissue that may partially close the </a:t>
            </a:r>
            <a:r>
              <a:rPr lang="en-US" sz="2000" b="1" dirty="0" smtClean="0">
                <a:latin typeface="Garamond"/>
                <a:cs typeface="Garamond"/>
              </a:rPr>
              <a:t>		vaginal </a:t>
            </a:r>
            <a:r>
              <a:rPr lang="en-US" sz="2000" b="1" dirty="0">
                <a:latin typeface="Garamond"/>
                <a:cs typeface="Garamond"/>
              </a:rPr>
              <a:t>opening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If unbroken as a child it is broken by the </a:t>
            </a:r>
            <a:r>
              <a:rPr lang="en-US" sz="2000" b="1" dirty="0" smtClean="0">
                <a:latin typeface="Garamond"/>
                <a:cs typeface="Garamond"/>
              </a:rPr>
              <a:t>			first </a:t>
            </a:r>
            <a:r>
              <a:rPr lang="en-US" sz="2000" b="1" dirty="0">
                <a:latin typeface="Garamond"/>
                <a:cs typeface="Garamond"/>
              </a:rPr>
              <a:t>sexual intercourse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H.	Breasts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Develops under hormonal control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Most breast tissue in non-lactating women </a:t>
            </a:r>
            <a:r>
              <a:rPr lang="en-US" sz="2000" b="1" dirty="0" smtClean="0">
                <a:latin typeface="Garamond"/>
                <a:cs typeface="Garamond"/>
              </a:rPr>
              <a:t>		is </a:t>
            </a:r>
            <a:r>
              <a:rPr lang="en-US" sz="2000" b="1" dirty="0">
                <a:latin typeface="Garamond"/>
                <a:cs typeface="Garamond"/>
              </a:rPr>
              <a:t>adipose (fat) tissue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3.</a:t>
            </a:r>
            <a:r>
              <a:rPr lang="en-US" sz="2000" b="1" dirty="0">
                <a:latin typeface="Garamond"/>
                <a:cs typeface="Garamond"/>
              </a:rPr>
              <a:t>	Amount of glandular tissue is about the </a:t>
            </a:r>
            <a:r>
              <a:rPr lang="en-US" sz="2000" b="1" dirty="0" smtClean="0">
                <a:latin typeface="Garamond"/>
                <a:cs typeface="Garamond"/>
              </a:rPr>
              <a:t>			same </a:t>
            </a:r>
            <a:r>
              <a:rPr lang="en-US" sz="2000" b="1" dirty="0">
                <a:latin typeface="Garamond"/>
                <a:cs typeface="Garamond"/>
              </a:rPr>
              <a:t>in all females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011" y="3292122"/>
            <a:ext cx="3565878" cy="3565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647208"/>
            <a:ext cx="3972118" cy="311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6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111" y="127000"/>
            <a:ext cx="8805333" cy="84023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The </a:t>
            </a:r>
            <a:r>
              <a:rPr lang="en-US" sz="2000" b="1" dirty="0">
                <a:latin typeface="Garamond"/>
                <a:cs typeface="Garamond"/>
              </a:rPr>
              <a:t>Female Hormones</a:t>
            </a:r>
          </a:p>
          <a:p>
            <a:pPr marL="514350" indent="-514350">
              <a:buAutoNum type="romanUcPeriod"/>
            </a:pPr>
            <a:r>
              <a:rPr lang="en-US" sz="2000" b="1" u="sng" dirty="0" smtClean="0">
                <a:latin typeface="Garamond"/>
                <a:cs typeface="Garamond"/>
              </a:rPr>
              <a:t>Anterior </a:t>
            </a:r>
            <a:r>
              <a:rPr lang="en-US" sz="2000" b="1" u="sng" dirty="0">
                <a:latin typeface="Garamond"/>
                <a:cs typeface="Garamond"/>
              </a:rPr>
              <a:t>Pituitary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A. 	Makes </a:t>
            </a:r>
            <a:r>
              <a:rPr lang="en-US" sz="2000" b="1" dirty="0">
                <a:latin typeface="Garamond"/>
                <a:cs typeface="Garamond"/>
              </a:rPr>
              <a:t>2 Gonadotrophic </a:t>
            </a:r>
            <a:r>
              <a:rPr lang="en-US" sz="2000" b="1" dirty="0" smtClean="0">
                <a:latin typeface="Garamond"/>
                <a:cs typeface="Garamond"/>
              </a:rPr>
              <a:t>	hormones </a:t>
            </a:r>
            <a:r>
              <a:rPr lang="en-US" sz="2000" b="1" dirty="0">
                <a:latin typeface="Garamond"/>
                <a:cs typeface="Garamond"/>
              </a:rPr>
              <a:t>that act on ovaries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1. </a:t>
            </a:r>
            <a:r>
              <a:rPr lang="en-US" sz="2000" b="1" dirty="0">
                <a:latin typeface="Garamond"/>
                <a:cs typeface="Garamond"/>
              </a:rPr>
              <a:t>FSH - Follicle </a:t>
            </a:r>
            <a:r>
              <a:rPr lang="en-US" sz="2000" b="1" dirty="0" smtClean="0">
                <a:latin typeface="Garamond"/>
                <a:cs typeface="Garamond"/>
              </a:rPr>
              <a:t>	Stimulating 		Hormone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a.	Stimulates </a:t>
            </a:r>
            <a:r>
              <a:rPr lang="en-US" sz="2000" b="1" dirty="0">
                <a:latin typeface="Garamond"/>
                <a:cs typeface="Garamond"/>
              </a:rPr>
              <a:t>the </a:t>
            </a:r>
            <a:r>
              <a:rPr lang="en-US" sz="2000" b="1" dirty="0" smtClean="0">
                <a:latin typeface="Garamond"/>
                <a:cs typeface="Garamond"/>
              </a:rPr>
              <a:t>			follicle </a:t>
            </a:r>
            <a:r>
              <a:rPr lang="en-US" sz="2000" b="1" dirty="0">
                <a:latin typeface="Garamond"/>
                <a:cs typeface="Garamond"/>
              </a:rPr>
              <a:t>to </a:t>
            </a:r>
            <a:r>
              <a:rPr lang="en-US" sz="2000" b="1" dirty="0" smtClean="0">
                <a:latin typeface="Garamond"/>
                <a:cs typeface="Garamond"/>
              </a:rPr>
              <a:t>			mature </a:t>
            </a:r>
            <a:r>
              <a:rPr lang="en-US" sz="2000" b="1" dirty="0">
                <a:latin typeface="Garamond"/>
                <a:cs typeface="Garamond"/>
              </a:rPr>
              <a:t>and </a:t>
            </a:r>
            <a:r>
              <a:rPr lang="en-US" sz="2000" b="1" dirty="0" smtClean="0">
                <a:latin typeface="Garamond"/>
                <a:cs typeface="Garamond"/>
              </a:rPr>
              <a:t>cause </a:t>
            </a:r>
            <a:r>
              <a:rPr lang="en-US" sz="2000" b="1" dirty="0">
                <a:latin typeface="Garamond"/>
                <a:cs typeface="Garamond"/>
              </a:rPr>
              <a:t>it </a:t>
            </a:r>
            <a:r>
              <a:rPr lang="en-US" sz="2000" b="1" dirty="0" smtClean="0">
                <a:latin typeface="Garamond"/>
                <a:cs typeface="Garamond"/>
              </a:rPr>
              <a:t>	</a:t>
            </a:r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to </a:t>
            </a:r>
            <a:r>
              <a:rPr lang="en-US" sz="2000" b="1" dirty="0">
                <a:latin typeface="Garamond"/>
                <a:cs typeface="Garamond"/>
              </a:rPr>
              <a:t>produce estrogen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2.  </a:t>
            </a:r>
            <a:r>
              <a:rPr lang="en-US" sz="2000" b="1" dirty="0">
                <a:latin typeface="Garamond"/>
                <a:cs typeface="Garamond"/>
              </a:rPr>
              <a:t>LH - </a:t>
            </a:r>
            <a:r>
              <a:rPr lang="en-US" sz="2000" b="1" dirty="0" err="1">
                <a:latin typeface="Garamond"/>
                <a:cs typeface="Garamond"/>
              </a:rPr>
              <a:t>Leutinizing</a:t>
            </a:r>
            <a:r>
              <a:rPr lang="en-US" sz="2000" b="1" dirty="0">
                <a:latin typeface="Garamond"/>
                <a:cs typeface="Garamond"/>
              </a:rPr>
              <a:t> Hormone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Maintains the </a:t>
            </a:r>
            <a:r>
              <a:rPr lang="en-US" sz="2000" b="1" dirty="0" smtClean="0">
                <a:latin typeface="Garamond"/>
                <a:cs typeface="Garamond"/>
              </a:rPr>
              <a:t>		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causes it to </a:t>
            </a:r>
            <a:r>
              <a:rPr lang="en-US" sz="2000" b="1" dirty="0" smtClean="0">
                <a:latin typeface="Garamond"/>
                <a:cs typeface="Garamond"/>
              </a:rPr>
              <a:t>		</a:t>
            </a:r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produce 			progesterone</a:t>
            </a:r>
            <a:endParaRPr lang="en-US" sz="2000" b="1" dirty="0">
              <a:latin typeface="Garamond"/>
              <a:cs typeface="Garamond"/>
            </a:endParaRPr>
          </a:p>
          <a:p>
            <a:pPr marL="457200" indent="-457200">
              <a:buAutoNum type="alphaUcPeriod" startAt="2"/>
            </a:pPr>
            <a:r>
              <a:rPr lang="en-US" sz="2000" b="1" dirty="0" smtClean="0">
                <a:latin typeface="Garamond"/>
                <a:cs typeface="Garamond"/>
              </a:rPr>
              <a:t>Regulates </a:t>
            </a:r>
            <a:r>
              <a:rPr lang="en-US" sz="2000" b="1" dirty="0">
                <a:latin typeface="Garamond"/>
                <a:cs typeface="Garamond"/>
              </a:rPr>
              <a:t>the ovary's production of female sex hormones </a:t>
            </a:r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pPr marL="514350" indent="-514350">
              <a:buAutoNum type="romanUcPeriod" startAt="2"/>
            </a:pPr>
            <a:r>
              <a:rPr lang="en-US" sz="2000" b="1" u="sng" dirty="0" smtClean="0">
                <a:latin typeface="Garamond"/>
                <a:cs typeface="Garamond"/>
              </a:rPr>
              <a:t>Ovary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A.		Makes </a:t>
            </a:r>
            <a:r>
              <a:rPr lang="en-US" sz="2000" b="1" dirty="0">
                <a:latin typeface="Garamond"/>
                <a:cs typeface="Garamond"/>
              </a:rPr>
              <a:t>2 hormones that act </a:t>
            </a:r>
            <a:r>
              <a:rPr lang="en-US" sz="2000" b="1" dirty="0" smtClean="0">
                <a:latin typeface="Garamond"/>
                <a:cs typeface="Garamond"/>
              </a:rPr>
              <a:t>		on </a:t>
            </a:r>
            <a:r>
              <a:rPr lang="en-US" sz="2000" b="1" dirty="0">
                <a:latin typeface="Garamond"/>
                <a:cs typeface="Garamond"/>
              </a:rPr>
              <a:t>the endometrium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1. Estrogen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Made by the follicle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Stimulates: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 smtClean="0">
                <a:latin typeface="Garamond"/>
                <a:cs typeface="Garamond"/>
              </a:rPr>
              <a:t>. Growth </a:t>
            </a:r>
            <a:r>
              <a:rPr lang="en-US" sz="2000" b="1" dirty="0">
                <a:latin typeface="Garamond"/>
                <a:cs typeface="Garamond"/>
              </a:rPr>
              <a:t>of uterus </a:t>
            </a:r>
            <a:r>
              <a:rPr lang="en-US" sz="2000" b="1" dirty="0" smtClean="0">
                <a:latin typeface="Garamond"/>
                <a:cs typeface="Garamond"/>
              </a:rPr>
              <a:t>and 			vagina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ii. Secondary sex 			characteristics </a:t>
            </a:r>
            <a:r>
              <a:rPr lang="en-US" sz="2000" b="1" dirty="0">
                <a:latin typeface="Garamond"/>
                <a:cs typeface="Garamond"/>
              </a:rPr>
              <a:t>(body </a:t>
            </a:r>
            <a:r>
              <a:rPr lang="en-US" sz="2000" b="1" dirty="0" smtClean="0">
                <a:latin typeface="Garamond"/>
                <a:cs typeface="Garamond"/>
              </a:rPr>
              <a:t>hair</a:t>
            </a:r>
            <a:r>
              <a:rPr lang="en-US" sz="2000" b="1" dirty="0">
                <a:latin typeface="Garamond"/>
                <a:cs typeface="Garamond"/>
              </a:rPr>
              <a:t>/</a:t>
            </a:r>
            <a:r>
              <a:rPr lang="en-US" sz="2000" b="1" dirty="0" smtClean="0">
                <a:latin typeface="Garamond"/>
                <a:cs typeface="Garamond"/>
              </a:rPr>
              <a:t>fat 		distribution</a:t>
            </a:r>
            <a:r>
              <a:rPr lang="en-US" sz="2000" b="1" dirty="0">
                <a:latin typeface="Garamond"/>
                <a:cs typeface="Garamond"/>
              </a:rPr>
              <a:t>, </a:t>
            </a:r>
            <a:r>
              <a:rPr lang="en-US" sz="2000" b="1" dirty="0" smtClean="0">
                <a:latin typeface="Garamond"/>
                <a:cs typeface="Garamond"/>
              </a:rPr>
              <a:t>increased </a:t>
            </a:r>
            <a:r>
              <a:rPr lang="en-US" sz="2000" b="1" dirty="0">
                <a:latin typeface="Garamond"/>
                <a:cs typeface="Garamond"/>
              </a:rPr>
              <a:t>pelvic </a:t>
            </a:r>
            <a:r>
              <a:rPr lang="en-US" sz="2000" b="1" dirty="0" smtClean="0">
                <a:latin typeface="Garamond"/>
                <a:cs typeface="Garamond"/>
              </a:rPr>
              <a:t>		girdle</a:t>
            </a:r>
            <a:r>
              <a:rPr lang="en-US" sz="2000" b="1" dirty="0">
                <a:latin typeface="Garamond"/>
                <a:cs typeface="Garamond"/>
              </a:rPr>
              <a:t>, breasts)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iii. Egg </a:t>
            </a:r>
            <a:r>
              <a:rPr lang="en-US" sz="2000" b="1" dirty="0">
                <a:latin typeface="Garamond"/>
                <a:cs typeface="Garamond"/>
              </a:rPr>
              <a:t>maturation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iv.  Endometrium 			thickening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2. Progesterone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Made by the corpus </a:t>
            </a:r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luteum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Causes endometrial glands </a:t>
            </a:r>
            <a:r>
              <a:rPr lang="en-US" sz="2000" b="1" dirty="0" smtClean="0">
                <a:latin typeface="Garamond"/>
                <a:cs typeface="Garamond"/>
              </a:rPr>
              <a:t>		to </a:t>
            </a:r>
            <a:r>
              <a:rPr lang="en-US" sz="2000" b="1" dirty="0">
                <a:latin typeface="Garamond"/>
                <a:cs typeface="Garamond"/>
              </a:rPr>
              <a:t>mature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50596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556" y="174347"/>
            <a:ext cx="87488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The </a:t>
            </a:r>
            <a:r>
              <a:rPr lang="en-US" sz="2000" b="1" dirty="0">
                <a:latin typeface="Garamond"/>
                <a:cs typeface="Garamond"/>
              </a:rPr>
              <a:t>Female Cycles</a:t>
            </a: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Cycles and Phases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Ovarian cycle (ovaries point </a:t>
            </a:r>
            <a:r>
              <a:rPr lang="en-US" sz="2000" b="1" dirty="0" smtClean="0">
                <a:latin typeface="Garamond"/>
                <a:cs typeface="Garamond"/>
              </a:rPr>
              <a:t>of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view)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Follicular </a:t>
            </a:r>
            <a:r>
              <a:rPr lang="en-US" sz="2000" b="1" dirty="0" smtClean="0">
                <a:latin typeface="Garamond"/>
                <a:cs typeface="Garamond"/>
              </a:rPr>
              <a:t>phase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(before ovulation)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Luteal phase (</a:t>
            </a:r>
            <a:r>
              <a:rPr lang="en-US" sz="2000" b="1" dirty="0" smtClean="0">
                <a:latin typeface="Garamond"/>
                <a:cs typeface="Garamond"/>
              </a:rPr>
              <a:t>after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ovulation</a:t>
            </a:r>
            <a:r>
              <a:rPr lang="en-US" sz="2000" b="1" dirty="0" smtClean="0">
                <a:latin typeface="Garamond"/>
                <a:cs typeface="Garamond"/>
              </a:rPr>
              <a:t>)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Uterine (Menstrual) </a:t>
            </a:r>
            <a:r>
              <a:rPr lang="en-US" sz="2000" b="1" dirty="0">
                <a:latin typeface="Garamond"/>
                <a:cs typeface="Garamond"/>
              </a:rPr>
              <a:t>cycle (uterus’ point of view)</a:t>
            </a:r>
          </a:p>
          <a:p>
            <a:r>
              <a:rPr lang="en-US" sz="2000" b="1" dirty="0">
                <a:latin typeface="Garamond"/>
                <a:cs typeface="Garamond"/>
              </a:rPr>
              <a:t>		1.	Menstruation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Proliferative phase (after menstruation but before ovulation)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Secretory phase (after ovulation)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Menstruation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Menstrual cycle about 28 days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Day 1 is first day of menstruation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During menstruation, some of </a:t>
            </a:r>
            <a:r>
              <a:rPr lang="en-US" sz="2000" b="1" dirty="0" smtClean="0">
                <a:latin typeface="Garamond"/>
                <a:cs typeface="Garamond"/>
              </a:rPr>
              <a:t>the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uterine lining, plus a small </a:t>
            </a:r>
            <a:r>
              <a:rPr lang="en-US" sz="2000" b="1" dirty="0" smtClean="0">
                <a:latin typeface="Garamond"/>
                <a:cs typeface="Garamond"/>
              </a:rPr>
              <a:t>		amount </a:t>
            </a:r>
            <a:r>
              <a:rPr lang="en-US" sz="2000" b="1" dirty="0">
                <a:latin typeface="Garamond"/>
                <a:cs typeface="Garamond"/>
              </a:rPr>
              <a:t>of blood, is </a:t>
            </a:r>
            <a:r>
              <a:rPr lang="en-US" sz="2000" b="1" dirty="0" smtClean="0">
                <a:latin typeface="Garamond"/>
                <a:cs typeface="Garamond"/>
              </a:rPr>
              <a:t>		released </a:t>
            </a:r>
            <a:r>
              <a:rPr lang="en-US" sz="2000" b="1" dirty="0">
                <a:latin typeface="Garamond"/>
                <a:cs typeface="Garamond"/>
              </a:rPr>
              <a:t>through the vagina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Endometrium is the thinnest </a:t>
            </a:r>
            <a:r>
              <a:rPr lang="en-US" sz="2000" b="1" dirty="0" smtClean="0">
                <a:latin typeface="Garamond"/>
                <a:cs typeface="Garamond"/>
              </a:rPr>
              <a:t>at						 </a:t>
            </a:r>
            <a:r>
              <a:rPr lang="en-US" sz="2000" b="1" dirty="0">
                <a:latin typeface="Garamond"/>
                <a:cs typeface="Garamond"/>
              </a:rPr>
              <a:t>this point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1644" y="3872488"/>
            <a:ext cx="28448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644" y="174347"/>
            <a:ext cx="34798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1111" y="0"/>
            <a:ext cx="881944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Garamond"/>
                <a:cs typeface="Garamond"/>
              </a:rPr>
              <a:t>III.</a:t>
            </a:r>
            <a:r>
              <a:rPr lang="en-US" sz="2000" b="1" u="sng" dirty="0" err="1">
                <a:latin typeface="Garamond"/>
                <a:cs typeface="Garamond"/>
              </a:rPr>
              <a:t>Ovarian</a:t>
            </a:r>
            <a:r>
              <a:rPr lang="en-US" sz="2000" b="1" u="sng" dirty="0">
                <a:latin typeface="Garamond"/>
                <a:cs typeface="Garamond"/>
              </a:rPr>
              <a:t> </a:t>
            </a:r>
            <a:r>
              <a:rPr lang="en-US" sz="2000" b="1" u="sng" dirty="0" smtClean="0">
                <a:latin typeface="Garamond"/>
                <a:cs typeface="Garamond"/>
              </a:rPr>
              <a:t>cycle  </a:t>
            </a:r>
            <a:r>
              <a:rPr lang="en-US" sz="2000" b="1" u="sng" dirty="0" smtClean="0">
                <a:latin typeface="Garamond"/>
                <a:cs typeface="Garamond"/>
                <a:hlinkClick r:id="rId2"/>
              </a:rPr>
              <a:t>Animation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A</a:t>
            </a:r>
            <a:r>
              <a:rPr lang="en-US" sz="2000" b="1" dirty="0">
                <a:latin typeface="Garamond"/>
                <a:cs typeface="Garamond"/>
              </a:rPr>
              <a:t>.	Days 1-13	(follicular phase)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Day 1-5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Low levels of female hormones detected by the </a:t>
            </a:r>
            <a:r>
              <a:rPr lang="en-US" sz="2000" b="1" dirty="0" smtClean="0">
                <a:latin typeface="Garamond"/>
                <a:cs typeface="Garamond"/>
              </a:rPr>
              <a:t>				hypothalamus</a:t>
            </a:r>
            <a:r>
              <a:rPr lang="en-US" sz="2000" b="1" dirty="0">
                <a:latin typeface="Garamond"/>
                <a:cs typeface="Garamond"/>
              </a:rPr>
              <a:t>, causes it to release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 is sent to the anterior pituitary gland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Anterior pituitary gland releases FSH and LH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2.</a:t>
            </a:r>
            <a:r>
              <a:rPr lang="en-US" sz="2000" b="1" dirty="0">
                <a:latin typeface="Garamond"/>
                <a:cs typeface="Garamond"/>
              </a:rPr>
              <a:t>	Day 6 –13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A follicle matures with increasing FSH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Follicle begins to secrete ESTROGEN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As estrogen levels rise, this causes the release of more </a:t>
            </a:r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, which causes the release of more LH (positive </a:t>
            </a:r>
            <a:r>
              <a:rPr lang="en-US" sz="2000" b="1" dirty="0" smtClean="0">
                <a:latin typeface="Garamond"/>
                <a:cs typeface="Garamond"/>
              </a:rPr>
              <a:t>			feedback </a:t>
            </a:r>
            <a:r>
              <a:rPr lang="en-US" sz="2000" b="1" dirty="0">
                <a:latin typeface="Garamond"/>
                <a:cs typeface="Garamond"/>
              </a:rPr>
              <a:t>loop)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d.</a:t>
            </a:r>
            <a:r>
              <a:rPr lang="en-US" sz="2000" b="1" dirty="0">
                <a:latin typeface="Garamond"/>
                <a:cs typeface="Garamond"/>
              </a:rPr>
              <a:t>	Estrogen will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Inhibit FSH production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Stimulate LH production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Cause thickening of uterine lining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e.</a:t>
            </a:r>
            <a:r>
              <a:rPr lang="en-US" sz="2000" b="1" dirty="0">
                <a:latin typeface="Garamond"/>
                <a:cs typeface="Garamond"/>
              </a:rPr>
              <a:t>	High levels of estrogen cause the hypothalamus to </a:t>
            </a:r>
            <a:r>
              <a:rPr lang="en-US" sz="2000" b="1" dirty="0" smtClean="0">
                <a:latin typeface="Garamond"/>
                <a:cs typeface="Garamond"/>
              </a:rPr>
              <a:t>			release </a:t>
            </a:r>
            <a:r>
              <a:rPr lang="en-US" sz="2000" b="1" dirty="0">
                <a:latin typeface="Garamond"/>
                <a:cs typeface="Garamond"/>
              </a:rPr>
              <a:t>a large amount of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, which cause the </a:t>
            </a:r>
            <a:r>
              <a:rPr lang="en-US" sz="2000" b="1" dirty="0" smtClean="0">
                <a:latin typeface="Garamond"/>
                <a:cs typeface="Garamond"/>
              </a:rPr>
              <a:t>				release </a:t>
            </a:r>
            <a:r>
              <a:rPr lang="en-US" sz="2000" b="1" dirty="0">
                <a:latin typeface="Garamond"/>
                <a:cs typeface="Garamond"/>
              </a:rPr>
              <a:t>of a large amount of LH from the pituitary on </a:t>
            </a:r>
            <a:r>
              <a:rPr lang="en-US" sz="2000" b="1" dirty="0" smtClean="0">
                <a:latin typeface="Garamond"/>
                <a:cs typeface="Garamond"/>
              </a:rPr>
              <a:t>			day </a:t>
            </a:r>
            <a:r>
              <a:rPr lang="en-US" sz="2000" b="1" dirty="0">
                <a:latin typeface="Garamond"/>
                <a:cs typeface="Garamond"/>
              </a:rPr>
              <a:t>13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f.</a:t>
            </a:r>
            <a:r>
              <a:rPr lang="en-US" sz="2000" b="1" dirty="0">
                <a:latin typeface="Garamond"/>
                <a:cs typeface="Garamond"/>
              </a:rPr>
              <a:t>	This “LH surge” causes </a:t>
            </a:r>
            <a:r>
              <a:rPr lang="en-US" sz="2000" b="1" dirty="0" smtClean="0">
                <a:latin typeface="Garamond"/>
                <a:cs typeface="Garamond"/>
              </a:rPr>
              <a:t>ovulation</a:t>
            </a:r>
            <a:endParaRPr lang="en-US" sz="20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19058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34797"/>
            <a:ext cx="873477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B.	Day 14 (ovulation)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Mature follicle ruptures and releases the egg from the ovary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Follicle cells staying behind are called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C.	Day 15-28 (luteal phase)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(under the influence of LH) secretes estrogen and </a:t>
            </a:r>
            <a:r>
              <a:rPr lang="en-US" sz="2000" b="1" dirty="0" smtClean="0">
                <a:latin typeface="Garamond"/>
                <a:cs typeface="Garamond"/>
              </a:rPr>
              <a:t>		progesterone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Estrogen and progesterone will inhibit FSH production and affect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uterus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Progesterone inhibits LH production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Progesterone levels controlled by a negative feedback loop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When progesterone levels reach their highest levels, </a:t>
            </a:r>
            <a:r>
              <a:rPr lang="en-US" sz="2000" b="1" dirty="0" smtClean="0">
                <a:latin typeface="Garamond"/>
                <a:cs typeface="Garamond"/>
              </a:rPr>
              <a:t>			negative </a:t>
            </a:r>
            <a:r>
              <a:rPr lang="en-US" sz="2000" b="1" dirty="0">
                <a:latin typeface="Garamond"/>
                <a:cs typeface="Garamond"/>
              </a:rPr>
              <a:t>feedback to the anterior pituitary gland causes the </a:t>
            </a:r>
            <a:r>
              <a:rPr lang="en-US" sz="2000" b="1" dirty="0" smtClean="0">
                <a:latin typeface="Garamond"/>
                <a:cs typeface="Garamond"/>
              </a:rPr>
              <a:t>			release </a:t>
            </a:r>
            <a:r>
              <a:rPr lang="en-US" sz="2000" b="1" dirty="0">
                <a:latin typeface="Garamond"/>
                <a:cs typeface="Garamond"/>
              </a:rPr>
              <a:t>of less LH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requires high levels of LH to maintain itself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As LH levels drop,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begins to degenerate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As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degenerates, it makes less </a:t>
            </a:r>
            <a:r>
              <a:rPr lang="en-US" sz="2000" b="1" dirty="0" smtClean="0">
                <a:latin typeface="Garamond"/>
                <a:cs typeface="Garamond"/>
              </a:rPr>
              <a:t>				progesterone </a:t>
            </a:r>
            <a:r>
              <a:rPr lang="en-US" sz="2000" b="1" dirty="0">
                <a:latin typeface="Garamond"/>
                <a:cs typeface="Garamond"/>
              </a:rPr>
              <a:t>and estrogen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Without high levels of progesterone,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Uterine lining will not be maintained and 	is lost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FSH is not inhibited and levels will rise causing a new </a:t>
            </a:r>
            <a:r>
              <a:rPr lang="en-US" sz="2000" b="1" dirty="0" smtClean="0">
                <a:latin typeface="Garamond"/>
                <a:cs typeface="Garamond"/>
              </a:rPr>
              <a:t>				follicle </a:t>
            </a:r>
            <a:r>
              <a:rPr lang="en-US" sz="2000" b="1" dirty="0">
                <a:latin typeface="Garamond"/>
                <a:cs typeface="Garamond"/>
              </a:rPr>
              <a:t>to develop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Cycle begins again!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34" y="3090333"/>
            <a:ext cx="1651000" cy="21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06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34248"/>
            <a:ext cx="886177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IV</a:t>
            </a:r>
            <a:r>
              <a:rPr lang="en-US" sz="2000" b="1" dirty="0" smtClean="0">
                <a:latin typeface="Garamond"/>
                <a:cs typeface="Garamond"/>
              </a:rPr>
              <a:t>. Uterine (</a:t>
            </a:r>
            <a:r>
              <a:rPr lang="en-US" sz="2000" b="1" u="sng" dirty="0" smtClean="0">
                <a:latin typeface="Garamond"/>
                <a:cs typeface="Garamond"/>
              </a:rPr>
              <a:t>Menstrual) Cycle </a:t>
            </a:r>
            <a:r>
              <a:rPr lang="en-US" sz="2000" b="1" u="sng" dirty="0" smtClean="0">
                <a:latin typeface="Garamond"/>
                <a:cs typeface="Garamond"/>
                <a:hlinkClick r:id="rId2"/>
              </a:rPr>
              <a:t>Animation</a:t>
            </a:r>
            <a:endParaRPr lang="en-US" sz="2000" b="1" u="sng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A</a:t>
            </a:r>
            <a:r>
              <a:rPr lang="en-US" sz="2000" b="1" dirty="0">
                <a:latin typeface="Garamond"/>
                <a:cs typeface="Garamond"/>
              </a:rPr>
              <a:t>.	Days 1-5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Low level of estrogen and progesterone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Thickened uterine lining degenerates and is shed </a:t>
            </a:r>
            <a:r>
              <a:rPr lang="en-US" sz="2000" b="1" dirty="0" smtClean="0">
                <a:latin typeface="Garamond"/>
                <a:cs typeface="Garamond"/>
              </a:rPr>
              <a:t>in 			menstruation 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B.	Days </a:t>
            </a:r>
            <a:r>
              <a:rPr lang="en-US" sz="2000" b="1" dirty="0">
                <a:latin typeface="Garamond"/>
                <a:cs typeface="Garamond"/>
              </a:rPr>
              <a:t>6-13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Estrogen (from follicle) is increasing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which </a:t>
            </a:r>
            <a:r>
              <a:rPr lang="en-US" sz="2000" b="1" dirty="0">
                <a:latin typeface="Garamond"/>
                <a:cs typeface="Garamond"/>
              </a:rPr>
              <a:t>causes a thickening of the endometrium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Increase vascularization and mucus glands in the lining </a:t>
            </a:r>
            <a:r>
              <a:rPr lang="en-US" sz="2000" b="1" dirty="0" smtClean="0">
                <a:latin typeface="Garamond"/>
                <a:cs typeface="Garamond"/>
              </a:rPr>
              <a:t>			(</a:t>
            </a:r>
            <a:r>
              <a:rPr lang="en-US" sz="2000" b="1" dirty="0">
                <a:latin typeface="Garamond"/>
                <a:cs typeface="Garamond"/>
              </a:rPr>
              <a:t>“proliferate phase”)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C</a:t>
            </a:r>
            <a:r>
              <a:rPr lang="en-US" sz="2000" b="1" dirty="0">
                <a:latin typeface="Garamond"/>
                <a:cs typeface="Garamond"/>
              </a:rPr>
              <a:t>.	Day 14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Ovulation: follicle becomes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D</a:t>
            </a:r>
            <a:r>
              <a:rPr lang="en-US" sz="2000" b="1" dirty="0">
                <a:latin typeface="Garamond"/>
                <a:cs typeface="Garamond"/>
              </a:rPr>
              <a:t>.	Day 15-28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Increased levels of progesterone causes endometrium to </a:t>
            </a:r>
            <a:r>
              <a:rPr lang="en-US" sz="2000" b="1" dirty="0" smtClean="0">
                <a:latin typeface="Garamond"/>
                <a:cs typeface="Garamond"/>
              </a:rPr>
              <a:t>			double </a:t>
            </a:r>
            <a:r>
              <a:rPr lang="en-US" sz="2000" b="1" dirty="0">
                <a:latin typeface="Garamond"/>
                <a:cs typeface="Garamond"/>
              </a:rPr>
              <a:t>its thickness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Mucus glands begin secreting a thick, mucus material </a:t>
            </a:r>
            <a:r>
              <a:rPr lang="en-US" sz="2000" b="1" dirty="0" smtClean="0">
                <a:latin typeface="Garamond"/>
                <a:cs typeface="Garamond"/>
              </a:rPr>
              <a:t>			(</a:t>
            </a:r>
            <a:r>
              <a:rPr lang="en-US" sz="2000" b="1" dirty="0">
                <a:latin typeface="Garamond"/>
                <a:cs typeface="Garamond"/>
              </a:rPr>
              <a:t>“secretory phase”)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Endometrium is ready to receive fertilized egg (zygote)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E</a:t>
            </a:r>
            <a:r>
              <a:rPr lang="en-US" sz="2000" b="1" dirty="0">
                <a:latin typeface="Garamond"/>
                <a:cs typeface="Garamond"/>
              </a:rPr>
              <a:t>.	Normally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Egg is not fertilized therefore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begins to </a:t>
            </a:r>
            <a:r>
              <a:rPr lang="en-US" sz="2000" b="1" dirty="0" smtClean="0">
                <a:latin typeface="Garamond"/>
                <a:cs typeface="Garamond"/>
              </a:rPr>
              <a:t>			degenerate </a:t>
            </a:r>
            <a:r>
              <a:rPr lang="en-US" sz="2000" b="1" dirty="0">
                <a:latin typeface="Garamond"/>
                <a:cs typeface="Garamond"/>
              </a:rPr>
              <a:t>therefore progesterone falls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Low progesterone and estrogen cause endometrium to be shed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09017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2" y="166569"/>
            <a:ext cx="88194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Male </a:t>
            </a:r>
            <a:r>
              <a:rPr lang="en-US" sz="2000" b="1" dirty="0">
                <a:latin typeface="Garamond"/>
                <a:cs typeface="Garamond"/>
              </a:rPr>
              <a:t>Reproductive Structures</a:t>
            </a: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Overview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Main 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Produce a haploid male gamete (sperm)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Deposit sperm in the female so fertilization may occur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56" y="1797785"/>
            <a:ext cx="5250744" cy="466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5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103286"/>
            <a:ext cx="891822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A.	Scrotum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Muscular pouch that holds the testes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outside </a:t>
            </a:r>
            <a:r>
              <a:rPr lang="en-US" sz="2000" b="1" dirty="0">
                <a:latin typeface="Garamond"/>
                <a:cs typeface="Garamond"/>
              </a:rPr>
              <a:t>of the body cavity 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Spermatogenesis occurs optimally a few degrees less than </a:t>
            </a:r>
            <a:r>
              <a:rPr lang="en-US" sz="2000" b="1" dirty="0" smtClean="0">
                <a:latin typeface="Garamond"/>
                <a:cs typeface="Garamond"/>
              </a:rPr>
              <a:t>			internal </a:t>
            </a:r>
            <a:r>
              <a:rPr lang="en-US" sz="2000" b="1" dirty="0">
                <a:latin typeface="Garamond"/>
                <a:cs typeface="Garamond"/>
              </a:rPr>
              <a:t>body temperature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Muscular scrotum aids in temperature control for the testes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At high temperatures, testes will be lowered by the </a:t>
            </a:r>
            <a:r>
              <a:rPr lang="en-US" sz="2000" b="1" dirty="0" smtClean="0">
                <a:latin typeface="Garamond"/>
                <a:cs typeface="Garamond"/>
              </a:rPr>
              <a:t>				scrotum </a:t>
            </a:r>
            <a:r>
              <a:rPr lang="en-US" sz="2000" b="1" dirty="0">
                <a:latin typeface="Garamond"/>
                <a:cs typeface="Garamond"/>
              </a:rPr>
              <a:t>relaxing to cool by increased air circulation 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increased sweat production which will cool the </a:t>
            </a:r>
            <a:r>
              <a:rPr lang="en-US" sz="2000" b="1" dirty="0" smtClean="0">
                <a:latin typeface="Garamond"/>
                <a:cs typeface="Garamond"/>
              </a:rPr>
              <a:t>			scrotum </a:t>
            </a:r>
            <a:r>
              <a:rPr lang="en-US" sz="2000" b="1" dirty="0">
                <a:latin typeface="Garamond"/>
                <a:cs typeface="Garamond"/>
              </a:rPr>
              <a:t>through evaporation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051" y="3273385"/>
            <a:ext cx="4568059" cy="34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0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183445"/>
            <a:ext cx="886177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B.	Testes (1)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Pair of organs that develop from gonads within abdomen of </a:t>
            </a:r>
            <a:r>
              <a:rPr lang="en-US" sz="2000" b="1" dirty="0" smtClean="0">
                <a:latin typeface="Garamond"/>
                <a:cs typeface="Garamond"/>
              </a:rPr>
              <a:t>		fetus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a.	Descend </a:t>
            </a:r>
            <a:r>
              <a:rPr lang="en-US" sz="2000" b="1" dirty="0">
                <a:latin typeface="Garamond"/>
                <a:cs typeface="Garamond"/>
              </a:rPr>
              <a:t>through a canal into scrotal sacs during the </a:t>
            </a:r>
            <a:r>
              <a:rPr lang="en-US" sz="2000" b="1" dirty="0" smtClean="0">
                <a:latin typeface="Garamond"/>
                <a:cs typeface="Garamond"/>
              </a:rPr>
              <a:t>			last </a:t>
            </a:r>
            <a:r>
              <a:rPr lang="en-US" sz="2000" b="1" dirty="0">
                <a:latin typeface="Garamond"/>
                <a:cs typeface="Garamond"/>
              </a:rPr>
              <a:t>2 months of fetal development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Located outside the abdominal cavity in the scrotum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Contains sections called lobules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Each has many coiled SEMINIFEROUS 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Total length of 250 meters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SPERMATOGENESIS is development of 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Involves meiosis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Produce about 300 </a:t>
            </a:r>
            <a:r>
              <a:rPr lang="en-US" sz="2000" b="1" dirty="0" smtClean="0">
                <a:latin typeface="Garamond"/>
                <a:cs typeface="Garamond"/>
              </a:rPr>
              <a:t>million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sperm per day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Starts at puberty and stops </a:t>
            </a:r>
            <a:r>
              <a:rPr lang="en-US" sz="2000" b="1" dirty="0" smtClean="0">
                <a:latin typeface="Garamond"/>
                <a:cs typeface="Garamond"/>
              </a:rPr>
              <a:t>at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death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New sperm are constantly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being </a:t>
            </a:r>
            <a:r>
              <a:rPr lang="en-US" sz="2000" b="1" dirty="0">
                <a:latin typeface="Garamond"/>
                <a:cs typeface="Garamond"/>
              </a:rPr>
              <a:t>produced in males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e</a:t>
            </a:r>
            <a:r>
              <a:rPr lang="en-US" sz="2000" b="1" dirty="0">
                <a:latin typeface="Garamond"/>
                <a:cs typeface="Garamond"/>
              </a:rPr>
              <a:t>.	Takes about 9 or 10 weeks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767" y="3441700"/>
            <a:ext cx="28829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78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5778" y="282222"/>
            <a:ext cx="846666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/>
              </a:rPr>
              <a:t>I.	</a:t>
            </a:r>
            <a:r>
              <a:rPr lang="en-US" sz="2000" b="1" u="sng" dirty="0" smtClean="0">
                <a:latin typeface="Times New Roman"/>
              </a:rPr>
              <a:t>Humans </a:t>
            </a:r>
            <a:r>
              <a:rPr lang="en-US" sz="2000" b="1" u="sng" dirty="0">
                <a:latin typeface="Times New Roman"/>
              </a:rPr>
              <a:t>reproduce sexually</a:t>
            </a:r>
            <a:endParaRPr lang="en-US" sz="2000" b="1" dirty="0">
              <a:latin typeface="Times New Roman"/>
            </a:endParaRPr>
          </a:p>
          <a:p>
            <a:r>
              <a:rPr lang="en-US" sz="2000" b="1" dirty="0" smtClean="0">
                <a:latin typeface="Times New Roman"/>
              </a:rPr>
              <a:t>	A</a:t>
            </a:r>
            <a:r>
              <a:rPr lang="en-US" sz="2000" b="1" dirty="0">
                <a:latin typeface="Times New Roman"/>
              </a:rPr>
              <a:t>.	Offspring carry a genetic complement from both the mother and </a:t>
            </a:r>
            <a:r>
              <a:rPr lang="en-US" sz="2000" b="1" dirty="0" smtClean="0">
                <a:latin typeface="Times New Roman"/>
              </a:rPr>
              <a:t>		the </a:t>
            </a:r>
            <a:r>
              <a:rPr lang="en-US" sz="2000" b="1" dirty="0">
                <a:latin typeface="Times New Roman"/>
              </a:rPr>
              <a:t>father</a:t>
            </a:r>
          </a:p>
          <a:p>
            <a:r>
              <a:rPr lang="en-US" sz="2000" b="1" dirty="0" smtClean="0">
                <a:latin typeface="Times New Roman"/>
              </a:rPr>
              <a:t>	B</a:t>
            </a:r>
            <a:r>
              <a:rPr lang="en-US" sz="2000" b="1" dirty="0">
                <a:latin typeface="Times New Roman"/>
              </a:rPr>
              <a:t>.	Results in genetic variability which is advantageous to the </a:t>
            </a:r>
            <a:r>
              <a:rPr lang="en-US" sz="2000" b="1" dirty="0" smtClean="0">
                <a:latin typeface="Times New Roman"/>
              </a:rPr>
              <a:t>		species</a:t>
            </a:r>
            <a:endParaRPr lang="en-US" sz="2000" b="1" dirty="0">
              <a:latin typeface="Times New Roman"/>
            </a:endParaRPr>
          </a:p>
          <a:p>
            <a:endParaRPr lang="en-US" sz="2000" b="1" dirty="0" smtClean="0">
              <a:latin typeface="Times New Roman"/>
            </a:endParaRPr>
          </a:p>
          <a:p>
            <a:endParaRPr lang="en-US" sz="2000" b="1" dirty="0" smtClean="0">
              <a:latin typeface="Times New Roman"/>
            </a:endParaRPr>
          </a:p>
          <a:p>
            <a:endParaRPr lang="en-US" sz="2000" b="1" dirty="0" smtClean="0">
              <a:latin typeface="Times New Roman"/>
            </a:endParaRPr>
          </a:p>
          <a:p>
            <a:endParaRPr lang="en-US" sz="2000" b="1" dirty="0">
              <a:latin typeface="Times New Roman"/>
            </a:endParaRPr>
          </a:p>
          <a:p>
            <a:pPr marL="514350" indent="-514350">
              <a:buAutoNum type="romanUcPeriod" startAt="2"/>
            </a:pPr>
            <a:r>
              <a:rPr lang="en-US" sz="2000" b="1" u="sng" dirty="0" smtClean="0">
                <a:latin typeface="Times New Roman"/>
              </a:rPr>
              <a:t>Functions </a:t>
            </a:r>
            <a:r>
              <a:rPr lang="en-US" sz="2000" b="1" u="sng" dirty="0">
                <a:latin typeface="Times New Roman"/>
              </a:rPr>
              <a:t>of the </a:t>
            </a:r>
            <a:r>
              <a:rPr lang="en-US" sz="2000" b="1" u="sng" dirty="0" smtClean="0">
                <a:latin typeface="Times New Roman"/>
              </a:rPr>
              <a:t>reproductive</a:t>
            </a:r>
          </a:p>
          <a:p>
            <a:r>
              <a:rPr lang="en-US" sz="2000" b="1" dirty="0" smtClean="0">
                <a:latin typeface="Times New Roman"/>
              </a:rPr>
              <a:t>	</a:t>
            </a:r>
            <a:r>
              <a:rPr lang="en-US" sz="2000" b="1" u="sng" dirty="0" smtClean="0">
                <a:latin typeface="Times New Roman"/>
              </a:rPr>
              <a:t> </a:t>
            </a:r>
            <a:r>
              <a:rPr lang="en-US" sz="2000" b="1" u="sng" dirty="0">
                <a:latin typeface="Times New Roman"/>
              </a:rPr>
              <a:t>system</a:t>
            </a:r>
            <a:r>
              <a:rPr lang="en-US" sz="2000" b="1" dirty="0">
                <a:latin typeface="Times New Roman"/>
              </a:rPr>
              <a:t>:</a:t>
            </a:r>
          </a:p>
          <a:p>
            <a:r>
              <a:rPr lang="en-US" sz="2000" b="1" dirty="0" smtClean="0">
                <a:latin typeface="Times New Roman"/>
              </a:rPr>
              <a:t>	A</a:t>
            </a:r>
            <a:r>
              <a:rPr lang="en-US" sz="2000" b="1" dirty="0">
                <a:latin typeface="Times New Roman"/>
              </a:rPr>
              <a:t>.	Produce cells </a:t>
            </a:r>
            <a:r>
              <a:rPr lang="en-US" sz="2000" b="1" dirty="0" smtClean="0">
                <a:latin typeface="Times New Roman"/>
              </a:rPr>
              <a:t>capable</a:t>
            </a: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of </a:t>
            </a:r>
            <a:r>
              <a:rPr lang="en-US" sz="2000" b="1" dirty="0">
                <a:latin typeface="Times New Roman"/>
              </a:rPr>
              <a:t>combining their </a:t>
            </a:r>
            <a:endParaRPr lang="en-US" sz="2000" b="1" dirty="0" smtClean="0">
              <a:latin typeface="Times New Roman"/>
            </a:endParaRP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genetic information</a:t>
            </a: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 to form </a:t>
            </a:r>
            <a:r>
              <a:rPr lang="en-US" sz="2000" b="1" dirty="0">
                <a:latin typeface="Times New Roman"/>
              </a:rPr>
              <a:t>a </a:t>
            </a:r>
            <a:r>
              <a:rPr lang="en-US" sz="2000" b="1" dirty="0" smtClean="0">
                <a:latin typeface="Times New Roman"/>
              </a:rPr>
              <a:t>new</a:t>
            </a:r>
          </a:p>
          <a:p>
            <a:r>
              <a:rPr lang="en-US" sz="2000" b="1" dirty="0">
                <a:latin typeface="Times New Roman"/>
              </a:rPr>
              <a:t>	</a:t>
            </a:r>
            <a:r>
              <a:rPr lang="en-US" sz="2000" b="1" dirty="0" smtClean="0">
                <a:latin typeface="Times New Roman"/>
              </a:rPr>
              <a:t>	 </a:t>
            </a:r>
            <a:r>
              <a:rPr lang="en-US" sz="2000" b="1" dirty="0">
                <a:latin typeface="Times New Roman"/>
              </a:rPr>
              <a:t>individual</a:t>
            </a:r>
          </a:p>
          <a:p>
            <a:r>
              <a:rPr lang="en-US" sz="2000" b="1" dirty="0" smtClean="0">
                <a:latin typeface="Times New Roman"/>
              </a:rPr>
              <a:t>	B</a:t>
            </a:r>
            <a:r>
              <a:rPr lang="en-US" sz="2000" b="1" dirty="0">
                <a:latin typeface="Times New Roman"/>
              </a:rPr>
              <a:t>.	Organs for bringing the cells close together so that they can fuse</a:t>
            </a:r>
          </a:p>
          <a:p>
            <a:r>
              <a:rPr lang="en-US" sz="2000" b="1" dirty="0" smtClean="0">
                <a:latin typeface="Times New Roman"/>
              </a:rPr>
              <a:t>	C</a:t>
            </a:r>
            <a:r>
              <a:rPr lang="en-US" sz="2000" b="1" dirty="0">
                <a:latin typeface="Times New Roman"/>
              </a:rPr>
              <a:t>.	Provide a place for the new individual to develop into a viable </a:t>
            </a:r>
            <a:r>
              <a:rPr lang="en-US" sz="2000" b="1" dirty="0" smtClean="0">
                <a:latin typeface="Times New Roman"/>
              </a:rPr>
              <a:t>		human </a:t>
            </a:r>
            <a:r>
              <a:rPr lang="en-US" sz="2000" b="1" dirty="0">
                <a:latin typeface="Times New Roman"/>
              </a:rPr>
              <a:t>being</a:t>
            </a:r>
          </a:p>
          <a:p>
            <a:r>
              <a:rPr lang="en-US" sz="2000" b="1" dirty="0" smtClean="0">
                <a:latin typeface="Times New Roman"/>
              </a:rPr>
              <a:t>	D</a:t>
            </a:r>
            <a:r>
              <a:rPr lang="en-US" sz="2000" b="1" dirty="0">
                <a:latin typeface="Times New Roman"/>
              </a:rPr>
              <a:t>.	Hormones required for coordination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200" y="1592104"/>
            <a:ext cx="4622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1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7000" y="141111"/>
            <a:ext cx="88617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f</a:t>
            </a:r>
            <a:r>
              <a:rPr lang="en-US" sz="2000" b="1" dirty="0">
                <a:latin typeface="Garamond"/>
                <a:cs typeface="Garamond"/>
              </a:rPr>
              <a:t>.	Occurs inside the seminiferous 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g</a:t>
            </a:r>
            <a:r>
              <a:rPr lang="en-US" sz="2000" b="1" dirty="0">
                <a:latin typeface="Garamond"/>
                <a:cs typeface="Garamond"/>
              </a:rPr>
              <a:t>.	SERTOLI CELLS, inside the seminiferous tubules </a:t>
            </a:r>
            <a:r>
              <a:rPr lang="en-US" sz="2000" b="1" dirty="0" smtClean="0">
                <a:latin typeface="Garamond"/>
                <a:cs typeface="Garamond"/>
              </a:rPr>
              <a:t>			nourish </a:t>
            </a:r>
            <a:r>
              <a:rPr lang="en-US" sz="2000" b="1" dirty="0">
                <a:latin typeface="Garamond"/>
                <a:cs typeface="Garamond"/>
              </a:rPr>
              <a:t>the developing sperm cells and regulate the </a:t>
            </a:r>
            <a:r>
              <a:rPr lang="en-US" sz="2000" b="1" dirty="0" smtClean="0">
                <a:latin typeface="Garamond"/>
                <a:cs typeface="Garamond"/>
              </a:rPr>
              <a:t>			cells </a:t>
            </a:r>
            <a:r>
              <a:rPr lang="en-US" sz="2000" b="1" dirty="0">
                <a:latin typeface="Garamond"/>
                <a:cs typeface="Garamond"/>
              </a:rPr>
              <a:t>that generate sperm cells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INTERSTITIAL CELLS lie in the area of the testis between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seminiferous 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Produce male sex hormones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Testosterone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ii</a:t>
            </a:r>
            <a:r>
              <a:rPr lang="en-US" sz="2000" b="1" dirty="0">
                <a:latin typeface="Garamond"/>
                <a:cs typeface="Garamond"/>
              </a:rPr>
              <a:t>.	Androgens </a:t>
            </a: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C</a:t>
            </a:r>
            <a:r>
              <a:rPr lang="en-US" sz="2000" b="1" dirty="0">
                <a:latin typeface="Garamond"/>
                <a:cs typeface="Garamond"/>
              </a:rPr>
              <a:t>.	Epididymis (2)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Area where seminiferous tubules join to a highly convoluted </a:t>
            </a:r>
            <a:r>
              <a:rPr lang="en-US" sz="2000" b="1" dirty="0" smtClean="0">
                <a:latin typeface="Garamond"/>
                <a:cs typeface="Garamond"/>
              </a:rPr>
              <a:t>		tube </a:t>
            </a:r>
            <a:r>
              <a:rPr lang="en-US" sz="2000" b="1" dirty="0">
                <a:latin typeface="Garamond"/>
                <a:cs typeface="Garamond"/>
              </a:rPr>
              <a:t>lying on top of and down the side of the testis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Area where sperm mature 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589" y="1858434"/>
            <a:ext cx="2768600" cy="1955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122" y="4469811"/>
            <a:ext cx="3269545" cy="2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96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141111"/>
            <a:ext cx="88758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D.	Vas Deferens (3)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Sperm stored here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Long tube from epididymis to urethra</a:t>
            </a:r>
          </a:p>
          <a:p>
            <a:r>
              <a:rPr lang="en-US" sz="2000" b="1" dirty="0">
                <a:latin typeface="Garamond"/>
                <a:cs typeface="Garamond"/>
              </a:rPr>
              <a:t>E.	Seminal Vesicles (6)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2 small glands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Joins vas deferens at the base of the bladder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Makes most of the seminal fluid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High in fructose which is a nutrient for 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Prostaglandins which is a hormone that causes </a:t>
            </a:r>
            <a:r>
              <a:rPr lang="en-US" sz="2000" b="1" dirty="0" smtClean="0">
                <a:latin typeface="Garamond"/>
                <a:cs typeface="Garamond"/>
              </a:rPr>
              <a:t>				contractions </a:t>
            </a:r>
            <a:r>
              <a:rPr lang="en-US" sz="2000" b="1" dirty="0">
                <a:latin typeface="Garamond"/>
                <a:cs typeface="Garamond"/>
              </a:rPr>
              <a:t>of the vagina to help move </a:t>
            </a:r>
            <a:r>
              <a:rPr lang="en-US" sz="2000" b="1" dirty="0" smtClean="0">
                <a:latin typeface="Garamond"/>
                <a:cs typeface="Garamond"/>
              </a:rPr>
              <a:t>sperm</a:t>
            </a:r>
          </a:p>
          <a:p>
            <a:r>
              <a:rPr lang="en-US" sz="2000" b="1" dirty="0">
                <a:latin typeface="Garamond"/>
                <a:cs typeface="Garamond"/>
              </a:rPr>
              <a:t>F.	Prostate Gland (5)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Donut shaped gland that surround the urethra at the union of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vas deferens and the urethra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Makes 1/3 of the seminal fluid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Alkaline secretions that aids sperm motility and </a:t>
            </a:r>
            <a:r>
              <a:rPr lang="en-US" sz="2000" b="1" dirty="0" smtClean="0">
                <a:latin typeface="Garamond"/>
                <a:cs typeface="Garamond"/>
              </a:rPr>
              <a:t>				survival </a:t>
            </a:r>
            <a:r>
              <a:rPr lang="en-US" sz="2000" b="1" dirty="0">
                <a:latin typeface="Garamond"/>
                <a:cs typeface="Garamond"/>
              </a:rPr>
              <a:t>because it helps to neutralize the acidic </a:t>
            </a:r>
            <a:r>
              <a:rPr lang="en-US" sz="2000" b="1" dirty="0" smtClean="0">
                <a:latin typeface="Garamond"/>
                <a:cs typeface="Garamond"/>
              </a:rPr>
              <a:t>				environment </a:t>
            </a:r>
            <a:r>
              <a:rPr lang="en-US" sz="2000" b="1" dirty="0">
                <a:latin typeface="Garamond"/>
                <a:cs typeface="Garamond"/>
              </a:rPr>
              <a:t>in the vagina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Prostate gland enlargement is common in older men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It can constrict the urethra and makes urination difficult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Prostate cancer is 3</a:t>
            </a:r>
            <a:r>
              <a:rPr lang="en-US" sz="2000" b="1" baseline="30000" dirty="0">
                <a:latin typeface="Garamond"/>
                <a:cs typeface="Garamond"/>
              </a:rPr>
              <a:t>rd</a:t>
            </a:r>
            <a:r>
              <a:rPr lang="en-US" sz="2000" b="1" dirty="0">
                <a:latin typeface="Garamond"/>
                <a:cs typeface="Garamond"/>
              </a:rPr>
              <a:t> largest cancer killer of men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65853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22" y="112889"/>
            <a:ext cx="88335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G.	Bulbourethral Glands/Cowper's glands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2 small glands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Located below the prostrate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Makes a small part of the seminal fluid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Secretes mucus that lubricates and readies the urethra </a:t>
            </a:r>
            <a:r>
              <a:rPr lang="en-US" sz="2000" b="1" dirty="0" smtClean="0">
                <a:latin typeface="Garamond"/>
                <a:cs typeface="Garamond"/>
              </a:rPr>
              <a:t>			prior </a:t>
            </a:r>
            <a:r>
              <a:rPr lang="en-US" sz="2000" b="1" dirty="0">
                <a:latin typeface="Garamond"/>
                <a:cs typeface="Garamond"/>
              </a:rPr>
              <a:t>to ejaculation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Secretes alkaline fluid to neutralize urine in </a:t>
            </a:r>
            <a:r>
              <a:rPr lang="en-US" sz="2000" b="1" dirty="0" smtClean="0">
                <a:latin typeface="Garamond"/>
                <a:cs typeface="Garamond"/>
              </a:rPr>
              <a:t>urethra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H</a:t>
            </a:r>
            <a:r>
              <a:rPr lang="en-US" sz="2000" b="1" dirty="0">
                <a:latin typeface="Garamond"/>
                <a:cs typeface="Garamond"/>
              </a:rPr>
              <a:t>.	Urethra (7)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Exit </a:t>
            </a:r>
            <a:r>
              <a:rPr lang="en-US" sz="2000" b="1" dirty="0" smtClean="0">
                <a:latin typeface="Garamond"/>
                <a:cs typeface="Garamond"/>
              </a:rPr>
              <a:t>for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the urine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Exit for semen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Cannot do both at the same time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Semen is expelled out of urethra by rhythmic muscular </a:t>
            </a:r>
            <a:r>
              <a:rPr lang="en-US" sz="2000" b="1" dirty="0" smtClean="0">
                <a:latin typeface="Garamond"/>
                <a:cs typeface="Garamond"/>
              </a:rPr>
              <a:t>			contractions </a:t>
            </a:r>
            <a:r>
              <a:rPr lang="en-US" sz="2000" b="1" dirty="0">
                <a:latin typeface="Garamond"/>
                <a:cs typeface="Garamond"/>
                <a:sym typeface="Symbol"/>
              </a:rPr>
              <a:t></a:t>
            </a:r>
            <a:r>
              <a:rPr lang="en-US" sz="2000" b="1" dirty="0">
                <a:latin typeface="Garamond"/>
                <a:cs typeface="Garamond"/>
              </a:rPr>
              <a:t> male orgasm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722" y="2325512"/>
            <a:ext cx="4877426" cy="313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50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112889"/>
            <a:ext cx="900288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I.	Penis (8)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A cylindrical-shaped </a:t>
            </a:r>
            <a:r>
              <a:rPr lang="en-US" sz="2000" b="1" dirty="0" smtClean="0">
                <a:latin typeface="Garamond"/>
                <a:cs typeface="Garamond"/>
              </a:rPr>
              <a:t>organ </a:t>
            </a:r>
            <a:r>
              <a:rPr lang="en-US" sz="2000" b="1" dirty="0">
                <a:latin typeface="Garamond"/>
                <a:cs typeface="Garamond"/>
              </a:rPr>
              <a:t>that hangs in front of scrotum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Spongy tissue inside shaft of penis is flaccid (soft) with normal </a:t>
            </a:r>
            <a:r>
              <a:rPr lang="en-US" sz="2000" b="1" dirty="0" smtClean="0">
                <a:latin typeface="Garamond"/>
                <a:cs typeface="Garamond"/>
              </a:rPr>
              <a:t>		blood </a:t>
            </a:r>
            <a:r>
              <a:rPr lang="en-US" sz="2000" b="1" dirty="0">
                <a:latin typeface="Garamond"/>
                <a:cs typeface="Garamond"/>
              </a:rPr>
              <a:t>flow in the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ERECTION occurs from increased blood flow filling spongy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tissue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Penis needs to be erect and hard to allow semen to be deposited </a:t>
            </a:r>
            <a:r>
              <a:rPr lang="en-US" sz="2000" b="1" dirty="0" smtClean="0">
                <a:latin typeface="Garamond"/>
                <a:cs typeface="Garamond"/>
              </a:rPr>
              <a:t>		in </a:t>
            </a:r>
            <a:r>
              <a:rPr lang="en-US" sz="2000" b="1" dirty="0">
                <a:latin typeface="Garamond"/>
                <a:cs typeface="Garamond"/>
              </a:rPr>
              <a:t>the vagina near the cervix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IMPOTENCY is failure to </a:t>
            </a:r>
            <a:r>
              <a:rPr lang="en-US" sz="2000" b="1" dirty="0" smtClean="0">
                <a:latin typeface="Garamond"/>
                <a:cs typeface="Garamond"/>
              </a:rPr>
              <a:t>become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erect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03" y="2568223"/>
            <a:ext cx="2995085" cy="3993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837" y="3282988"/>
            <a:ext cx="3238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24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667" y="0"/>
            <a:ext cx="880533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u="sng" dirty="0">
                <a:latin typeface="Garamond"/>
                <a:cs typeface="Garamond"/>
              </a:rPr>
              <a:t>Path of Sperm</a:t>
            </a:r>
          </a:p>
          <a:p>
            <a:r>
              <a:rPr lang="en-US" sz="2000" b="1" dirty="0">
                <a:latin typeface="Garamond"/>
                <a:cs typeface="Garamond"/>
              </a:rPr>
              <a:t>	A.	Testes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Epididymis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Ductus</a:t>
            </a:r>
            <a:r>
              <a:rPr lang="en-US" sz="2000" b="1" dirty="0">
                <a:latin typeface="Garamond"/>
                <a:cs typeface="Garamond"/>
              </a:rPr>
              <a:t> (vas) deferens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Prostate Gland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Urethra 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Process of Ejaculation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EJACULATION is a process in which semen is forced from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>
                <a:latin typeface="Garamond"/>
                <a:cs typeface="Garamond"/>
              </a:rPr>
              <a:t>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Sexual arousal can cause an erection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Penile artery will dilate and there will be more blood </a:t>
            </a:r>
            <a:r>
              <a:rPr lang="en-US" sz="2000" b="1" dirty="0" smtClean="0">
                <a:latin typeface="Garamond"/>
                <a:cs typeface="Garamond"/>
              </a:rPr>
              <a:t>			entering </a:t>
            </a:r>
            <a:r>
              <a:rPr lang="en-US" sz="2000" b="1" dirty="0">
                <a:latin typeface="Garamond"/>
                <a:cs typeface="Garamond"/>
              </a:rPr>
              <a:t>the spongy tissue of the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Penile vein will be forced shut and the blood entering </a:t>
            </a:r>
            <a:r>
              <a:rPr lang="en-US" sz="2000" b="1" dirty="0" smtClean="0">
                <a:latin typeface="Garamond"/>
                <a:cs typeface="Garamond"/>
              </a:rPr>
              <a:t>			the </a:t>
            </a:r>
            <a:r>
              <a:rPr lang="en-US" sz="2000" b="1" dirty="0">
                <a:latin typeface="Garamond"/>
                <a:cs typeface="Garamond"/>
              </a:rPr>
              <a:t>penis will engorge the tissue causing an erection 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allowing insertion of the penis into the </a:t>
            </a:r>
            <a:r>
              <a:rPr lang="en-US" sz="2000" b="1" dirty="0" smtClean="0">
                <a:latin typeface="Garamond"/>
                <a:cs typeface="Garamond"/>
              </a:rPr>
              <a:t>female's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vagina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Average length of flaccid (relaxed state) penis is about </a:t>
            </a:r>
            <a:r>
              <a:rPr lang="en-US" sz="2000" b="1" dirty="0" smtClean="0">
                <a:latin typeface="Garamond"/>
                <a:cs typeface="Garamond"/>
              </a:rPr>
              <a:t>			8 </a:t>
            </a:r>
            <a:r>
              <a:rPr lang="en-US" sz="2000" b="1" dirty="0">
                <a:latin typeface="Garamond"/>
                <a:cs typeface="Garamond"/>
              </a:rPr>
              <a:t>cm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4</a:t>
            </a:r>
            <a:r>
              <a:rPr lang="en-US" sz="2000" b="1" dirty="0">
                <a:latin typeface="Garamond"/>
                <a:cs typeface="Garamond"/>
              </a:rPr>
              <a:t>.	Average length of erect penis is about 13 cm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111" y="2286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77" y="197346"/>
            <a:ext cx="890411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Tactile stimulation of the glans of the penis results in nerves to </a:t>
            </a:r>
            <a:r>
              <a:rPr lang="en-US" sz="2000" b="1" dirty="0" smtClean="0">
                <a:latin typeface="Garamond"/>
                <a:cs typeface="Garamond"/>
              </a:rPr>
              <a:t>		the </a:t>
            </a:r>
            <a:r>
              <a:rPr lang="en-US" sz="2000" b="1" dirty="0" err="1">
                <a:latin typeface="Garamond"/>
                <a:cs typeface="Garamond"/>
              </a:rPr>
              <a:t>ductus</a:t>
            </a:r>
            <a:r>
              <a:rPr lang="en-US" sz="2000" b="1" dirty="0">
                <a:latin typeface="Garamond"/>
                <a:cs typeface="Garamond"/>
              </a:rPr>
              <a:t> deferens, glands and the urethra being stimulated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These will all cause muscular contractions and ejaculation to occur  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Sperm enters the ejaculatory duct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Seminal vesicles, prostate gland, and Cowper's gland </a:t>
            </a:r>
            <a:r>
              <a:rPr lang="en-US" sz="2000" b="1" dirty="0" smtClean="0">
                <a:latin typeface="Garamond"/>
                <a:cs typeface="Garamond"/>
              </a:rPr>
              <a:t>			release </a:t>
            </a:r>
            <a:r>
              <a:rPr lang="en-US" sz="2000" b="1" dirty="0">
                <a:latin typeface="Garamond"/>
                <a:cs typeface="Garamond"/>
              </a:rPr>
              <a:t>their secretions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Penis </a:t>
            </a:r>
            <a:r>
              <a:rPr lang="en-US" sz="2000" b="1" dirty="0">
                <a:latin typeface="Garamond"/>
                <a:cs typeface="Garamond"/>
              </a:rPr>
              <a:t>able to deposit the sperm at the cervix so that it has a </a:t>
            </a:r>
            <a:r>
              <a:rPr lang="en-US" sz="2000" b="1" dirty="0" smtClean="0">
                <a:latin typeface="Garamond"/>
                <a:cs typeface="Garamond"/>
              </a:rPr>
              <a:t>		shorter </a:t>
            </a:r>
            <a:r>
              <a:rPr lang="en-US" sz="2000" b="1" dirty="0">
                <a:latin typeface="Garamond"/>
                <a:cs typeface="Garamond"/>
              </a:rPr>
              <a:t>journey to 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F</a:t>
            </a:r>
            <a:r>
              <a:rPr lang="en-US" sz="2000" b="1" dirty="0">
                <a:latin typeface="Garamond"/>
                <a:cs typeface="Garamond"/>
              </a:rPr>
              <a:t>.	Following orgasm and ejaculation the penile artery will </a:t>
            </a:r>
            <a:r>
              <a:rPr lang="en-US" sz="2000" b="1" dirty="0" smtClean="0">
                <a:latin typeface="Garamond"/>
                <a:cs typeface="Garamond"/>
              </a:rPr>
              <a:t>			constrict so that the </a:t>
            </a:r>
            <a:r>
              <a:rPr lang="en-US" sz="2000" b="1" dirty="0">
                <a:latin typeface="Garamond"/>
                <a:cs typeface="Garamond"/>
              </a:rPr>
              <a:t>blood flow exiting the penis is greater than that </a:t>
            </a:r>
            <a:r>
              <a:rPr lang="en-US" sz="2000" b="1" dirty="0" smtClean="0">
                <a:latin typeface="Garamond"/>
                <a:cs typeface="Garamond"/>
              </a:rPr>
              <a:t>		entering </a:t>
            </a:r>
            <a:r>
              <a:rPr lang="en-US" sz="2000" b="1" dirty="0">
                <a:latin typeface="Garamond"/>
                <a:cs typeface="Garamond"/>
              </a:rPr>
              <a:t>the penis and the organ returns to it flaccid state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G</a:t>
            </a:r>
            <a:r>
              <a:rPr lang="en-US" sz="2000" b="1" dirty="0">
                <a:latin typeface="Garamond"/>
                <a:cs typeface="Garamond"/>
              </a:rPr>
              <a:t>.	“Refractory period” is typical time following ejaculation during </a:t>
            </a:r>
            <a:r>
              <a:rPr lang="en-US" sz="2000" b="1" dirty="0" smtClean="0">
                <a:latin typeface="Garamond"/>
                <a:cs typeface="Garamond"/>
              </a:rPr>
              <a:t>		which </a:t>
            </a:r>
            <a:r>
              <a:rPr lang="en-US" sz="2000" b="1" dirty="0">
                <a:latin typeface="Garamond"/>
                <a:cs typeface="Garamond"/>
              </a:rPr>
              <a:t>erection cannot occur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Time tends to increase as a man 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4598551"/>
            <a:ext cx="4064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6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889" y="130962"/>
            <a:ext cx="8763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Functions </a:t>
            </a:r>
            <a:r>
              <a:rPr lang="en-US" sz="2000" b="1" dirty="0">
                <a:latin typeface="Garamond"/>
                <a:cs typeface="Garamond"/>
              </a:rPr>
              <a:t>of Seminal Fluid</a:t>
            </a: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Seminal Fluid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Thick, whitish fluid SECRETIONS from three organs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SEMINAL VESICLES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PROSTATE GLAND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BULBOURETHRAL GLANDS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(</a:t>
            </a:r>
            <a:r>
              <a:rPr lang="en-US" sz="2000" b="1" dirty="0">
                <a:latin typeface="Garamond"/>
                <a:cs typeface="Garamond"/>
              </a:rPr>
              <a:t>COWPER'S Glands</a:t>
            </a:r>
            <a:r>
              <a:rPr lang="en-US" sz="2000" b="1" dirty="0" smtClean="0">
                <a:latin typeface="Garamond"/>
                <a:cs typeface="Garamond"/>
              </a:rPr>
              <a:t>)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Semen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SEMINAL FLUID and 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Passed out </a:t>
            </a:r>
            <a:r>
              <a:rPr lang="en-US" sz="2000" b="1" dirty="0" smtClean="0">
                <a:latin typeface="Garamond"/>
                <a:cs typeface="Garamond"/>
              </a:rPr>
              <a:t>of the </a:t>
            </a:r>
            <a:r>
              <a:rPr lang="en-US" sz="2000" b="1" dirty="0">
                <a:latin typeface="Garamond"/>
                <a:cs typeface="Garamond"/>
              </a:rPr>
              <a:t>penis during ejaculation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Average about 20–150 million sperm per milliliter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1.0–6.5 milliliters (mL) per ejaculation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Contains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Basic fluids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Fructose (sugar)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3.</a:t>
            </a:r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Prostaglandins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III</a:t>
            </a:r>
            <a:r>
              <a:rPr lang="en-US" sz="2000" b="1" dirty="0" smtClean="0">
                <a:latin typeface="Garamond"/>
                <a:cs typeface="Garamond"/>
              </a:rPr>
              <a:t>.	</a:t>
            </a:r>
            <a:r>
              <a:rPr lang="en-US" sz="2000" b="1" u="sng" dirty="0" smtClean="0">
                <a:latin typeface="Garamond"/>
                <a:cs typeface="Garamond"/>
              </a:rPr>
              <a:t>Functions</a:t>
            </a:r>
            <a:endParaRPr lang="en-US" sz="2000" b="1" u="sng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A.	Lubricate the vagina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Provide energy for swimming sperm (fructose)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Stimulate mild contractions of the vagina (prostaglandins)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Buffers to counteract acidity in vagina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08096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33" y="112889"/>
            <a:ext cx="880533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romanUcPeriod"/>
            </a:pPr>
            <a:r>
              <a:rPr lang="en-US" sz="2000" b="1" u="sng" dirty="0" smtClean="0">
                <a:latin typeface="Garamond"/>
                <a:cs typeface="Garamond"/>
              </a:rPr>
              <a:t>Sperm </a:t>
            </a:r>
            <a:r>
              <a:rPr lang="en-US" sz="2000" b="1" u="sng" dirty="0">
                <a:latin typeface="Garamond"/>
                <a:cs typeface="Garamond"/>
              </a:rPr>
              <a:t>Consists of 3 </a:t>
            </a:r>
            <a:r>
              <a:rPr lang="en-US" sz="2000" b="1" u="sng" dirty="0" smtClean="0">
                <a:latin typeface="Garamond"/>
                <a:cs typeface="Garamond"/>
              </a:rPr>
              <a:t>Regions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A</a:t>
            </a:r>
            <a:r>
              <a:rPr lang="en-US" sz="2000" b="1" dirty="0">
                <a:latin typeface="Garamond"/>
                <a:cs typeface="Garamond"/>
              </a:rPr>
              <a:t>.	Head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Includes </a:t>
            </a:r>
            <a:r>
              <a:rPr lang="en-US" sz="2000" b="1" dirty="0" smtClean="0">
                <a:latin typeface="Garamond"/>
                <a:cs typeface="Garamond"/>
              </a:rPr>
              <a:t>the1N </a:t>
            </a:r>
            <a:r>
              <a:rPr lang="en-US" sz="2000" b="1" dirty="0">
                <a:latin typeface="Garamond"/>
                <a:cs typeface="Garamond"/>
              </a:rPr>
              <a:t>nucleus </a:t>
            </a:r>
            <a:r>
              <a:rPr lang="en-US" sz="2000" b="1" dirty="0" smtClean="0">
                <a:latin typeface="Garamond"/>
                <a:cs typeface="Garamond"/>
              </a:rPr>
              <a:t>for fertilization </a:t>
            </a:r>
            <a:r>
              <a:rPr lang="en-US" sz="2000" b="1" dirty="0">
                <a:latin typeface="Garamond"/>
                <a:cs typeface="Garamond"/>
              </a:rPr>
              <a:t>and the ACROSOME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Acrosome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a</a:t>
            </a:r>
            <a:r>
              <a:rPr lang="en-US" sz="2000" b="1" dirty="0">
                <a:latin typeface="Garamond"/>
                <a:cs typeface="Garamond"/>
              </a:rPr>
              <a:t>.	An aggregation of lysosomes from the </a:t>
            </a:r>
            <a:r>
              <a:rPr lang="en-US" sz="2000" b="1" dirty="0" smtClean="0">
                <a:latin typeface="Garamond"/>
                <a:cs typeface="Garamond"/>
              </a:rPr>
              <a:t>					original cell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b</a:t>
            </a:r>
            <a:r>
              <a:rPr lang="en-US" sz="2000" b="1" dirty="0">
                <a:latin typeface="Garamond"/>
                <a:cs typeface="Garamond"/>
              </a:rPr>
              <a:t>.	Allows for penetration of the eggs membrane </a:t>
            </a:r>
            <a:r>
              <a:rPr lang="en-US" sz="2000" b="1" dirty="0" smtClean="0">
                <a:latin typeface="Garamond"/>
                <a:cs typeface="Garamond"/>
              </a:rPr>
              <a:t>				for </a:t>
            </a:r>
            <a:r>
              <a:rPr lang="en-US" sz="2000" b="1" dirty="0">
                <a:latin typeface="Garamond"/>
                <a:cs typeface="Garamond"/>
              </a:rPr>
              <a:t>fertilization to occur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Middle piece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Has a concentration of mitochondria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Powers the tail region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Glucose (from seminal vesicle secretions) will allow </a:t>
            </a:r>
            <a:r>
              <a:rPr lang="en-US" sz="2000" b="1" dirty="0" smtClean="0">
                <a:latin typeface="Garamond"/>
                <a:cs typeface="Garamond"/>
              </a:rPr>
              <a:t>			the </a:t>
            </a:r>
            <a:r>
              <a:rPr lang="en-US" sz="2000" b="1" dirty="0">
                <a:latin typeface="Garamond"/>
                <a:cs typeface="Garamond"/>
              </a:rPr>
              <a:t>mitochondria to produce ATP to power the tail of </a:t>
            </a:r>
            <a:r>
              <a:rPr lang="en-US" sz="2000" b="1" dirty="0" smtClean="0">
                <a:latin typeface="Garamond"/>
                <a:cs typeface="Garamond"/>
              </a:rPr>
              <a:t>			the </a:t>
            </a:r>
            <a:r>
              <a:rPr lang="en-US" sz="2000" b="1" dirty="0">
                <a:latin typeface="Garamond"/>
                <a:cs typeface="Garamond"/>
              </a:rPr>
              <a:t>sperm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Tail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To propel the sperm up through the cervix, uterus and </a:t>
            </a:r>
            <a:r>
              <a:rPr lang="en-US" sz="2000" b="1" dirty="0" smtClean="0">
                <a:latin typeface="Garamond"/>
                <a:cs typeface="Garamond"/>
              </a:rPr>
              <a:t>			oviduct </a:t>
            </a:r>
            <a:r>
              <a:rPr lang="en-US" sz="2000" b="1" dirty="0">
                <a:latin typeface="Garamond"/>
                <a:cs typeface="Garamond"/>
              </a:rPr>
              <a:t>to the site of fertilization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Has the same structure as a flagella 9 + 2 microtubule </a:t>
            </a:r>
            <a:r>
              <a:rPr lang="en-US" sz="2000" b="1" dirty="0" smtClean="0">
                <a:latin typeface="Garamond"/>
                <a:cs typeface="Garamond"/>
              </a:rPr>
              <a:t>			arrangement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1502834"/>
            <a:ext cx="3527778" cy="20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7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D</a:t>
            </a:r>
            <a:r>
              <a:rPr lang="en-US" sz="2000" b="1" dirty="0">
                <a:latin typeface="Garamond"/>
                <a:cs typeface="Garamond"/>
              </a:rPr>
              <a:t>.	Normal male releases over 100 million sperm per </a:t>
            </a:r>
            <a:r>
              <a:rPr lang="en-US" sz="2000" b="1" dirty="0" smtClean="0">
                <a:latin typeface="Garamond"/>
                <a:cs typeface="Garamond"/>
              </a:rPr>
              <a:t>ejaculation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E.	Fewer than 100 reach vicinity of egg</a:t>
            </a:r>
          </a:p>
          <a:p>
            <a:r>
              <a:rPr lang="en-US" sz="2000" b="1" dirty="0">
                <a:latin typeface="Garamond"/>
                <a:cs typeface="Garamond"/>
              </a:rPr>
              <a:t>	F.	Only one sperm can fertilize </a:t>
            </a:r>
            <a:r>
              <a:rPr lang="en-US" sz="2000" b="1" dirty="0" smtClean="0">
                <a:latin typeface="Garamond"/>
                <a:cs typeface="Garamond"/>
              </a:rPr>
              <a:t>an </a:t>
            </a:r>
            <a:r>
              <a:rPr lang="en-US" sz="2000" b="1" dirty="0">
                <a:latin typeface="Garamond"/>
                <a:cs typeface="Garamond"/>
              </a:rPr>
              <a:t>egg</a:t>
            </a:r>
          </a:p>
          <a:p>
            <a:r>
              <a:rPr lang="en-US" sz="2000" b="1" dirty="0">
                <a:latin typeface="Garamond"/>
                <a:cs typeface="Garamond"/>
              </a:rPr>
              <a:t>	G.	Egg is actually 100,000 times larger than a </a:t>
            </a:r>
            <a:r>
              <a:rPr lang="en-US" sz="2000" b="1" dirty="0" smtClean="0">
                <a:latin typeface="Garamond"/>
                <a:cs typeface="Garamond"/>
              </a:rPr>
              <a:t>	sperm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Functions </a:t>
            </a:r>
            <a:r>
              <a:rPr lang="en-US" sz="2000" b="1" dirty="0">
                <a:latin typeface="Garamond"/>
                <a:cs typeface="Garamond"/>
              </a:rPr>
              <a:t>of Testosterone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Testosterone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Is the major sex hormone of the </a:t>
            </a:r>
            <a:r>
              <a:rPr lang="en-US" sz="2000" b="1" dirty="0" smtClean="0">
                <a:latin typeface="Garamond"/>
                <a:cs typeface="Garamond"/>
              </a:rPr>
              <a:t>male</a:t>
            </a:r>
            <a:r>
              <a:rPr lang="en-US" sz="2000" b="1" dirty="0">
                <a:latin typeface="Garamond"/>
                <a:cs typeface="Garamond"/>
              </a:rPr>
              <a:t>		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Functions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Promotes normal development and function of primary male </a:t>
            </a:r>
            <a:r>
              <a:rPr lang="en-US" sz="2000" b="1" dirty="0" smtClean="0">
                <a:latin typeface="Garamond"/>
                <a:cs typeface="Garamond"/>
              </a:rPr>
              <a:t>		sexual </a:t>
            </a:r>
            <a:r>
              <a:rPr lang="en-US" sz="2000" b="1" dirty="0">
                <a:latin typeface="Garamond"/>
                <a:cs typeface="Garamond"/>
              </a:rPr>
              <a:t>organs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High levels of testosterone in puberty stimulate the </a:t>
            </a:r>
            <a:r>
              <a:rPr lang="en-US" sz="2000" b="1" dirty="0" smtClean="0">
                <a:latin typeface="Garamond"/>
                <a:cs typeface="Garamond"/>
              </a:rPr>
              <a:t>			maturation </a:t>
            </a:r>
            <a:r>
              <a:rPr lang="en-US" sz="2000" b="1" dirty="0">
                <a:latin typeface="Garamond"/>
                <a:cs typeface="Garamond"/>
              </a:rPr>
              <a:t>of the penis and testes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Causes development of secondary sexual characteristics during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puberty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Second hair (facial hair, pubic etc.)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Deepens voice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Greater muscle growth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Development of sperm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FSH causes </a:t>
            </a:r>
            <a:r>
              <a:rPr lang="en-US" sz="2000" b="1" dirty="0" err="1">
                <a:latin typeface="Garamond"/>
                <a:cs typeface="Garamond"/>
              </a:rPr>
              <a:t>spermatogenic</a:t>
            </a:r>
            <a:r>
              <a:rPr lang="en-US" sz="2000" b="1" dirty="0">
                <a:latin typeface="Garamond"/>
                <a:cs typeface="Garamond"/>
              </a:rPr>
              <a:t> cells in testes to take up </a:t>
            </a:r>
            <a:r>
              <a:rPr lang="en-US" sz="2000" b="1" dirty="0" smtClean="0">
                <a:latin typeface="Garamond"/>
                <a:cs typeface="Garamond"/>
              </a:rPr>
              <a:t>			testosterone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Causes these cells to produce </a:t>
            </a:r>
            <a:r>
              <a:rPr lang="en-US" sz="2000" b="1" dirty="0" smtClean="0">
                <a:latin typeface="Garamond"/>
                <a:cs typeface="Garamond"/>
              </a:rPr>
              <a:t>sperm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111" y="1251655"/>
            <a:ext cx="1876778" cy="152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56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889" y="98778"/>
            <a:ext cx="8918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Increases secretions from oil and sweat glands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Contributes to acne and body odor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Contributes to male pattern baldness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F</a:t>
            </a:r>
            <a:r>
              <a:rPr lang="en-US" sz="2000" b="1" dirty="0">
                <a:latin typeface="Garamond"/>
                <a:cs typeface="Garamond"/>
              </a:rPr>
              <a:t>.	Related to aggressiveness and aggressive behavior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G</a:t>
            </a:r>
            <a:r>
              <a:rPr lang="en-US" sz="2000" b="1" dirty="0">
                <a:latin typeface="Garamond"/>
                <a:cs typeface="Garamond"/>
              </a:rPr>
              <a:t>.	Related to sex drive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H</a:t>
            </a:r>
            <a:r>
              <a:rPr lang="en-US" sz="2000" b="1" dirty="0">
                <a:latin typeface="Garamond"/>
                <a:cs typeface="Garamond"/>
              </a:rPr>
              <a:t>.	Athletes use testosterone and other anabolic steroids to </a:t>
            </a:r>
            <a:r>
              <a:rPr lang="en-US" sz="2000" b="1" dirty="0" smtClean="0">
                <a:latin typeface="Garamond"/>
                <a:cs typeface="Garamond"/>
              </a:rPr>
              <a:t>			artificially </a:t>
            </a:r>
            <a:r>
              <a:rPr lang="en-US" sz="2000" b="1" dirty="0">
                <a:latin typeface="Garamond"/>
                <a:cs typeface="Garamond"/>
              </a:rPr>
              <a:t>boost their body’s natural male hormone levels </a:t>
            </a:r>
            <a:r>
              <a:rPr lang="en-US" sz="2000" b="1" dirty="0" smtClean="0">
                <a:latin typeface="Garamond"/>
                <a:cs typeface="Garamond"/>
              </a:rPr>
              <a:t>			because </a:t>
            </a:r>
            <a:r>
              <a:rPr lang="en-US" sz="2000" b="1" dirty="0">
                <a:latin typeface="Garamond"/>
                <a:cs typeface="Garamond"/>
              </a:rPr>
              <a:t>testosterone causes an increase in muscle mass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I.</a:t>
            </a:r>
            <a:r>
              <a:rPr lang="en-US" sz="2000" b="1" dirty="0">
                <a:latin typeface="Garamond"/>
                <a:cs typeface="Garamond"/>
              </a:rPr>
              <a:t>	Many negative side effects of anabolic steroids: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956" y="2961100"/>
            <a:ext cx="5336822" cy="38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65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6556" y="169334"/>
            <a:ext cx="756053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Female </a:t>
            </a:r>
            <a:r>
              <a:rPr lang="en-US" sz="2000" b="1" u="sng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Reproductive System</a:t>
            </a:r>
          </a:p>
          <a:p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I.	</a:t>
            </a:r>
            <a:r>
              <a:rPr lang="en-US" sz="2000" b="1" u="sng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Overview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A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Main functions: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1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Produce a haploid female </a:t>
            </a:r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gamete</a:t>
            </a:r>
          </a:p>
          <a:p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</a:t>
            </a:r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 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(EGG/OVUM)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2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Provide a place to receive the male gamete 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3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Provide a place for fertilization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		4</a:t>
            </a:r>
            <a:r>
              <a:rPr lang="en-US" sz="2000" b="1" dirty="0">
                <a:solidFill>
                  <a:srgbClr val="000000"/>
                </a:solidFill>
                <a:latin typeface="Garamond"/>
                <a:ea typeface="Garamond"/>
                <a:cs typeface="Garamond"/>
              </a:rPr>
              <a:t>.	Provide a place for growth of the offspring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867" y="2723879"/>
            <a:ext cx="44196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9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9332" y="140320"/>
            <a:ext cx="88758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Control </a:t>
            </a:r>
            <a:r>
              <a:rPr lang="en-US" sz="2000" b="1" dirty="0">
                <a:latin typeface="Garamond"/>
                <a:cs typeface="Garamond"/>
              </a:rPr>
              <a:t>of Testosterone</a:t>
            </a:r>
          </a:p>
          <a:p>
            <a:r>
              <a:rPr lang="en-US" sz="2000" b="1" dirty="0">
                <a:latin typeface="Garamond"/>
                <a:cs typeface="Garamond"/>
              </a:rPr>
              <a:t>I.	Control of Testosterone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Interaction of hormones maintains fairly constant production </a:t>
            </a:r>
            <a:r>
              <a:rPr lang="en-US" sz="2000" b="1" dirty="0" smtClean="0">
                <a:latin typeface="Garamond"/>
                <a:cs typeface="Garamond"/>
              </a:rPr>
              <a:t>		of </a:t>
            </a:r>
            <a:r>
              <a:rPr lang="en-US" sz="2000" b="1" dirty="0">
                <a:latin typeface="Garamond"/>
                <a:cs typeface="Garamond"/>
              </a:rPr>
              <a:t>sperm and testosterone.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Four hormones involved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GONADOTROPIC-RELEASING </a:t>
            </a:r>
            <a:r>
              <a:rPr lang="en-US" sz="2000" b="1" dirty="0" smtClean="0">
                <a:latin typeface="Garamond"/>
                <a:cs typeface="Garamond"/>
              </a:rPr>
              <a:t>					HORMONE </a:t>
            </a:r>
            <a:r>
              <a:rPr lang="en-US" sz="2000" b="1" dirty="0">
                <a:latin typeface="Garamond"/>
                <a:cs typeface="Garamond"/>
              </a:rPr>
              <a:t>(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FOLLICLE-STIMULATING HORMONE </a:t>
            </a:r>
            <a:r>
              <a:rPr lang="en-US" sz="2000" b="1" dirty="0" smtClean="0">
                <a:latin typeface="Garamond"/>
                <a:cs typeface="Garamond"/>
              </a:rPr>
              <a:t>(</a:t>
            </a:r>
            <a:r>
              <a:rPr lang="en-US" sz="2000" b="1" dirty="0">
                <a:latin typeface="Garamond"/>
                <a:cs typeface="Garamond"/>
              </a:rPr>
              <a:t>FSH)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LUTEINIZING HORMONE (LH)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(</a:t>
            </a:r>
            <a:r>
              <a:rPr lang="en-US" sz="2000" b="1" dirty="0">
                <a:latin typeface="Garamond"/>
                <a:cs typeface="Garamond"/>
              </a:rPr>
              <a:t>also called INTERSTITIAL CELL</a:t>
            </a:r>
            <a:r>
              <a:rPr lang="en-US" sz="2000" b="1" dirty="0" smtClean="0">
                <a:latin typeface="Garamond"/>
                <a:cs typeface="Garamond"/>
              </a:rPr>
              <a:t>-					STIMULATING </a:t>
            </a:r>
            <a:r>
              <a:rPr lang="en-US" sz="2000" b="1" dirty="0">
                <a:latin typeface="Garamond"/>
                <a:cs typeface="Garamond"/>
              </a:rPr>
              <a:t>HORMONE - ICSH)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d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INHIBIN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Hypothalamus ultimately controls testes by secreting </a:t>
            </a:r>
            <a:r>
              <a:rPr lang="en-US" sz="2000" b="1" dirty="0" smtClean="0">
                <a:latin typeface="Garamond"/>
                <a:cs typeface="Garamond"/>
              </a:rPr>
              <a:t>			gonadotropic</a:t>
            </a:r>
            <a:r>
              <a:rPr lang="en-US" sz="2000" b="1" dirty="0">
                <a:latin typeface="Garamond"/>
                <a:cs typeface="Garamond"/>
              </a:rPr>
              <a:t>-releasing hormone (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 triggers anterior pituitary to produce two hormones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Follicle-stimulating hormone (FSH)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Released by the anterior pituitary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Promotes spermatogenesis in </a:t>
            </a:r>
            <a:r>
              <a:rPr lang="en-US" sz="2000" b="1" dirty="0" smtClean="0">
                <a:latin typeface="Garamond"/>
                <a:cs typeface="Garamond"/>
              </a:rPr>
              <a:t>seminiferous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 </a:t>
            </a:r>
            <a:r>
              <a:rPr lang="en-US" sz="2000" b="1" dirty="0">
                <a:latin typeface="Garamond"/>
                <a:cs typeface="Garamond"/>
              </a:rPr>
              <a:t>tubules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Does this by entering the </a:t>
            </a:r>
            <a:r>
              <a:rPr lang="en-US" sz="2000" b="1" dirty="0" err="1">
                <a:latin typeface="Garamond"/>
                <a:cs typeface="Garamond"/>
              </a:rPr>
              <a:t>Sertoli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r>
              <a:rPr lang="en-US" sz="2000" b="1" dirty="0" smtClean="0">
                <a:latin typeface="Garamond"/>
                <a:cs typeface="Garamond"/>
              </a:rPr>
              <a:t>cells 					and </a:t>
            </a:r>
            <a:r>
              <a:rPr lang="en-US" sz="2000" b="1" dirty="0">
                <a:latin typeface="Garamond"/>
                <a:cs typeface="Garamond"/>
              </a:rPr>
              <a:t>causing them to take up more </a:t>
            </a:r>
            <a:r>
              <a:rPr lang="en-US" sz="2000" b="1" dirty="0" smtClean="0">
                <a:latin typeface="Garamond"/>
                <a:cs typeface="Garamond"/>
              </a:rPr>
              <a:t>					testosterone</a:t>
            </a:r>
            <a:endParaRPr lang="en-US" sz="2000" b="1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34268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22" y="124687"/>
            <a:ext cx="883355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This in, turn, enhances sperm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	production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Sertoli</a:t>
            </a:r>
            <a:r>
              <a:rPr lang="en-US" sz="2000" b="1" dirty="0">
                <a:latin typeface="Garamond"/>
                <a:cs typeface="Garamond"/>
              </a:rPr>
              <a:t> cells in the seminiferous tubules also </a:t>
            </a:r>
            <a:r>
              <a:rPr lang="en-US" sz="2000" b="1" dirty="0" smtClean="0">
                <a:latin typeface="Garamond"/>
                <a:cs typeface="Garamond"/>
              </a:rPr>
              <a:t>				release </a:t>
            </a:r>
            <a:r>
              <a:rPr lang="en-US" sz="2000" b="1" dirty="0">
                <a:latin typeface="Garamond"/>
                <a:cs typeface="Garamond"/>
              </a:rPr>
              <a:t>hormone 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as sperm is made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More sperm made, more 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r>
              <a:rPr lang="en-US" sz="2000" b="1" dirty="0" smtClean="0">
                <a:latin typeface="Garamond"/>
                <a:cs typeface="Garamond"/>
              </a:rPr>
              <a:t>						released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  </a:t>
            </a:r>
            <a:r>
              <a:rPr lang="en-US" sz="2000" b="1" dirty="0" smtClean="0">
                <a:latin typeface="Garamond"/>
                <a:cs typeface="Garamond"/>
              </a:rPr>
              <a:t>	</a:t>
            </a:r>
            <a:r>
              <a:rPr lang="en-US" sz="2000" b="1" dirty="0" err="1" smtClean="0">
                <a:latin typeface="Garamond"/>
                <a:cs typeface="Garamond"/>
              </a:rPr>
              <a:t>Inhibin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>
                <a:latin typeface="Garamond"/>
                <a:cs typeface="Garamond"/>
              </a:rPr>
              <a:t>travels in the blood and is detected </a:t>
            </a:r>
            <a:r>
              <a:rPr lang="en-US" sz="2000" b="1" dirty="0" smtClean="0">
                <a:latin typeface="Garamond"/>
                <a:cs typeface="Garamond"/>
              </a:rPr>
              <a:t>				 	by </a:t>
            </a:r>
            <a:r>
              <a:rPr lang="en-US" sz="2000" b="1" dirty="0">
                <a:latin typeface="Garamond"/>
                <a:cs typeface="Garamond"/>
              </a:rPr>
              <a:t>the hypothalamus and anterior </a:t>
            </a:r>
            <a:r>
              <a:rPr lang="en-US" sz="2000" b="1" dirty="0" smtClean="0">
                <a:latin typeface="Garamond"/>
                <a:cs typeface="Garamond"/>
              </a:rPr>
              <a:t>					pituitary </a:t>
            </a:r>
            <a:r>
              <a:rPr lang="en-US" sz="2000" b="1" dirty="0">
                <a:latin typeface="Garamond"/>
                <a:cs typeface="Garamond"/>
              </a:rPr>
              <a:t>gland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iii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levels in the blood are the </a:t>
            </a:r>
            <a:r>
              <a:rPr lang="en-US" sz="2000" b="1" dirty="0" smtClean="0">
                <a:latin typeface="Garamond"/>
                <a:cs typeface="Garamond"/>
              </a:rPr>
              <a:t>					keep </a:t>
            </a:r>
            <a:r>
              <a:rPr lang="en-US" sz="2000" b="1" dirty="0">
                <a:latin typeface="Garamond"/>
                <a:cs typeface="Garamond"/>
              </a:rPr>
              <a:t>track of sperm levels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iv</a:t>
            </a:r>
            <a:r>
              <a:rPr lang="en-US" sz="2000" b="1" dirty="0">
                <a:latin typeface="Garamond"/>
                <a:cs typeface="Garamond"/>
              </a:rPr>
              <a:t>.	As </a:t>
            </a:r>
            <a:r>
              <a:rPr lang="en-US" sz="2000" b="1" dirty="0" err="1">
                <a:latin typeface="Garamond"/>
                <a:cs typeface="Garamond"/>
              </a:rPr>
              <a:t>inhibin</a:t>
            </a:r>
            <a:r>
              <a:rPr lang="en-US" sz="2000" b="1" dirty="0">
                <a:latin typeface="Garamond"/>
                <a:cs typeface="Garamond"/>
              </a:rPr>
              <a:t> (and therefore sperm) </a:t>
            </a:r>
            <a:r>
              <a:rPr lang="en-US" sz="2000" b="1" dirty="0" smtClean="0">
                <a:latin typeface="Garamond"/>
                <a:cs typeface="Garamond"/>
              </a:rPr>
              <a:t>						levels </a:t>
            </a:r>
            <a:r>
              <a:rPr lang="en-US" sz="2000" b="1" dirty="0">
                <a:latin typeface="Garamond"/>
                <a:cs typeface="Garamond"/>
              </a:rPr>
              <a:t>rise, hypothalamus reduces the </a:t>
            </a:r>
            <a:r>
              <a:rPr lang="en-US" sz="2000" b="1" dirty="0" smtClean="0">
                <a:latin typeface="Garamond"/>
                <a:cs typeface="Garamond"/>
              </a:rPr>
              <a:t>					release </a:t>
            </a:r>
            <a:r>
              <a:rPr lang="en-US" sz="2000" b="1" dirty="0">
                <a:latin typeface="Garamond"/>
                <a:cs typeface="Garamond"/>
              </a:rPr>
              <a:t>of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.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v</a:t>
            </a:r>
            <a:r>
              <a:rPr lang="en-US" sz="2000" b="1" dirty="0">
                <a:latin typeface="Garamond"/>
                <a:cs typeface="Garamond"/>
              </a:rPr>
              <a:t>.	With less </a:t>
            </a:r>
            <a:r>
              <a:rPr lang="en-US" sz="2000" b="1" dirty="0" err="1">
                <a:latin typeface="Garamond"/>
                <a:cs typeface="Garamond"/>
              </a:rPr>
              <a:t>GnRH</a:t>
            </a:r>
            <a:r>
              <a:rPr lang="en-US" sz="2000" b="1" dirty="0">
                <a:latin typeface="Garamond"/>
                <a:cs typeface="Garamond"/>
              </a:rPr>
              <a:t>, the anterior </a:t>
            </a:r>
            <a:r>
              <a:rPr lang="en-US" sz="2000" b="1" dirty="0" smtClean="0">
                <a:latin typeface="Garamond"/>
                <a:cs typeface="Garamond"/>
              </a:rPr>
              <a:t>						pituitary </a:t>
            </a:r>
            <a:r>
              <a:rPr lang="en-US" sz="2000" b="1" dirty="0">
                <a:latin typeface="Garamond"/>
                <a:cs typeface="Garamond"/>
              </a:rPr>
              <a:t>to reduces FSH, which </a:t>
            </a:r>
            <a:r>
              <a:rPr lang="en-US" sz="2000" b="1" dirty="0" smtClean="0">
                <a:latin typeface="Garamond"/>
                <a:cs typeface="Garamond"/>
              </a:rPr>
              <a:t>						reduces </a:t>
            </a:r>
            <a:r>
              <a:rPr lang="en-US" sz="2000" b="1" dirty="0">
                <a:latin typeface="Garamond"/>
                <a:cs typeface="Garamond"/>
              </a:rPr>
              <a:t>the amount of sperm and </a:t>
            </a:r>
            <a:r>
              <a:rPr lang="en-US" sz="2000" b="1" dirty="0" smtClean="0">
                <a:latin typeface="Garamond"/>
                <a:cs typeface="Garamond"/>
              </a:rPr>
              <a:t>					</a:t>
            </a:r>
            <a:r>
              <a:rPr lang="en-US" sz="2000" b="1" dirty="0" err="1" smtClean="0">
                <a:latin typeface="Garamond"/>
                <a:cs typeface="Garamond"/>
              </a:rPr>
              <a:t>inhibin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>
                <a:latin typeface="Garamond"/>
                <a:cs typeface="Garamond"/>
              </a:rPr>
              <a:t>being released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vi</a:t>
            </a:r>
            <a:r>
              <a:rPr lang="en-US" sz="2000" b="1" dirty="0">
                <a:latin typeface="Garamond"/>
                <a:cs typeface="Garamond"/>
              </a:rPr>
              <a:t>.  </a:t>
            </a:r>
            <a:r>
              <a:rPr lang="en-US" sz="2000" b="1" dirty="0" smtClean="0">
                <a:latin typeface="Garamond"/>
                <a:cs typeface="Garamond"/>
              </a:rPr>
              <a:t>	Negative </a:t>
            </a:r>
            <a:r>
              <a:rPr lang="en-US" sz="2000" b="1" dirty="0">
                <a:latin typeface="Garamond"/>
                <a:cs typeface="Garamond"/>
              </a:rPr>
              <a:t>feedback cycle</a:t>
            </a:r>
            <a:r>
              <a:rPr lang="en-US" sz="2000" b="1" dirty="0" smtClean="0">
                <a:latin typeface="Garamond"/>
                <a:cs typeface="Garamond"/>
              </a:rPr>
              <a:t>!</a:t>
            </a:r>
            <a:endParaRPr lang="en-US" sz="2000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23" y="2118078"/>
            <a:ext cx="3598334" cy="239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999" y="127000"/>
            <a:ext cx="884766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Luteinizing hormone (LH)</a:t>
            </a:r>
            <a:r>
              <a:rPr lang="en-US" sz="2000" b="1" dirty="0" smtClean="0">
                <a:latin typeface="Garamond"/>
                <a:cs typeface="Garamond"/>
              </a:rPr>
              <a:t>/Interstitial </a:t>
            </a:r>
            <a:r>
              <a:rPr lang="en-US" sz="2000" b="1" dirty="0">
                <a:latin typeface="Garamond"/>
                <a:cs typeface="Garamond"/>
              </a:rPr>
              <a:t>cell</a:t>
            </a:r>
            <a:r>
              <a:rPr lang="en-US" sz="2000" b="1" dirty="0" smtClean="0">
                <a:latin typeface="Garamond"/>
                <a:cs typeface="Garamond"/>
              </a:rPr>
              <a:t>-				stimulating </a:t>
            </a:r>
            <a:r>
              <a:rPr lang="en-US" sz="2000" b="1" dirty="0">
                <a:latin typeface="Garamond"/>
                <a:cs typeface="Garamond"/>
              </a:rPr>
              <a:t>hormone (ICSH)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Controls production of testosterone by </a:t>
            </a:r>
            <a:r>
              <a:rPr lang="en-US" sz="2000" b="1" dirty="0" smtClean="0">
                <a:latin typeface="Garamond"/>
                <a:cs typeface="Garamond"/>
              </a:rPr>
              <a:t>					interstitial </a:t>
            </a:r>
            <a:r>
              <a:rPr lang="en-US" sz="2000" b="1" dirty="0">
                <a:latin typeface="Garamond"/>
                <a:cs typeface="Garamond"/>
              </a:rPr>
              <a:t>cells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LH causes increased testosterone levels in the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blood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High levels of testosterone is </a:t>
            </a:r>
            <a:r>
              <a:rPr lang="en-US" sz="2000" b="1" dirty="0" smtClean="0">
                <a:latin typeface="Garamond"/>
                <a:cs typeface="Garamond"/>
              </a:rPr>
              <a:t>						detected </a:t>
            </a:r>
            <a:r>
              <a:rPr lang="en-US" sz="2000" b="1" dirty="0">
                <a:latin typeface="Garamond"/>
                <a:cs typeface="Garamond"/>
              </a:rPr>
              <a:t>by the hypothalamus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Hypothalamus reduces its release of </a:t>
            </a:r>
            <a:r>
              <a:rPr lang="en-US" sz="2000" b="1" dirty="0" smtClean="0">
                <a:latin typeface="Garamond"/>
                <a:cs typeface="Garamond"/>
              </a:rPr>
              <a:t>					</a:t>
            </a:r>
            <a:r>
              <a:rPr lang="en-US" sz="2000" b="1" dirty="0" err="1" smtClean="0">
                <a:latin typeface="Garamond"/>
                <a:cs typeface="Garamond"/>
              </a:rPr>
              <a:t>GnRH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iii</a:t>
            </a:r>
            <a:r>
              <a:rPr lang="en-US" sz="2000" b="1" dirty="0">
                <a:latin typeface="Garamond"/>
                <a:cs typeface="Garamond"/>
              </a:rPr>
              <a:t>.	Anterior pituitary reduces LH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iv</a:t>
            </a:r>
            <a:r>
              <a:rPr lang="en-US" sz="2000" b="1" dirty="0">
                <a:latin typeface="Garamond"/>
                <a:cs typeface="Garamond"/>
              </a:rPr>
              <a:t>.	Less LH cause less testosterone to be </a:t>
            </a:r>
            <a:r>
              <a:rPr lang="en-US" sz="2000" b="1" dirty="0" smtClean="0">
                <a:latin typeface="Garamond"/>
                <a:cs typeface="Garamond"/>
              </a:rPr>
              <a:t>					produce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v</a:t>
            </a:r>
            <a:r>
              <a:rPr lang="en-US" sz="2000" b="1" dirty="0">
                <a:latin typeface="Garamond"/>
                <a:cs typeface="Garamond"/>
              </a:rPr>
              <a:t>.	Another negative feedback loop!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" y="2442633"/>
            <a:ext cx="3570110" cy="23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6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12888"/>
            <a:ext cx="887588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Implantation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Fertilization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Several hundred sperm might make it to the egg, only one will </a:t>
            </a:r>
            <a:r>
              <a:rPr lang="en-US" sz="2000" b="1" dirty="0" smtClean="0">
                <a:latin typeface="Garamond"/>
                <a:cs typeface="Garamond"/>
              </a:rPr>
              <a:t>		fertilize </a:t>
            </a:r>
            <a:r>
              <a:rPr lang="en-US" sz="2000" b="1" dirty="0">
                <a:latin typeface="Garamond"/>
                <a:cs typeface="Garamond"/>
              </a:rPr>
              <a:t>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Acrosome releases its enzymes which break through the outer </a:t>
            </a:r>
            <a:r>
              <a:rPr lang="en-US" sz="2000" b="1" dirty="0" smtClean="0">
                <a:latin typeface="Garamond"/>
                <a:cs typeface="Garamond"/>
              </a:rPr>
              <a:t>		layer </a:t>
            </a:r>
            <a:r>
              <a:rPr lang="en-US" sz="2000" b="1" dirty="0">
                <a:latin typeface="Garamond"/>
                <a:cs typeface="Garamond"/>
              </a:rPr>
              <a:t>of 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Plasma membranes of the egg and sperm fuse, and the nucleus </a:t>
            </a:r>
            <a:r>
              <a:rPr lang="en-US" sz="2000" b="1" dirty="0" smtClean="0">
                <a:latin typeface="Garamond"/>
                <a:cs typeface="Garamond"/>
              </a:rPr>
              <a:t>		from </a:t>
            </a:r>
            <a:r>
              <a:rPr lang="en-US" sz="2000" b="1" dirty="0">
                <a:latin typeface="Garamond"/>
                <a:cs typeface="Garamond"/>
              </a:rPr>
              <a:t>the sperm enters the egg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Sperm nucleus fuses with the egg nucleus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New individual is called a zygote</a:t>
            </a:r>
          </a:p>
          <a:p>
            <a:r>
              <a:rPr lang="en-US" sz="2000" b="1" dirty="0">
                <a:latin typeface="Garamond"/>
                <a:cs typeface="Garamond"/>
              </a:rPr>
              <a:t> </a:t>
            </a:r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>
                <a:latin typeface="Garamond"/>
                <a:cs typeface="Garamond"/>
              </a:rPr>
              <a:t>Implantation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Fertilized egg develops as </a:t>
            </a:r>
            <a:r>
              <a:rPr lang="en-US" sz="2000" b="1" dirty="0" smtClean="0">
                <a:latin typeface="Garamond"/>
                <a:cs typeface="Garamond"/>
              </a:rPr>
              <a:t>travels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down oviduct to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Fertilized egg attaches </a:t>
            </a:r>
            <a:r>
              <a:rPr lang="en-US" sz="2000" b="1" dirty="0" smtClean="0">
                <a:latin typeface="Garamond"/>
                <a:cs typeface="Garamond"/>
              </a:rPr>
              <a:t>to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endometrium (implantation</a:t>
            </a:r>
            <a:r>
              <a:rPr lang="en-US" sz="2000" b="1" dirty="0" smtClean="0">
                <a:latin typeface="Garamond"/>
                <a:cs typeface="Garamond"/>
              </a:rPr>
              <a:t>)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 </a:t>
            </a:r>
            <a:r>
              <a:rPr lang="en-US" sz="2000" b="1" dirty="0">
                <a:latin typeface="Garamond"/>
                <a:cs typeface="Garamond"/>
              </a:rPr>
              <a:t>several </a:t>
            </a:r>
            <a:r>
              <a:rPr lang="en-US" sz="2000" b="1" dirty="0" smtClean="0">
                <a:latin typeface="Garamond"/>
                <a:cs typeface="Garamond"/>
              </a:rPr>
              <a:t>	days </a:t>
            </a:r>
            <a:r>
              <a:rPr lang="en-US" sz="2000" b="1" dirty="0">
                <a:latin typeface="Garamond"/>
                <a:cs typeface="Garamond"/>
              </a:rPr>
              <a:t>after fertilization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700" y="2959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12889"/>
            <a:ext cx="9002889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C.	Developing offspring needs to grow in the uterus undisturbed, 		the menstrual cycle must be interrupted for 9 months</a:t>
            </a:r>
          </a:p>
          <a:p>
            <a:r>
              <a:rPr lang="en-US" sz="2000" b="1" dirty="0">
                <a:latin typeface="Garamond"/>
                <a:cs typeface="Garamond"/>
              </a:rPr>
              <a:t>		1.	Hormones are produced by the zygote to prevent 				menstruation</a:t>
            </a:r>
          </a:p>
          <a:p>
            <a:r>
              <a:rPr lang="en-US" sz="2000" b="1" dirty="0">
                <a:latin typeface="Garamond"/>
                <a:cs typeface="Garamond"/>
              </a:rPr>
              <a:t>			a.	HCG - Human Chorionic </a:t>
            </a:r>
            <a:r>
              <a:rPr lang="en-US" sz="2000" b="1" dirty="0" err="1">
                <a:latin typeface="Garamond"/>
                <a:cs typeface="Garamond"/>
              </a:rPr>
              <a:t>Gonadotrophin</a:t>
            </a:r>
            <a:r>
              <a:rPr lang="en-US" sz="2000" b="1" dirty="0">
                <a:latin typeface="Garamond"/>
                <a:cs typeface="Garamond"/>
              </a:rPr>
              <a:t>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Maintains the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, which </a:t>
            </a:r>
            <a:r>
              <a:rPr lang="en-US" sz="2000" b="1" dirty="0" smtClean="0">
                <a:latin typeface="Garamond"/>
                <a:cs typeface="Garamond"/>
              </a:rPr>
              <a:t>					continues </a:t>
            </a:r>
            <a:r>
              <a:rPr lang="en-US" sz="2000" b="1" dirty="0">
                <a:latin typeface="Garamond"/>
                <a:cs typeface="Garamond"/>
              </a:rPr>
              <a:t>to produce estrogen which </a:t>
            </a:r>
            <a:r>
              <a:rPr lang="en-US" sz="2000" b="1" dirty="0" smtClean="0">
                <a:latin typeface="Garamond"/>
                <a:cs typeface="Garamond"/>
              </a:rPr>
              <a:t>					prevents </a:t>
            </a:r>
            <a:r>
              <a:rPr lang="en-US" sz="2000" b="1" dirty="0">
                <a:latin typeface="Garamond"/>
                <a:cs typeface="Garamond"/>
              </a:rPr>
              <a:t>the endometrium from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	shedding 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Pregnancy test uses monoclonal </a:t>
            </a:r>
            <a:r>
              <a:rPr lang="en-US" sz="2000" b="1" dirty="0" smtClean="0">
                <a:latin typeface="Garamond"/>
                <a:cs typeface="Garamond"/>
              </a:rPr>
              <a:t>						antibodies </a:t>
            </a:r>
            <a:r>
              <a:rPr lang="en-US" sz="2000" b="1" dirty="0">
                <a:latin typeface="Garamond"/>
                <a:cs typeface="Garamond"/>
              </a:rPr>
              <a:t>to test for this </a:t>
            </a:r>
            <a:r>
              <a:rPr lang="en-US" sz="2000" b="1" dirty="0" smtClean="0">
                <a:latin typeface="Garamond"/>
                <a:cs typeface="Garamond"/>
              </a:rPr>
              <a:t>hormone				iii.	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 persists for 3 - 6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	months</a:t>
            </a:r>
          </a:p>
          <a:p>
            <a:r>
              <a:rPr lang="en-US" sz="2000" b="1" dirty="0">
                <a:latin typeface="Garamond"/>
                <a:cs typeface="Garamond"/>
              </a:rPr>
              <a:t>D.	Placenta forms from both maternal and fetal tissues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Provides exchange of molecules between fetal and </a:t>
            </a:r>
            <a:r>
              <a:rPr lang="en-US" sz="2000" b="1" dirty="0" smtClean="0">
                <a:latin typeface="Garamond"/>
                <a:cs typeface="Garamond"/>
              </a:rPr>
              <a:t>				maternal </a:t>
            </a:r>
            <a:r>
              <a:rPr lang="en-US" sz="2000" b="1" dirty="0">
                <a:latin typeface="Garamond"/>
                <a:cs typeface="Garamond"/>
              </a:rPr>
              <a:t>blood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Continues production of HCG, and also produces </a:t>
            </a:r>
            <a:r>
              <a:rPr lang="en-US" sz="2000" b="1" dirty="0" smtClean="0">
                <a:latin typeface="Garamond"/>
                <a:cs typeface="Garamond"/>
              </a:rPr>
              <a:t>				progesterone </a:t>
            </a:r>
            <a:r>
              <a:rPr lang="en-US" sz="2000" b="1" dirty="0">
                <a:latin typeface="Garamond"/>
                <a:cs typeface="Garamond"/>
              </a:rPr>
              <a:t>and estrogen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Higher levels of these 2 hormones </a:t>
            </a:r>
            <a:r>
              <a:rPr lang="en-US" sz="2000" b="1" dirty="0" smtClean="0">
                <a:latin typeface="Garamond"/>
                <a:cs typeface="Garamond"/>
              </a:rPr>
              <a:t>shut </a:t>
            </a:r>
            <a:r>
              <a:rPr lang="en-US" sz="2000" b="1" dirty="0">
                <a:latin typeface="Garamond"/>
                <a:cs typeface="Garamond"/>
              </a:rPr>
              <a:t>of </a:t>
            </a:r>
            <a:r>
              <a:rPr lang="en-US" sz="2000" b="1" dirty="0" smtClean="0">
                <a:latin typeface="Garamond"/>
                <a:cs typeface="Garamond"/>
              </a:rPr>
              <a:t>release </a:t>
            </a:r>
            <a:r>
              <a:rPr lang="en-US" sz="2000" b="1" dirty="0">
                <a:latin typeface="Garamond"/>
                <a:cs typeface="Garamond"/>
              </a:rPr>
              <a:t>of </a:t>
            </a:r>
            <a:r>
              <a:rPr lang="en-US" sz="2000" b="1" dirty="0" smtClean="0">
                <a:latin typeface="Garamond"/>
                <a:cs typeface="Garamond"/>
              </a:rPr>
              <a:t>			FSH </a:t>
            </a:r>
            <a:r>
              <a:rPr lang="en-US" sz="2000" b="1" dirty="0">
                <a:latin typeface="Garamond"/>
                <a:cs typeface="Garamond"/>
              </a:rPr>
              <a:t>from anterior </a:t>
            </a:r>
            <a:r>
              <a:rPr lang="en-US" sz="2000" b="1" dirty="0" smtClean="0">
                <a:latin typeface="Garamond"/>
                <a:cs typeface="Garamond"/>
              </a:rPr>
              <a:t>pituitary preventing </a:t>
            </a:r>
            <a:r>
              <a:rPr lang="en-US" sz="2000" b="1" dirty="0">
                <a:latin typeface="Garamond"/>
                <a:cs typeface="Garamond"/>
              </a:rPr>
              <a:t>ovulation and </a:t>
            </a:r>
            <a:r>
              <a:rPr lang="en-US" sz="2000" b="1" dirty="0" smtClean="0">
                <a:latin typeface="Garamond"/>
                <a:cs typeface="Garamond"/>
              </a:rPr>
              <a:t>			maintaining </a:t>
            </a:r>
            <a:r>
              <a:rPr lang="en-US" sz="2000" b="1" dirty="0">
                <a:latin typeface="Garamond"/>
                <a:cs typeface="Garamond"/>
              </a:rPr>
              <a:t>the </a:t>
            </a:r>
            <a:r>
              <a:rPr lang="en-US" sz="2000" b="1" dirty="0" smtClean="0">
                <a:latin typeface="Garamond"/>
                <a:cs typeface="Garamond"/>
              </a:rPr>
              <a:t>	endometrium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ii</a:t>
            </a:r>
            <a:r>
              <a:rPr lang="en-US" sz="2000" b="1" dirty="0">
                <a:latin typeface="Garamond"/>
                <a:cs typeface="Garamond"/>
              </a:rPr>
              <a:t>.	Birth control pill does this </a:t>
            </a:r>
            <a:r>
              <a:rPr lang="en-US" sz="2000" b="1" dirty="0" smtClean="0">
                <a:latin typeface="Garamond"/>
                <a:cs typeface="Garamond"/>
              </a:rPr>
              <a:t>too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88" y="1147233"/>
            <a:ext cx="2398889" cy="300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7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77" y="0"/>
            <a:ext cx="8932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III</a:t>
            </a:r>
            <a:r>
              <a:rPr lang="en-US" sz="2000" b="1" dirty="0" smtClean="0">
                <a:latin typeface="Garamond"/>
                <a:cs typeface="Garamond"/>
              </a:rPr>
              <a:t>.	</a:t>
            </a:r>
            <a:r>
              <a:rPr lang="en-US" sz="2000" b="1" u="sng" dirty="0" smtClean="0">
                <a:latin typeface="Garamond"/>
                <a:cs typeface="Garamond"/>
              </a:rPr>
              <a:t>In </a:t>
            </a:r>
            <a:r>
              <a:rPr lang="en-US" sz="2000" b="1" u="sng" dirty="0">
                <a:latin typeface="Garamond"/>
                <a:cs typeface="Garamond"/>
              </a:rPr>
              <a:t>Vitro </a:t>
            </a:r>
            <a:r>
              <a:rPr lang="en-US" sz="2000" b="1" u="sng" dirty="0" smtClean="0">
                <a:latin typeface="Garamond"/>
                <a:cs typeface="Garamond"/>
              </a:rPr>
              <a:t>Fertilization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Where the egg is removed from the mother by means of </a:t>
            </a:r>
            <a:r>
              <a:rPr lang="en-US" sz="2000" b="1" dirty="0" smtClean="0">
                <a:latin typeface="Garamond"/>
                <a:cs typeface="Garamond"/>
              </a:rPr>
              <a:t>			laparoscopy </a:t>
            </a:r>
            <a:r>
              <a:rPr lang="en-US" sz="2000" b="1" dirty="0">
                <a:latin typeface="Garamond"/>
                <a:cs typeface="Garamond"/>
              </a:rPr>
              <a:t>and fertilized by the male’s sperm which has been </a:t>
            </a:r>
            <a:r>
              <a:rPr lang="en-US" sz="2000" b="1" dirty="0" smtClean="0">
                <a:latin typeface="Garamond"/>
                <a:cs typeface="Garamond"/>
              </a:rPr>
              <a:t>		collected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Egg and sperm are mixed and the egg is cultured for a few days </a:t>
            </a:r>
            <a:r>
              <a:rPr lang="en-US" sz="2000" b="1" dirty="0" smtClean="0">
                <a:latin typeface="Garamond"/>
                <a:cs typeface="Garamond"/>
              </a:rPr>
              <a:t>		and </a:t>
            </a:r>
            <a:r>
              <a:rPr lang="en-US" sz="2000" b="1" dirty="0">
                <a:latin typeface="Garamond"/>
                <a:cs typeface="Garamond"/>
              </a:rPr>
              <a:t>then implanted into the </a:t>
            </a:r>
            <a:r>
              <a:rPr lang="en-US" sz="2000" b="1" dirty="0" smtClean="0">
                <a:latin typeface="Garamond"/>
                <a:cs typeface="Garamond"/>
              </a:rPr>
              <a:t>uterus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Pregnancy </a:t>
            </a:r>
            <a:r>
              <a:rPr lang="en-US" sz="2000" b="1" dirty="0">
                <a:latin typeface="Garamond"/>
                <a:cs typeface="Garamond"/>
              </a:rPr>
              <a:t>and Oxytocin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I.	</a:t>
            </a:r>
            <a:r>
              <a:rPr lang="en-US" sz="2000" b="1" u="sng" dirty="0">
                <a:latin typeface="Garamond"/>
                <a:cs typeface="Garamond"/>
              </a:rPr>
              <a:t>Fetus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Fetus rotates with head pointed toward cervix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If not in position, breech birth (rump first) may require </a:t>
            </a:r>
            <a:r>
              <a:rPr lang="en-US" sz="2000" b="1" dirty="0" smtClean="0">
                <a:latin typeface="Garamond"/>
                <a:cs typeface="Garamond"/>
              </a:rPr>
              <a:t>			Cesarean </a:t>
            </a:r>
            <a:r>
              <a:rPr lang="en-US" sz="2000" b="1" dirty="0">
                <a:latin typeface="Garamond"/>
                <a:cs typeface="Garamond"/>
              </a:rPr>
              <a:t>section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End of ninth month, the fetus averages: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Length:  525 mm (20 inches)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Weight:  3,380 grams (7.5 pounds) </a:t>
            </a:r>
            <a:endParaRPr lang="en-US" sz="2000" dirty="0">
              <a:latin typeface="Garamond"/>
              <a:cs typeface="Garamond"/>
            </a:endParaRPr>
          </a:p>
          <a:p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10" y="2005188"/>
            <a:ext cx="3517900" cy="231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566" y="2005188"/>
            <a:ext cx="2322688" cy="232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42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27000"/>
            <a:ext cx="8875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II.	</a:t>
            </a:r>
            <a:r>
              <a:rPr lang="en-US" sz="2000" b="1" u="sng" dirty="0" err="1">
                <a:latin typeface="Garamond"/>
                <a:cs typeface="Garamond"/>
              </a:rPr>
              <a:t>Labour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Mild, indiscernible contractions occur throughout pregnancy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Contractions become stronger and more frequent near end of </a:t>
            </a:r>
            <a:r>
              <a:rPr lang="en-US" sz="2000" b="1" dirty="0" smtClean="0">
                <a:latin typeface="Garamond"/>
                <a:cs typeface="Garamond"/>
              </a:rPr>
              <a:t>		pregnancy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cap="all" dirty="0">
                <a:latin typeface="Garamond"/>
                <a:cs typeface="Garamond"/>
              </a:rPr>
              <a:t>labor</a:t>
            </a:r>
            <a:r>
              <a:rPr lang="en-US" sz="2000" b="1" dirty="0">
                <a:latin typeface="Garamond"/>
                <a:cs typeface="Garamond"/>
              </a:rPr>
              <a:t> involves contractions lasting over 40 seconds occurring </a:t>
            </a:r>
            <a:r>
              <a:rPr lang="en-US" sz="2000" b="1" dirty="0" smtClean="0">
                <a:latin typeface="Garamond"/>
                <a:cs typeface="Garamond"/>
              </a:rPr>
              <a:t>		every </a:t>
            </a:r>
            <a:r>
              <a:rPr lang="en-US" sz="2000" b="1" dirty="0">
                <a:latin typeface="Garamond"/>
                <a:cs typeface="Garamond"/>
              </a:rPr>
              <a:t>15 - 20 minutes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Trigger of childbirth involves </a:t>
            </a:r>
            <a:r>
              <a:rPr lang="en-US" sz="2000" b="1" cap="all" dirty="0">
                <a:latin typeface="Garamond"/>
                <a:cs typeface="Garamond"/>
              </a:rPr>
              <a:t>prostaglandins</a:t>
            </a:r>
            <a:r>
              <a:rPr lang="en-US" sz="2000" b="1" dirty="0">
                <a:latin typeface="Garamond"/>
                <a:cs typeface="Garamond"/>
              </a:rPr>
              <a:t> and </a:t>
            </a:r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cap="all" dirty="0" smtClean="0">
                <a:latin typeface="Garamond"/>
                <a:cs typeface="Garamond"/>
              </a:rPr>
              <a:t>oxytocin</a:t>
            </a:r>
            <a:r>
              <a:rPr lang="en-US" sz="2000" b="1" dirty="0" smtClean="0">
                <a:latin typeface="Garamond"/>
                <a:cs typeface="Garamond"/>
              </a:rPr>
              <a:t> </a:t>
            </a:r>
            <a:r>
              <a:rPr lang="en-US" sz="2000" b="1" dirty="0">
                <a:latin typeface="Garamond"/>
                <a:cs typeface="Garamond"/>
              </a:rPr>
              <a:t>(though we don't have all the details worked out </a:t>
            </a:r>
            <a:r>
              <a:rPr lang="en-US" sz="2000" b="1" dirty="0" smtClean="0">
                <a:latin typeface="Garamond"/>
                <a:cs typeface="Garamond"/>
              </a:rPr>
              <a:t>		yet</a:t>
            </a:r>
            <a:r>
              <a:rPr lang="en-US" sz="2000" b="1" dirty="0">
                <a:latin typeface="Garamond"/>
                <a:cs typeface="Garamond"/>
              </a:rPr>
              <a:t>) from mother's pituitary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86" y="2989322"/>
            <a:ext cx="3798668" cy="379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79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830" y="107440"/>
            <a:ext cx="892355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Garamond"/>
                <a:cs typeface="Garamond"/>
              </a:rPr>
              <a:t>III.</a:t>
            </a:r>
            <a:r>
              <a:rPr lang="en-US" sz="2000" b="1" u="sng" dirty="0" err="1">
                <a:latin typeface="Garamond"/>
                <a:cs typeface="Garamond"/>
              </a:rPr>
              <a:t>Oxytocin</a:t>
            </a:r>
            <a:endParaRPr lang="en-US" sz="2000" b="1" u="sng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A hormone made in the hypothalamus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Stored in the posterior pituitary gland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Causes the uterus to contract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Used to artificially induce </a:t>
            </a:r>
            <a:r>
              <a:rPr lang="en-US" sz="2000" b="1" dirty="0" err="1">
                <a:latin typeface="Garamond"/>
                <a:cs typeface="Garamond"/>
              </a:rPr>
              <a:t>labour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Stimulates the release of milk from the mammary </a:t>
            </a:r>
            <a:r>
              <a:rPr lang="en-US" sz="2000" b="1" dirty="0" smtClean="0">
                <a:latin typeface="Garamond"/>
                <a:cs typeface="Garamond"/>
              </a:rPr>
              <a:t>				glands </a:t>
            </a:r>
            <a:r>
              <a:rPr lang="en-US" sz="2000" b="1" dirty="0">
                <a:latin typeface="Garamond"/>
                <a:cs typeface="Garamond"/>
              </a:rPr>
              <a:t>for nursing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Controlled by a positive feedback system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In a positive feedback system, the level of the hormone </a:t>
            </a:r>
            <a:r>
              <a:rPr lang="en-US" sz="2000" b="1" dirty="0" smtClean="0">
                <a:latin typeface="Garamond"/>
                <a:cs typeface="Garamond"/>
              </a:rPr>
              <a:t>			in </a:t>
            </a:r>
            <a:r>
              <a:rPr lang="en-US" sz="2000" b="1" dirty="0">
                <a:latin typeface="Garamond"/>
                <a:cs typeface="Garamond"/>
              </a:rPr>
              <a:t>the blood feeds back to the posterior pituitary and </a:t>
            </a:r>
            <a:r>
              <a:rPr lang="en-US" sz="2000" b="1" dirty="0" smtClean="0">
                <a:latin typeface="Garamond"/>
                <a:cs typeface="Garamond"/>
              </a:rPr>
              <a:t>			increases </a:t>
            </a:r>
            <a:r>
              <a:rPr lang="en-US" sz="2000" b="1" dirty="0">
                <a:latin typeface="Garamond"/>
                <a:cs typeface="Garamond"/>
              </a:rPr>
              <a:t>release of Oxytocin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Just before birth, the growing baby's head exerts </a:t>
            </a:r>
            <a:r>
              <a:rPr lang="en-US" sz="2000" b="1" dirty="0" smtClean="0">
                <a:latin typeface="Garamond"/>
                <a:cs typeface="Garamond"/>
              </a:rPr>
              <a:t>				pressure </a:t>
            </a:r>
            <a:r>
              <a:rPr lang="en-US" sz="2000" b="1" dirty="0">
                <a:latin typeface="Garamond"/>
                <a:cs typeface="Garamond"/>
              </a:rPr>
              <a:t>against the cervix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3</a:t>
            </a:r>
            <a:r>
              <a:rPr lang="en-US" sz="2000" b="1" dirty="0">
                <a:latin typeface="Garamond"/>
                <a:cs typeface="Garamond"/>
              </a:rPr>
              <a:t>.	This pressure triggers sensory nerves in the cervix to </a:t>
            </a:r>
            <a:r>
              <a:rPr lang="en-US" sz="2000" b="1" dirty="0" smtClean="0">
                <a:latin typeface="Garamond"/>
                <a:cs typeface="Garamond"/>
              </a:rPr>
              <a:t>			send </a:t>
            </a:r>
            <a:r>
              <a:rPr lang="en-US" sz="2000" b="1" dirty="0">
                <a:latin typeface="Garamond"/>
                <a:cs typeface="Garamond"/>
              </a:rPr>
              <a:t>a nerve signal to the posterior pituitary to release </a:t>
            </a:r>
            <a:r>
              <a:rPr lang="en-US" sz="2000" b="1" dirty="0" smtClean="0">
                <a:latin typeface="Garamond"/>
                <a:cs typeface="Garamond"/>
              </a:rPr>
              <a:t>			oxytocin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4</a:t>
            </a:r>
            <a:r>
              <a:rPr lang="en-US" sz="2000" b="1" dirty="0">
                <a:latin typeface="Garamond"/>
                <a:cs typeface="Garamond"/>
              </a:rPr>
              <a:t>.	The oxytocin is released into the blood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</a:t>
            </a:r>
            <a:endParaRPr lang="en-US" sz="20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56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51" y="589701"/>
            <a:ext cx="5633005" cy="5658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503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635" y="36098"/>
            <a:ext cx="8923553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5</a:t>
            </a:r>
            <a:r>
              <a:rPr lang="en-US" sz="2000" b="1" dirty="0">
                <a:latin typeface="Garamond"/>
                <a:cs typeface="Garamond"/>
              </a:rPr>
              <a:t>.	When it gets to the uterus, it causes stronger uterine 			</a:t>
            </a:r>
            <a:r>
              <a:rPr lang="en-US" sz="2000" b="1" dirty="0" smtClean="0">
                <a:latin typeface="Garamond"/>
                <a:cs typeface="Garamond"/>
              </a:rPr>
              <a:t>contractions</a:t>
            </a:r>
            <a:r>
              <a:rPr lang="en-US" sz="2000" b="1" dirty="0">
                <a:latin typeface="Garamond"/>
                <a:cs typeface="Garamond"/>
              </a:rPr>
              <a:t>, which causes greater stimulation of the 			</a:t>
            </a:r>
            <a:r>
              <a:rPr lang="en-US" sz="2000" b="1" dirty="0" smtClean="0">
                <a:latin typeface="Garamond"/>
                <a:cs typeface="Garamond"/>
              </a:rPr>
              <a:t>sensory </a:t>
            </a:r>
            <a:r>
              <a:rPr lang="en-US" sz="2000" b="1" dirty="0">
                <a:latin typeface="Garamond"/>
                <a:cs typeface="Garamond"/>
              </a:rPr>
              <a:t>nerves, which causes more oxytocin to be 				released, which causes stronger uterine contractions, and so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6</a:t>
            </a:r>
            <a:r>
              <a:rPr lang="en-US" sz="2000" b="1" dirty="0">
                <a:latin typeface="Garamond"/>
                <a:cs typeface="Garamond"/>
              </a:rPr>
              <a:t>.	The cycle ends when the baby is pushed out of the uterus, </a:t>
            </a:r>
            <a:r>
              <a:rPr lang="en-US" sz="2000" b="1" dirty="0" smtClean="0">
                <a:latin typeface="Garamond"/>
                <a:cs typeface="Garamond"/>
              </a:rPr>
              <a:t>			stopping </a:t>
            </a:r>
            <a:r>
              <a:rPr lang="en-US" sz="2000" b="1" dirty="0">
                <a:latin typeface="Garamond"/>
                <a:cs typeface="Garamond"/>
              </a:rPr>
              <a:t>the stimulation of sensory nerves to the </a:t>
            </a:r>
            <a:r>
              <a:rPr lang="en-US" sz="2000" b="1" dirty="0" smtClean="0">
                <a:latin typeface="Garamond"/>
                <a:cs typeface="Garamond"/>
              </a:rPr>
              <a:t>pituitary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7.	A </a:t>
            </a:r>
            <a:r>
              <a:rPr lang="en-US" sz="2000" b="1" dirty="0">
                <a:latin typeface="Garamond"/>
                <a:cs typeface="Garamond"/>
              </a:rPr>
              <a:t>positive feedback system is unstable and does not lead to </a:t>
            </a:r>
            <a:r>
              <a:rPr lang="en-US" sz="2000" b="1" dirty="0" smtClean="0">
                <a:latin typeface="Garamond"/>
                <a:cs typeface="Garamond"/>
              </a:rPr>
              <a:t>			homeostasis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IV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u="sng" dirty="0">
                <a:latin typeface="Garamond"/>
                <a:cs typeface="Garamond"/>
              </a:rPr>
              <a:t>Childbirth</a:t>
            </a:r>
            <a:r>
              <a:rPr lang="en-US" sz="2000" b="1" dirty="0">
                <a:latin typeface="Garamond"/>
                <a:cs typeface="Garamond"/>
              </a:rPr>
              <a:t> (called Parturition)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Childbirth includes </a:t>
            </a:r>
            <a:r>
              <a:rPr lang="en-US" sz="2000" b="1" dirty="0">
                <a:latin typeface="Garamond"/>
                <a:cs typeface="Garamond"/>
              </a:rPr>
              <a:t>labor </a:t>
            </a:r>
            <a:r>
              <a:rPr lang="en-US" sz="2000" b="1" dirty="0" smtClean="0">
                <a:latin typeface="Garamond"/>
                <a:cs typeface="Garamond"/>
              </a:rPr>
              <a:t>and expulsion </a:t>
            </a:r>
            <a:r>
              <a:rPr lang="en-US" sz="2000" b="1" dirty="0">
                <a:latin typeface="Garamond"/>
                <a:cs typeface="Garamond"/>
              </a:rPr>
              <a:t>of fetus</a:t>
            </a:r>
            <a:endParaRPr lang="en-US" sz="2000" dirty="0">
              <a:latin typeface="Garamond"/>
              <a:cs typeface="Garamond"/>
            </a:endParaRP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005" y="3454561"/>
            <a:ext cx="6773014" cy="340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0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556" y="1411111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000" dirty="0">
              <a:latin typeface="Garamond"/>
              <a:cs typeface="Garamon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3889" y="165460"/>
            <a:ext cx="842433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A.	Ovaries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Two egg-shaped on each side of uterus in the pelvic </a:t>
            </a:r>
            <a:r>
              <a:rPr lang="en-US" sz="2000" b="1" dirty="0" smtClean="0">
                <a:latin typeface="Garamond"/>
                <a:cs typeface="Garamond"/>
              </a:rPr>
              <a:t>		abdominal </a:t>
            </a:r>
            <a:r>
              <a:rPr lang="en-US" sz="2000" b="1" dirty="0">
                <a:latin typeface="Garamond"/>
                <a:cs typeface="Garamond"/>
              </a:rPr>
              <a:t>cavity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Each measures 3 cm by 1 cm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Held in place by ligaments to oviduct and uterus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Produce eggs from </a:t>
            </a:r>
            <a:r>
              <a:rPr lang="en-US" sz="2000" b="1" cap="all" dirty="0">
                <a:latin typeface="Garamond"/>
                <a:cs typeface="Garamond"/>
              </a:rPr>
              <a:t>follicles</a:t>
            </a:r>
            <a:r>
              <a:rPr lang="en-US" sz="2000" b="1" dirty="0">
                <a:latin typeface="Garamond"/>
                <a:cs typeface="Garamond"/>
              </a:rPr>
              <a:t>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Follicles contain </a:t>
            </a:r>
            <a:r>
              <a:rPr lang="en-US" sz="2000" b="1" cap="all" dirty="0">
                <a:latin typeface="Garamond"/>
                <a:cs typeface="Garamond"/>
              </a:rPr>
              <a:t>oocyte</a:t>
            </a:r>
            <a:r>
              <a:rPr lang="en-US" sz="2000" b="1" dirty="0">
                <a:latin typeface="Garamond"/>
                <a:cs typeface="Garamond"/>
              </a:rPr>
              <a:t> and follicle cells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Born with 2 million follicles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Reduced to 350,000 – 400,000 at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puberty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About 400 eggs mature during the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	reproductive </a:t>
            </a:r>
            <a:r>
              <a:rPr lang="en-US" sz="2000" b="1" dirty="0">
                <a:latin typeface="Garamond"/>
                <a:cs typeface="Garamond"/>
              </a:rPr>
              <a:t>years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cap="all" dirty="0">
                <a:latin typeface="Garamond"/>
                <a:cs typeface="Garamond"/>
              </a:rPr>
              <a:t>Oogenesis</a:t>
            </a:r>
            <a:r>
              <a:rPr lang="en-US" sz="2000" b="1" dirty="0">
                <a:latin typeface="Garamond"/>
                <a:cs typeface="Garamond"/>
              </a:rPr>
              <a:t> is the process of forming an egg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Cell that will form the egg undergoes </a:t>
            </a:r>
            <a:r>
              <a:rPr lang="en-US" sz="2000" b="1" dirty="0" smtClean="0">
                <a:latin typeface="Garamond"/>
                <a:cs typeface="Garamond"/>
              </a:rPr>
              <a:t>				meiosis </a:t>
            </a:r>
            <a:r>
              <a:rPr lang="en-US" sz="2000" b="1" dirty="0">
                <a:latin typeface="Garamond"/>
                <a:cs typeface="Garamond"/>
              </a:rPr>
              <a:t>to form two haploid (1n) cells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One of these develops into an egg and the </a:t>
            </a:r>
            <a:r>
              <a:rPr lang="en-US" sz="2000" b="1" dirty="0" smtClean="0">
                <a:latin typeface="Garamond"/>
                <a:cs typeface="Garamond"/>
              </a:rPr>
              <a:t>				other </a:t>
            </a:r>
            <a:r>
              <a:rPr lang="en-US" sz="2000" b="1" dirty="0">
                <a:latin typeface="Garamond"/>
                <a:cs typeface="Garamond"/>
              </a:rPr>
              <a:t>into a polar body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Each undergo a second division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iv</a:t>
            </a:r>
            <a:r>
              <a:rPr lang="en-US" sz="2000" b="1" dirty="0">
                <a:latin typeface="Garamond"/>
                <a:cs typeface="Garamond"/>
              </a:rPr>
              <a:t>.	Polar body forms two polar bodies while </a:t>
            </a:r>
            <a:r>
              <a:rPr lang="en-US" sz="2000" b="1" dirty="0" smtClean="0">
                <a:latin typeface="Garamond"/>
                <a:cs typeface="Garamond"/>
              </a:rPr>
              <a:t>				the </a:t>
            </a:r>
            <a:r>
              <a:rPr lang="en-US" sz="2000" b="1" dirty="0">
                <a:latin typeface="Garamond"/>
                <a:cs typeface="Garamond"/>
              </a:rPr>
              <a:t>egg forms the egg and another polar </a:t>
            </a:r>
            <a:r>
              <a:rPr lang="en-US" sz="2000" b="1" dirty="0" smtClean="0">
                <a:latin typeface="Garamond"/>
                <a:cs typeface="Garamond"/>
              </a:rPr>
              <a:t>				body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34" y="4223457"/>
            <a:ext cx="2794000" cy="238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68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49" y="110447"/>
            <a:ext cx="883511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B.	Three </a:t>
            </a:r>
            <a:r>
              <a:rPr lang="en-US" sz="2000" b="1" dirty="0" smtClean="0">
                <a:latin typeface="Garamond"/>
                <a:cs typeface="Garamond"/>
              </a:rPr>
              <a:t>stages </a:t>
            </a:r>
            <a:r>
              <a:rPr lang="en-US" sz="2000" b="1" dirty="0" smtClean="0">
                <a:latin typeface="Garamond"/>
                <a:cs typeface="Garamond"/>
                <a:hlinkClick r:id="rId2"/>
              </a:rPr>
              <a:t>Movie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Stage 1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Cervix dilates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Mucus plug from cervical canal is expelled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Amniotic membrane ruptures to release amniotic fluid </a:t>
            </a:r>
            <a:r>
              <a:rPr lang="en-US" sz="2000" b="1" dirty="0" smtClean="0">
                <a:latin typeface="Garamond"/>
                <a:cs typeface="Garamond"/>
              </a:rPr>
              <a:t>			(</a:t>
            </a:r>
            <a:r>
              <a:rPr lang="en-US" sz="2000" b="1" dirty="0">
                <a:latin typeface="Garamond"/>
                <a:cs typeface="Garamond"/>
              </a:rPr>
              <a:t>"water" breaks)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Stage ends when cervix is fully dilated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Stage 2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Baby emerges from uterine contractions that occur </a:t>
            </a:r>
            <a:r>
              <a:rPr lang="en-US" sz="2000" b="1" dirty="0" smtClean="0">
                <a:latin typeface="Garamond"/>
                <a:cs typeface="Garamond"/>
              </a:rPr>
              <a:t>			every </a:t>
            </a:r>
            <a:r>
              <a:rPr lang="en-US" sz="2000" b="1" dirty="0">
                <a:latin typeface="Garamond"/>
                <a:cs typeface="Garamond"/>
              </a:rPr>
              <a:t>1 - 2 minutes lasting one minute each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	b</a:t>
            </a:r>
            <a:r>
              <a:rPr lang="en-US" sz="2000" b="1" dirty="0">
                <a:latin typeface="Garamond"/>
                <a:cs typeface="Garamond"/>
              </a:rPr>
              <a:t>.	If vagina cannot expand </a:t>
            </a:r>
            <a:r>
              <a:rPr lang="en-US" sz="2000" b="1" dirty="0" smtClean="0">
                <a:latin typeface="Garamond"/>
                <a:cs typeface="Garamond"/>
              </a:rPr>
              <a:t>							enough</a:t>
            </a:r>
            <a:r>
              <a:rPr lang="en-US" sz="2000" b="1" dirty="0">
                <a:latin typeface="Garamond"/>
                <a:cs typeface="Garamond"/>
              </a:rPr>
              <a:t>, an episiotomy is </a:t>
            </a:r>
            <a:r>
              <a:rPr lang="en-US" sz="2000" b="1" dirty="0" smtClean="0">
                <a:latin typeface="Garamond"/>
                <a:cs typeface="Garamond"/>
              </a:rPr>
              <a:t>						performed </a:t>
            </a:r>
            <a:r>
              <a:rPr lang="en-US" sz="2000" b="1" dirty="0">
                <a:latin typeface="Garamond"/>
                <a:cs typeface="Garamond"/>
              </a:rPr>
              <a:t>and baby is born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	c</a:t>
            </a:r>
            <a:r>
              <a:rPr lang="en-US" sz="2000" b="1" dirty="0">
                <a:latin typeface="Garamond"/>
                <a:cs typeface="Garamond"/>
              </a:rPr>
              <a:t>.	Umbilical cord is cut, </a:t>
            </a:r>
            <a:r>
              <a:rPr lang="en-US" sz="2000" b="1" dirty="0" smtClean="0">
                <a:latin typeface="Garamond"/>
                <a:cs typeface="Garamond"/>
              </a:rPr>
              <a:t>							shriveling </a:t>
            </a:r>
            <a:r>
              <a:rPr lang="en-US" sz="2000" b="1" dirty="0">
                <a:latin typeface="Garamond"/>
                <a:cs typeface="Garamond"/>
              </a:rPr>
              <a:t>and leaving scar that </a:t>
            </a:r>
            <a:r>
              <a:rPr lang="en-US" sz="2000" b="1" dirty="0" smtClean="0">
                <a:latin typeface="Garamond"/>
                <a:cs typeface="Garamond"/>
              </a:rPr>
              <a:t>						becomes </a:t>
            </a:r>
            <a:r>
              <a:rPr lang="en-US" sz="2000" b="1" dirty="0">
                <a:latin typeface="Garamond"/>
                <a:cs typeface="Garamond"/>
              </a:rPr>
              <a:t>navel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3</a:t>
            </a:r>
            <a:r>
              <a:rPr lang="en-US" sz="2000" b="1" dirty="0">
                <a:latin typeface="Garamond"/>
                <a:cs typeface="Garamond"/>
              </a:rPr>
              <a:t>.	Stage 3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	a</a:t>
            </a:r>
            <a:r>
              <a:rPr lang="en-US" sz="2000" b="1" dirty="0">
                <a:latin typeface="Garamond"/>
                <a:cs typeface="Garamond"/>
              </a:rPr>
              <a:t>.	Placenta (afterbirth) is </a:t>
            </a:r>
            <a:r>
              <a:rPr lang="en-US" sz="2000" b="1" dirty="0" smtClean="0">
                <a:latin typeface="Garamond"/>
                <a:cs typeface="Garamond"/>
              </a:rPr>
              <a:t>							expelled </a:t>
            </a:r>
            <a:r>
              <a:rPr lang="en-US" sz="2000" b="1" dirty="0">
                <a:latin typeface="Garamond"/>
                <a:cs typeface="Garamond"/>
              </a:rPr>
              <a:t>from uterus about 15 </a:t>
            </a:r>
            <a:r>
              <a:rPr lang="en-US" sz="2000" b="1" dirty="0" smtClean="0">
                <a:latin typeface="Garamond"/>
                <a:cs typeface="Garamond"/>
              </a:rPr>
              <a:t>						minutes </a:t>
            </a:r>
            <a:r>
              <a:rPr lang="en-US" sz="2000" b="1" dirty="0">
                <a:latin typeface="Garamond"/>
                <a:cs typeface="Garamond"/>
              </a:rPr>
              <a:t>after delivery of </a:t>
            </a:r>
            <a:r>
              <a:rPr lang="en-US" sz="2000" b="1" dirty="0" smtClean="0">
                <a:latin typeface="Garamond"/>
                <a:cs typeface="Garamond"/>
              </a:rPr>
              <a:t>							baby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40" y="3331330"/>
            <a:ext cx="3140941" cy="352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7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398" y="146046"/>
            <a:ext cx="5742354" cy="666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049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40" y="130085"/>
            <a:ext cx="8895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V.	</a:t>
            </a:r>
            <a:r>
              <a:rPr lang="en-US" sz="2000" b="1" u="sng" dirty="0">
                <a:latin typeface="Garamond"/>
                <a:cs typeface="Garamond"/>
              </a:rPr>
              <a:t>Breasts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Produce milk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Contains one to two dozen lobules, each with many mammary </a:t>
            </a:r>
            <a:r>
              <a:rPr lang="en-US" sz="2000" b="1" dirty="0" smtClean="0">
                <a:latin typeface="Garamond"/>
                <a:cs typeface="Garamond"/>
              </a:rPr>
              <a:t>		ducts </a:t>
            </a:r>
            <a:r>
              <a:rPr lang="en-US" sz="2000" b="1" dirty="0">
                <a:latin typeface="Garamond"/>
                <a:cs typeface="Garamond"/>
              </a:rPr>
              <a:t>that end in blind sacs called alveoli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Areola (pigmented area of nipple) lacks hair and sweat glands </a:t>
            </a:r>
            <a:r>
              <a:rPr lang="en-US" sz="2000" b="1" dirty="0" smtClean="0">
                <a:latin typeface="Garamond"/>
                <a:cs typeface="Garamond"/>
              </a:rPr>
              <a:t>		but </a:t>
            </a:r>
            <a:r>
              <a:rPr lang="en-US" sz="2000" b="1" dirty="0">
                <a:latin typeface="Garamond"/>
                <a:cs typeface="Garamond"/>
              </a:rPr>
              <a:t>has saliva-resistant lubricant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Prolactin hormone: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Stimulates alveoli to produce milk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Feedback inhibition suppresses milk production </a:t>
            </a:r>
            <a:r>
              <a:rPr lang="en-US" sz="2000" b="1" dirty="0" smtClean="0">
                <a:latin typeface="Garamond"/>
                <a:cs typeface="Garamond"/>
              </a:rPr>
              <a:t>				during </a:t>
            </a:r>
            <a:r>
              <a:rPr lang="en-US" sz="2000" b="1" dirty="0">
                <a:latin typeface="Garamond"/>
                <a:cs typeface="Garamond"/>
              </a:rPr>
              <a:t>pregnancy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During couple of days after childbirth and before milk </a:t>
            </a:r>
            <a:r>
              <a:rPr lang="en-US" sz="2000" b="1" dirty="0" smtClean="0">
                <a:latin typeface="Garamond"/>
                <a:cs typeface="Garamond"/>
              </a:rPr>
              <a:t>			production </a:t>
            </a:r>
            <a:r>
              <a:rPr lang="en-US" sz="2000" b="1" dirty="0">
                <a:latin typeface="Garamond"/>
                <a:cs typeface="Garamond"/>
              </a:rPr>
              <a:t>is underway, a watery, yellowish- white fluid termed </a:t>
            </a:r>
            <a:r>
              <a:rPr lang="en-US" sz="2000" b="1" dirty="0" smtClean="0">
                <a:latin typeface="Garamond"/>
                <a:cs typeface="Garamond"/>
              </a:rPr>
              <a:t>		COLOSTRUM </a:t>
            </a:r>
            <a:r>
              <a:rPr lang="en-US" sz="2000" b="1" dirty="0">
                <a:latin typeface="Garamond"/>
                <a:cs typeface="Garamond"/>
              </a:rPr>
              <a:t>is secreted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Contains more protein and less fat 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90" y="4493052"/>
            <a:ext cx="2505977" cy="2364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006" y="4493052"/>
            <a:ext cx="2663354" cy="236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7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440" y="0"/>
            <a:ext cx="901156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VI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u="sng" dirty="0">
                <a:latin typeface="Garamond"/>
                <a:cs typeface="Garamond"/>
              </a:rPr>
              <a:t>Menopause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A</a:t>
            </a:r>
            <a:r>
              <a:rPr lang="en-US" sz="2000" b="1" dirty="0">
                <a:latin typeface="Garamond"/>
                <a:cs typeface="Garamond"/>
              </a:rPr>
              <a:t>.	Ovarian and uterine cycles cease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B</a:t>
            </a:r>
            <a:r>
              <a:rPr lang="en-US" sz="2000" b="1" dirty="0">
                <a:latin typeface="Garamond"/>
                <a:cs typeface="Garamond"/>
              </a:rPr>
              <a:t>.	Occurs when the ovaries do not respond to FSH and LH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C</a:t>
            </a:r>
            <a:r>
              <a:rPr lang="en-US" sz="2000" b="1" dirty="0">
                <a:latin typeface="Garamond"/>
                <a:cs typeface="Garamond"/>
              </a:rPr>
              <a:t>.	Stop producing estrogen and progesterone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D</a:t>
            </a:r>
            <a:r>
              <a:rPr lang="en-US" sz="2000" b="1" dirty="0">
                <a:latin typeface="Garamond"/>
                <a:cs typeface="Garamond"/>
              </a:rPr>
              <a:t>.	Occurs between ages 45 and 55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E</a:t>
            </a:r>
            <a:r>
              <a:rPr lang="en-US" sz="2000" b="1" dirty="0">
                <a:latin typeface="Garamond"/>
                <a:cs typeface="Garamond"/>
              </a:rPr>
              <a:t>.	Menstruation becomes irregular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1</a:t>
            </a:r>
            <a:r>
              <a:rPr lang="en-US" sz="2000" b="1" dirty="0">
                <a:latin typeface="Garamond"/>
                <a:cs typeface="Garamond"/>
              </a:rPr>
              <a:t>.	Menopause completed after one year of no </a:t>
            </a:r>
            <a:r>
              <a:rPr lang="en-US" sz="2000" b="1" dirty="0" smtClean="0">
                <a:latin typeface="Garamond"/>
                <a:cs typeface="Garamond"/>
              </a:rPr>
              <a:t>menstrual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 </a:t>
            </a:r>
            <a:r>
              <a:rPr lang="en-US" sz="2000" b="1" dirty="0">
                <a:latin typeface="Garamond"/>
                <a:cs typeface="Garamond"/>
              </a:rPr>
              <a:t>cycle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2</a:t>
            </a:r>
            <a:r>
              <a:rPr lang="en-US" sz="2000" b="1" dirty="0">
                <a:latin typeface="Garamond"/>
                <a:cs typeface="Garamond"/>
              </a:rPr>
              <a:t>.	</a:t>
            </a:r>
            <a:r>
              <a:rPr lang="en-US" sz="2000" b="1" dirty="0" smtClean="0">
                <a:latin typeface="Garamond"/>
                <a:cs typeface="Garamond"/>
              </a:rPr>
              <a:t>Highly </a:t>
            </a:r>
            <a:r>
              <a:rPr lang="en-US" sz="2000" b="1" dirty="0">
                <a:latin typeface="Garamond"/>
                <a:cs typeface="Garamond"/>
              </a:rPr>
              <a:t>variable symptoms include: 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"hot flashes" from irregular circulation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dizziness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headaches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d</a:t>
            </a:r>
            <a:r>
              <a:rPr lang="en-US" sz="2000" b="1" dirty="0">
                <a:latin typeface="Garamond"/>
                <a:cs typeface="Garamond"/>
              </a:rPr>
              <a:t>.	depression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e</a:t>
            </a:r>
            <a:r>
              <a:rPr lang="en-US" sz="2000" b="1" dirty="0">
                <a:latin typeface="Garamond"/>
                <a:cs typeface="Garamond"/>
              </a:rPr>
              <a:t>.	either insomnia or sleepiness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f</a:t>
            </a:r>
            <a:r>
              <a:rPr lang="en-US" sz="2000" b="1" dirty="0">
                <a:latin typeface="Garamond"/>
                <a:cs typeface="Garamond"/>
              </a:rPr>
              <a:t>.	Increased sex drive due to androgens produced </a:t>
            </a:r>
            <a:r>
              <a:rPr lang="en-US" sz="2000" b="1" dirty="0" smtClean="0">
                <a:latin typeface="Garamond"/>
                <a:cs typeface="Garamond"/>
              </a:rPr>
              <a:t>				by adrenal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 </a:t>
            </a:r>
            <a:r>
              <a:rPr lang="en-US" sz="2000" b="1" dirty="0">
                <a:latin typeface="Garamond"/>
                <a:cs typeface="Garamond"/>
              </a:rPr>
              <a:t>cortex</a:t>
            </a:r>
            <a:endParaRPr lang="en-US" sz="2000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g</a:t>
            </a:r>
            <a:r>
              <a:rPr lang="en-US" sz="2000" b="1" dirty="0">
                <a:latin typeface="Garamond"/>
                <a:cs typeface="Garamond"/>
              </a:rPr>
              <a:t>.	...or no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symptoms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 </a:t>
            </a:r>
            <a:r>
              <a:rPr lang="en-US" sz="2000" b="1" dirty="0">
                <a:latin typeface="Garamond"/>
                <a:cs typeface="Garamond"/>
              </a:rPr>
              <a:t>at all!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0" y="2824455"/>
            <a:ext cx="2781300" cy="292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955" y="4762838"/>
            <a:ext cx="3678820" cy="19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0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445" y="310444"/>
            <a:ext cx="896055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OVULATION occurs when an egg bursts from an ovary </a:t>
            </a:r>
          </a:p>
          <a:p>
            <a:r>
              <a:rPr lang="en-US" sz="2000" b="1" dirty="0">
                <a:latin typeface="Garamond"/>
                <a:cs typeface="Garamond"/>
              </a:rPr>
              <a:t> </a:t>
            </a:r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 smtClean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dirty="0">
              <a:latin typeface="Garamond"/>
              <a:cs typeface="Garamond"/>
            </a:endParaRPr>
          </a:p>
          <a:p>
            <a:endParaRPr lang="en-US" sz="2000" b="1" i="1" dirty="0" smtClean="0">
              <a:latin typeface="Garamond"/>
              <a:cs typeface="Garamond"/>
            </a:endParaRPr>
          </a:p>
          <a:p>
            <a:endParaRPr lang="en-US" sz="2000" b="1" i="1" dirty="0">
              <a:latin typeface="Garamond"/>
              <a:cs typeface="Garamond"/>
            </a:endParaRPr>
          </a:p>
          <a:p>
            <a:endParaRPr lang="en-US" sz="2000" b="1" i="1" dirty="0" smtClean="0">
              <a:latin typeface="Garamond"/>
              <a:cs typeface="Garamond"/>
            </a:endParaRPr>
          </a:p>
          <a:p>
            <a:endParaRPr lang="en-US" sz="2000" b="1" i="1" dirty="0">
              <a:latin typeface="Garamond"/>
              <a:cs typeface="Garamond"/>
            </a:endParaRPr>
          </a:p>
          <a:p>
            <a:r>
              <a:rPr lang="en-US" sz="2000" b="1" i="1" dirty="0" smtClean="0">
                <a:latin typeface="Garamond"/>
                <a:cs typeface="Garamond"/>
              </a:rPr>
              <a:t>Note</a:t>
            </a:r>
            <a:r>
              <a:rPr lang="en-US" sz="2000" b="1" i="1" dirty="0">
                <a:latin typeface="Garamond"/>
                <a:cs typeface="Garamond"/>
              </a:rPr>
              <a:t>:   This figure represents the sequences in 1 complete cycle (28 days</a:t>
            </a:r>
            <a:r>
              <a:rPr lang="en-US" sz="2000" b="1" i="1" dirty="0" smtClean="0">
                <a:latin typeface="Garamond"/>
                <a:cs typeface="Garamond"/>
              </a:rPr>
              <a:t>), all </a:t>
            </a:r>
            <a:r>
              <a:rPr lang="en-US" sz="2000" b="1" i="1" dirty="0">
                <a:latin typeface="Garamond"/>
                <a:cs typeface="Garamond"/>
              </a:rPr>
              <a:t>these </a:t>
            </a:r>
            <a:r>
              <a:rPr lang="en-US" sz="2000" b="1" i="1" dirty="0" smtClean="0">
                <a:latin typeface="Garamond"/>
                <a:cs typeface="Garamond"/>
              </a:rPr>
              <a:t>parts</a:t>
            </a:r>
          </a:p>
          <a:p>
            <a:r>
              <a:rPr lang="en-US" sz="2000" b="1" i="1" dirty="0">
                <a:latin typeface="Garamond"/>
                <a:cs typeface="Garamond"/>
              </a:rPr>
              <a:t>	</a:t>
            </a:r>
            <a:r>
              <a:rPr lang="en-US" sz="2000" b="1" i="1" dirty="0" smtClean="0">
                <a:latin typeface="Garamond"/>
                <a:cs typeface="Garamond"/>
              </a:rPr>
              <a:t>are </a:t>
            </a:r>
            <a:r>
              <a:rPr lang="en-US" sz="2000" b="1" i="1" dirty="0">
                <a:latin typeface="Garamond"/>
                <a:cs typeface="Garamond"/>
              </a:rPr>
              <a:t>not present at any one time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3</a:t>
            </a:r>
            <a:r>
              <a:rPr lang="en-US" sz="2000" b="1" dirty="0">
                <a:latin typeface="Garamond"/>
                <a:cs typeface="Garamond"/>
              </a:rPr>
              <a:t>.	Produces sex hormones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Estrogen (from follicles)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Progesterone (from corpus </a:t>
            </a:r>
            <a:r>
              <a:rPr lang="en-US" sz="2000" b="1" dirty="0" err="1">
                <a:latin typeface="Garamond"/>
                <a:cs typeface="Garamond"/>
              </a:rPr>
              <a:t>luteum</a:t>
            </a:r>
            <a:r>
              <a:rPr lang="en-US" sz="2000" b="1" dirty="0">
                <a:latin typeface="Garamond"/>
                <a:cs typeface="Garamond"/>
              </a:rPr>
              <a:t>)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11" y="839611"/>
            <a:ext cx="5398912" cy="356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66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21" y="129402"/>
            <a:ext cx="862188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lphaUcPeriod" startAt="2"/>
            </a:pPr>
            <a:r>
              <a:rPr lang="en-US" sz="2000" b="1" dirty="0" smtClean="0">
                <a:latin typeface="Garamond"/>
                <a:cs typeface="Garamond"/>
              </a:rPr>
              <a:t>      Fallopian </a:t>
            </a:r>
            <a:r>
              <a:rPr lang="en-US" sz="2000" b="1" dirty="0">
                <a:latin typeface="Garamond"/>
                <a:cs typeface="Garamond"/>
              </a:rPr>
              <a:t>tubes/</a:t>
            </a:r>
            <a:r>
              <a:rPr lang="en-US" sz="2000" b="1" dirty="0" smtClean="0">
                <a:latin typeface="Garamond"/>
                <a:cs typeface="Garamond"/>
              </a:rPr>
              <a:t>Oviducts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Connected to uterus and lie close to ovaries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Lined with cilia and surrounded by circular muscles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Sweep up eggs from ovary using cilia lining and wafting </a:t>
            </a:r>
            <a:r>
              <a:rPr lang="en-US" sz="2000" b="1" dirty="0" smtClean="0">
                <a:latin typeface="Garamond"/>
                <a:cs typeface="Garamond"/>
              </a:rPr>
              <a:t>			fimbria </a:t>
            </a:r>
            <a:r>
              <a:rPr lang="en-US" sz="2000" b="1" dirty="0">
                <a:latin typeface="Garamond"/>
                <a:cs typeface="Garamond"/>
              </a:rPr>
              <a:t>at end of oviducts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Site of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FERTILIZATION</a:t>
            </a:r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Sperm meets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and </a:t>
            </a:r>
            <a:r>
              <a:rPr lang="en-US" sz="2000" b="1" dirty="0">
                <a:latin typeface="Garamond"/>
                <a:cs typeface="Garamond"/>
              </a:rPr>
              <a:t>fertilize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an </a:t>
            </a:r>
            <a:r>
              <a:rPr lang="en-US" sz="2000" b="1" dirty="0">
                <a:latin typeface="Garamond"/>
                <a:cs typeface="Garamond"/>
              </a:rPr>
              <a:t>ovum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Ectopic </a:t>
            </a:r>
            <a:endParaRPr lang="en-US" sz="2000" b="1" dirty="0" smtClean="0">
              <a:latin typeface="Garamond"/>
              <a:cs typeface="Garamond"/>
            </a:endParaRP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			pregnancy 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 				any </a:t>
            </a:r>
            <a:r>
              <a:rPr lang="en-US" sz="2000" b="1" dirty="0">
                <a:latin typeface="Garamond"/>
                <a:cs typeface="Garamond"/>
              </a:rPr>
              <a:t>implantation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outside </a:t>
            </a:r>
            <a:r>
              <a:rPr lang="en-US" sz="2000" b="1" dirty="0">
                <a:latin typeface="Garamond"/>
                <a:cs typeface="Garamond"/>
              </a:rPr>
              <a:t>central body of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iii</a:t>
            </a:r>
            <a:r>
              <a:rPr lang="en-US" sz="2000" b="1" dirty="0">
                <a:latin typeface="Garamond"/>
                <a:cs typeface="Garamond"/>
              </a:rPr>
              <a:t>.	Tubular pregnancies occur when embryo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implants </a:t>
            </a:r>
            <a:r>
              <a:rPr lang="en-US" sz="2000" b="1" dirty="0">
                <a:latin typeface="Garamond"/>
                <a:cs typeface="Garamond"/>
              </a:rPr>
              <a:t>in the oviduct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Propels the egg towards the uterus</a:t>
            </a:r>
          </a:p>
          <a:p>
            <a:r>
              <a:rPr lang="en-US" sz="2000" b="1" dirty="0">
                <a:latin typeface="Garamond"/>
                <a:cs typeface="Garamond"/>
              </a:rPr>
              <a:t>C.	Fimbria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Fingerlike projections on the tubes at the ovary end that </a:t>
            </a:r>
            <a:r>
              <a:rPr lang="en-US" sz="2000" b="1" dirty="0" smtClean="0">
                <a:latin typeface="Garamond"/>
                <a:cs typeface="Garamond"/>
              </a:rPr>
              <a:t>			helps </a:t>
            </a:r>
            <a:r>
              <a:rPr lang="en-US" sz="2000" b="1" dirty="0">
                <a:latin typeface="Garamond"/>
                <a:cs typeface="Garamond"/>
              </a:rPr>
              <a:t>catch the egg when it is release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210" y="1632318"/>
            <a:ext cx="3390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4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2222" y="250127"/>
            <a:ext cx="860777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D.	Uterus/Womb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Thick-walled muscular, hollow, pear-shaped organ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Size and shape of an inverted, flattened pear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Lies above and slants forward over the bladder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Can stretches from 5 cm wide to over 30 cm with a growing </a:t>
            </a:r>
            <a:r>
              <a:rPr lang="en-US" sz="2000" b="1" dirty="0" smtClean="0">
                <a:latin typeface="Garamond"/>
                <a:cs typeface="Garamond"/>
              </a:rPr>
              <a:t>		baby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5.	Lined </a:t>
            </a:r>
            <a:r>
              <a:rPr lang="en-US" sz="2000" b="1" dirty="0">
                <a:latin typeface="Garamond"/>
                <a:cs typeface="Garamond"/>
              </a:rPr>
              <a:t>with a layer called the ENDOMETRIUM 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a</a:t>
            </a:r>
            <a:r>
              <a:rPr lang="en-US" sz="2000" b="1" dirty="0">
                <a:latin typeface="Garamond"/>
                <a:cs typeface="Garamond"/>
              </a:rPr>
              <a:t>.	Endometrium is composed of: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Connective tissue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</a:t>
            </a:r>
            <a:r>
              <a:rPr lang="en-US" sz="2000" b="1" dirty="0">
                <a:latin typeface="Garamond"/>
                <a:cs typeface="Garamond"/>
              </a:rPr>
              <a:t>.	Highly vascularized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	iii</a:t>
            </a:r>
            <a:r>
              <a:rPr lang="en-US" sz="2000" b="1" dirty="0">
                <a:latin typeface="Garamond"/>
                <a:cs typeface="Garamond"/>
              </a:rPr>
              <a:t>.	Glands that lubricate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b</a:t>
            </a:r>
            <a:r>
              <a:rPr lang="en-US" sz="2000" b="1" dirty="0">
                <a:latin typeface="Garamond"/>
                <a:cs typeface="Garamond"/>
              </a:rPr>
              <a:t>.	Endometrium has a basal layer and a functional </a:t>
            </a:r>
            <a:r>
              <a:rPr lang="en-US" sz="2000" b="1" dirty="0" smtClean="0">
                <a:latin typeface="Garamond"/>
                <a:cs typeface="Garamond"/>
              </a:rPr>
              <a:t>				layer </a:t>
            </a:r>
            <a:r>
              <a:rPr lang="en-US" sz="2000" b="1" dirty="0">
                <a:latin typeface="Garamond"/>
                <a:cs typeface="Garamond"/>
              </a:rPr>
              <a:t>that varies with the uterine cycle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c</a:t>
            </a:r>
            <a:r>
              <a:rPr lang="en-US" sz="2000" b="1" dirty="0">
                <a:latin typeface="Garamond"/>
                <a:cs typeface="Garamond"/>
              </a:rPr>
              <a:t>.	Forms the placenta during pregnancy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endParaRPr lang="en-US" sz="2000" b="1" dirty="0">
              <a:latin typeface="Garamond"/>
              <a:cs typeface="Garamond"/>
            </a:endParaRPr>
          </a:p>
          <a:p>
            <a:r>
              <a:rPr lang="en-US" sz="2000" b="1" dirty="0" smtClean="0">
                <a:latin typeface="Garamond"/>
                <a:cs typeface="Garamond"/>
              </a:rPr>
              <a:t>	</a:t>
            </a:r>
          </a:p>
          <a:p>
            <a:r>
              <a:rPr lang="en-US" sz="2000" b="1" dirty="0">
                <a:latin typeface="Garamond"/>
                <a:cs typeface="Garamond"/>
              </a:rPr>
              <a:t>	</a:t>
            </a:r>
            <a:r>
              <a:rPr lang="en-US" sz="2000" b="1" dirty="0" smtClean="0">
                <a:latin typeface="Garamond"/>
                <a:cs typeface="Garamond"/>
              </a:rPr>
              <a:t>6</a:t>
            </a:r>
            <a:r>
              <a:rPr lang="en-US" sz="2000" b="1" dirty="0">
                <a:latin typeface="Garamond"/>
                <a:cs typeface="Garamond"/>
              </a:rPr>
              <a:t>.	Myometrium is a muscular layer that is used to expel the </a:t>
            </a:r>
            <a:r>
              <a:rPr lang="en-US" sz="2000" b="1" dirty="0" smtClean="0">
                <a:latin typeface="Garamond"/>
                <a:cs typeface="Garamond"/>
              </a:rPr>
              <a:t>			fetus </a:t>
            </a:r>
            <a:r>
              <a:rPr lang="en-US" sz="2000" b="1" dirty="0">
                <a:latin typeface="Garamond"/>
                <a:cs typeface="Garamond"/>
              </a:rPr>
              <a:t>when birth occurs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7</a:t>
            </a:r>
            <a:r>
              <a:rPr lang="en-US" sz="2000" b="1" dirty="0">
                <a:latin typeface="Garamond"/>
                <a:cs typeface="Garamond"/>
              </a:rPr>
              <a:t>.	A HYSTERECTOMY is the surgical removal of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8</a:t>
            </a:r>
            <a:r>
              <a:rPr lang="en-US" sz="2000" b="1" dirty="0">
                <a:latin typeface="Garamond"/>
                <a:cs typeface="Garamond"/>
              </a:rPr>
              <a:t>.	Uterus is the site of nurturing the developing embryo</a:t>
            </a:r>
            <a:endParaRPr lang="en-US" sz="2000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56" y="2409128"/>
            <a:ext cx="2497667" cy="309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3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111" y="175906"/>
            <a:ext cx="887588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E.	Cervix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Located at back of vaginal canal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Contains the entrance to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Provides a path for sperm to swim through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b</a:t>
            </a:r>
            <a:r>
              <a:rPr lang="en-US" sz="2000" b="1" dirty="0">
                <a:latin typeface="Garamond"/>
                <a:cs typeface="Garamond"/>
              </a:rPr>
              <a:t>.	Produces </a:t>
            </a:r>
            <a:r>
              <a:rPr lang="en-US" sz="2000" b="1" dirty="0" err="1">
                <a:latin typeface="Garamond"/>
                <a:cs typeface="Garamond"/>
              </a:rPr>
              <a:t>mucin</a:t>
            </a:r>
            <a:r>
              <a:rPr lang="en-US" sz="2000" b="1" dirty="0">
                <a:latin typeface="Garamond"/>
                <a:cs typeface="Garamond"/>
              </a:rPr>
              <a:t> strands to facilitate sperm movement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c</a:t>
            </a:r>
            <a:r>
              <a:rPr lang="en-US" sz="2000" b="1" dirty="0">
                <a:latin typeface="Garamond"/>
                <a:cs typeface="Garamond"/>
              </a:rPr>
              <a:t>.	Holds the fetus in the uterus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d</a:t>
            </a:r>
            <a:r>
              <a:rPr lang="en-US" sz="2000" b="1" dirty="0">
                <a:latin typeface="Garamond"/>
                <a:cs typeface="Garamond"/>
              </a:rPr>
              <a:t>.	During pregnancy, is closed off by a mucus </a:t>
            </a:r>
            <a:r>
              <a:rPr lang="en-US" sz="2000" b="1" dirty="0" smtClean="0">
                <a:latin typeface="Garamond"/>
                <a:cs typeface="Garamond"/>
              </a:rPr>
              <a:t>plug</a:t>
            </a:r>
            <a:endParaRPr lang="en-US" sz="2000" b="1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22" y="2898661"/>
            <a:ext cx="5842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1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222" y="127001"/>
            <a:ext cx="880533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Garamond"/>
                <a:cs typeface="Garamond"/>
              </a:rPr>
              <a:t>F.	Vagina/Birth Canal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1</a:t>
            </a:r>
            <a:r>
              <a:rPr lang="en-US" sz="2000" b="1" dirty="0">
                <a:latin typeface="Garamond"/>
                <a:cs typeface="Garamond"/>
              </a:rPr>
              <a:t>.	Muscular tube with mucosa lining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2</a:t>
            </a:r>
            <a:r>
              <a:rPr lang="en-US" sz="2000" b="1" dirty="0">
                <a:latin typeface="Garamond"/>
                <a:cs typeface="Garamond"/>
              </a:rPr>
              <a:t>.	Makes 45º degree angle with small of back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3</a:t>
            </a:r>
            <a:r>
              <a:rPr lang="en-US" sz="2000" b="1" dirty="0">
                <a:latin typeface="Garamond"/>
                <a:cs typeface="Garamond"/>
              </a:rPr>
              <a:t>.	Leads to the exterior from the cervix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4</a:t>
            </a:r>
            <a:r>
              <a:rPr lang="en-US" sz="2000" b="1" dirty="0">
                <a:latin typeface="Garamond"/>
                <a:cs typeface="Garamond"/>
              </a:rPr>
              <a:t>.	Functions: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a</a:t>
            </a:r>
            <a:r>
              <a:rPr lang="en-US" sz="2000" b="1" dirty="0">
                <a:latin typeface="Garamond"/>
                <a:cs typeface="Garamond"/>
              </a:rPr>
              <a:t>.	Provides a receptacle </a:t>
            </a:r>
            <a:r>
              <a:rPr lang="en-US" sz="2000" b="1" dirty="0" smtClean="0">
                <a:latin typeface="Garamond"/>
                <a:cs typeface="Garamond"/>
              </a:rPr>
              <a:t>for the </a:t>
            </a:r>
            <a:r>
              <a:rPr lang="en-US" sz="2000" b="1" dirty="0">
                <a:latin typeface="Garamond"/>
                <a:cs typeface="Garamond"/>
              </a:rPr>
              <a:t>male's penis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</a:t>
            </a:r>
            <a:r>
              <a:rPr lang="en-US" sz="2000" b="1" dirty="0" err="1" smtClean="0">
                <a:latin typeface="Garamond"/>
                <a:cs typeface="Garamond"/>
              </a:rPr>
              <a:t>i</a:t>
            </a:r>
            <a:r>
              <a:rPr lang="en-US" sz="2000" b="1" dirty="0">
                <a:latin typeface="Garamond"/>
                <a:cs typeface="Garamond"/>
              </a:rPr>
              <a:t>.	Vaginal walls contain tissue that is erectile and will </a:t>
            </a:r>
            <a:r>
              <a:rPr lang="en-US" sz="2000" b="1" dirty="0" smtClean="0">
                <a:latin typeface="Garamond"/>
                <a:cs typeface="Garamond"/>
              </a:rPr>
              <a:t>				form </a:t>
            </a:r>
            <a:r>
              <a:rPr lang="en-US" sz="2000" b="1" dirty="0">
                <a:latin typeface="Garamond"/>
                <a:cs typeface="Garamond"/>
              </a:rPr>
              <a:t>closely to the penis during intercourse</a:t>
            </a:r>
          </a:p>
          <a:p>
            <a:r>
              <a:rPr lang="en-US" sz="2000" b="1" dirty="0" smtClean="0">
                <a:latin typeface="Garamond"/>
                <a:cs typeface="Garamond"/>
              </a:rPr>
              <a:t>			ii</a:t>
            </a:r>
            <a:r>
              <a:rPr lang="en-US" sz="2000" b="1" dirty="0">
                <a:latin typeface="Garamond"/>
                <a:cs typeface="Garamond"/>
              </a:rPr>
              <a:t>.	This close fit will cause tactile stimulation of </a:t>
            </a:r>
            <a:r>
              <a:rPr lang="en-US" sz="2000" b="1" dirty="0" smtClean="0">
                <a:latin typeface="Garamond"/>
                <a:cs typeface="Garamond"/>
              </a:rPr>
              <a:t>				the </a:t>
            </a:r>
            <a:r>
              <a:rPr lang="en-US" sz="2000" b="1" dirty="0">
                <a:latin typeface="Garamond"/>
                <a:cs typeface="Garamond"/>
              </a:rPr>
              <a:t>glans to ensure ejaculation and deposition </a:t>
            </a:r>
            <a:r>
              <a:rPr lang="en-US" sz="2000" b="1" dirty="0" smtClean="0">
                <a:latin typeface="Garamond"/>
                <a:cs typeface="Garamond"/>
              </a:rPr>
              <a:t>				of </a:t>
            </a:r>
            <a:r>
              <a:rPr lang="en-US" sz="2000" b="1" dirty="0">
                <a:latin typeface="Garamond"/>
                <a:cs typeface="Garamond"/>
              </a:rPr>
              <a:t>the sperm at the cervix</a:t>
            </a:r>
          </a:p>
          <a:p>
            <a:pPr marL="2171700" lvl="4" indent="-342900">
              <a:buAutoNum type="alphaLcPeriod" startAt="2"/>
            </a:pPr>
            <a:r>
              <a:rPr lang="en-US" sz="2000" b="1" dirty="0" smtClean="0">
                <a:latin typeface="Garamond"/>
                <a:cs typeface="Garamond"/>
              </a:rPr>
              <a:t>         Serves </a:t>
            </a:r>
            <a:r>
              <a:rPr lang="en-US" sz="2000" b="1" dirty="0">
                <a:latin typeface="Garamond"/>
                <a:cs typeface="Garamond"/>
              </a:rPr>
              <a:t>as the birth canal during </a:t>
            </a:r>
            <a:r>
              <a:rPr lang="en-US" sz="2000" b="1" dirty="0" smtClean="0">
                <a:latin typeface="Garamond"/>
                <a:cs typeface="Garamond"/>
              </a:rPr>
              <a:t>childbirth</a:t>
            </a:r>
          </a:p>
          <a:p>
            <a:endParaRPr lang="en-US" dirty="0">
              <a:latin typeface="Garamond"/>
              <a:cs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99" y="3866444"/>
            <a:ext cx="4783667" cy="277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1116</TotalTime>
  <Words>118</Words>
  <Application>Microsoft Macintosh PowerPoint</Application>
  <PresentationFormat>On-screen Show (4:3)</PresentationFormat>
  <Paragraphs>552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Slipstream</vt:lpstr>
      <vt:lpstr>Reproduction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Reproduction</dc:title>
  <dc:creator>Dan Burgess</dc:creator>
  <cp:lastModifiedBy>Dan Burgess</cp:lastModifiedBy>
  <cp:revision>44</cp:revision>
  <dcterms:created xsi:type="dcterms:W3CDTF">2012-05-15T17:49:20Z</dcterms:created>
  <dcterms:modified xsi:type="dcterms:W3CDTF">2012-06-05T18:12:58Z</dcterms:modified>
</cp:coreProperties>
</file>