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14"/>
  </p:notesMasterIdLst>
  <p:sldIdLst>
    <p:sldId id="274" r:id="rId2"/>
    <p:sldId id="275" r:id="rId3"/>
    <p:sldId id="276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38" y="-49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82F93-9FA7-49CE-BE4A-DA593235EBCF}" type="datetimeFigureOut">
              <a:rPr lang="en-CA" smtClean="0"/>
              <a:t>03/11/2012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9C6E0-F658-451B-B14C-9DCAC39BE3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24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Saturday, November 03, 2012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Saturday, November 03,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Saturday, November 03,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Saturday, November 03, 2012</a:t>
            </a:fld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Saturday, November 03, 2012</a:t>
            </a:fld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Saturday, November 03, 2012</a:t>
            </a:fld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Saturday, November 03, 2012</a:t>
            </a:fld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Saturday, November 03, 2012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Saturday, November 03, 2012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Saturday, November 03, 2012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Saturday, November 03, 2012</a:t>
            </a:fld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0B385921-A91A-409C-921C-0E0EC1E750EC}" type="datetime2">
              <a:rPr lang="en-US" smtClean="0"/>
              <a:t>Saturday, November 03,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hf hdr="0"/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highered.mcgraw-hill.com/sites/0072495855/student_view0/chapter2/animation__how_the_sodium_potassium_pump_works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>
            <a:normAutofit fontScale="70000" lnSpcReduction="20000"/>
          </a:bodyPr>
          <a:lstStyle/>
          <a:p>
            <a:fld id="{14CB1CAA-32CD-4B55-B92A-B8F0843CACF4}" type="datetime2">
              <a:rPr lang="en-US" smtClean="0"/>
              <a:t>Saturday, November 03, 2012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1520" y="404665"/>
            <a:ext cx="87129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1.  Moved </a:t>
            </a:r>
            <a:r>
              <a:rPr lang="en-US" sz="2800" b="1" dirty="0"/>
              <a:t>by carrier proteins in the cell membrane</a:t>
            </a:r>
            <a:endParaRPr lang="en-CA" sz="2800" dirty="0"/>
          </a:p>
          <a:p>
            <a:r>
              <a:rPr lang="en-US" sz="2800" b="1" dirty="0" smtClean="0"/>
              <a:t>2.  Are </a:t>
            </a:r>
            <a:r>
              <a:rPr lang="en-US" sz="2800" b="1" dirty="0"/>
              <a:t>highly specific - each carrier passes only one type molecule</a:t>
            </a:r>
            <a:endParaRPr lang="en-CA" sz="2800" dirty="0"/>
          </a:p>
          <a:p>
            <a:r>
              <a:rPr lang="en-US" sz="2800" b="1" dirty="0" smtClean="0"/>
              <a:t>3.  Allows </a:t>
            </a:r>
            <a:r>
              <a:rPr lang="en-US" sz="2800" b="1" dirty="0"/>
              <a:t>for the movement of certain molecules that are not normally able to pass through the lipid membrane</a:t>
            </a:r>
            <a:endParaRPr lang="en-CA" sz="2800" dirty="0"/>
          </a:p>
          <a:p>
            <a:r>
              <a:rPr lang="en-US" sz="2800" b="1" dirty="0" smtClean="0"/>
              <a:t>4.  Examples</a:t>
            </a:r>
            <a:r>
              <a:rPr lang="en-US" sz="2800" b="1" dirty="0"/>
              <a:t>: Sugars, amino acids, etc.</a:t>
            </a:r>
            <a:endParaRPr lang="en-CA" sz="2800" dirty="0"/>
          </a:p>
          <a:p>
            <a:r>
              <a:rPr lang="en-US" sz="2800" b="1" dirty="0" smtClean="0"/>
              <a:t>5.  Movement </a:t>
            </a:r>
            <a:r>
              <a:rPr lang="en-US" sz="2800" b="1" dirty="0"/>
              <a:t>of certain molecules goes with the concentration gradient (i.e. in the same as diffusion)</a:t>
            </a:r>
            <a:endParaRPr lang="en-CA" sz="2800" dirty="0"/>
          </a:p>
          <a:p>
            <a:r>
              <a:rPr lang="en-US" sz="2800" b="1" dirty="0" smtClean="0"/>
              <a:t>6.   Moves </a:t>
            </a:r>
            <a:r>
              <a:rPr lang="en-US" sz="2800" b="1" dirty="0"/>
              <a:t>molecules from area of higher concentration to area of lower concentration.</a:t>
            </a:r>
            <a:endParaRPr lang="en-CA" sz="2800" dirty="0"/>
          </a:p>
          <a:p>
            <a:r>
              <a:rPr lang="en-US" sz="2800" b="1" dirty="0" smtClean="0"/>
              <a:t>7.  No </a:t>
            </a:r>
            <a:r>
              <a:rPr lang="en-US" sz="2800" b="1" dirty="0"/>
              <a:t>energy is needed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86421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>
            <a:normAutofit fontScale="70000" lnSpcReduction="20000"/>
          </a:bodyPr>
          <a:lstStyle/>
          <a:p>
            <a:fld id="{C6314AD9-FCC8-48B7-B85B-012A91320DFF}" type="datetime2">
              <a:rPr lang="en-US" smtClean="0"/>
              <a:t>Saturday, November 03, 2012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3528" y="404664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 </a:t>
            </a:r>
            <a:r>
              <a:rPr lang="en-US" sz="3200" b="1" dirty="0" smtClean="0"/>
              <a:t>D.   Exocytosis</a:t>
            </a:r>
            <a:r>
              <a:rPr lang="en-US" sz="3200" b="1" dirty="0"/>
              <a:t>: ("</a:t>
            </a:r>
            <a:r>
              <a:rPr lang="en-US" sz="3200" b="1" dirty="0" err="1"/>
              <a:t>Exo</a:t>
            </a:r>
            <a:r>
              <a:rPr lang="en-US" sz="3200" b="1" dirty="0"/>
              <a:t>" means "out")</a:t>
            </a:r>
            <a:endParaRPr lang="en-CA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066" y="1340768"/>
            <a:ext cx="4832350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48730" y="2564904"/>
            <a:ext cx="841575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400" b="1" dirty="0" smtClean="0"/>
              <a:t>Reverse </a:t>
            </a:r>
            <a:r>
              <a:rPr lang="en-US" sz="2400" b="1" dirty="0"/>
              <a:t>of </a:t>
            </a:r>
            <a:r>
              <a:rPr lang="en-US" sz="2400" b="1" dirty="0" smtClean="0"/>
              <a:t>endocytosis</a:t>
            </a:r>
          </a:p>
          <a:p>
            <a:pPr marL="457200" indent="-457200">
              <a:buAutoNum type="arabicPeriod"/>
            </a:pPr>
            <a:endParaRPr lang="en-CA" sz="2400" dirty="0"/>
          </a:p>
          <a:p>
            <a:pPr marL="457200" indent="-457200">
              <a:buAutoNum type="arabicPeriod" startAt="2"/>
            </a:pPr>
            <a:r>
              <a:rPr lang="en-US" sz="2400" b="1" dirty="0" smtClean="0"/>
              <a:t>Vacuole/vesicle </a:t>
            </a:r>
            <a:r>
              <a:rPr lang="en-US" sz="2400" b="1" dirty="0"/>
              <a:t>within cell fuses with cell membrane and the vacuole contents are deposited on the outside </a:t>
            </a:r>
            <a:endParaRPr lang="en-US" sz="2400" b="1" dirty="0" smtClean="0"/>
          </a:p>
          <a:p>
            <a:pPr marL="457200" indent="-457200">
              <a:buAutoNum type="arabicPeriod" startAt="2"/>
            </a:pPr>
            <a:endParaRPr lang="en-CA" sz="2400" dirty="0"/>
          </a:p>
          <a:p>
            <a:pPr marL="457200" indent="-457200">
              <a:buAutoNum type="arabicPeriod" startAt="3"/>
            </a:pPr>
            <a:r>
              <a:rPr lang="en-US" sz="2400" b="1" dirty="0" smtClean="0"/>
              <a:t>Important </a:t>
            </a:r>
            <a:r>
              <a:rPr lang="en-US" sz="2400" b="1" dirty="0"/>
              <a:t>in secretion and excretion in </a:t>
            </a:r>
            <a:r>
              <a:rPr lang="en-US" sz="2400" b="1" dirty="0" smtClean="0"/>
              <a:t>cells</a:t>
            </a:r>
          </a:p>
          <a:p>
            <a:pPr marL="457200" indent="-457200">
              <a:buAutoNum type="arabicPeriod" startAt="3"/>
            </a:pPr>
            <a:endParaRPr lang="en-CA" sz="2400" dirty="0"/>
          </a:p>
          <a:p>
            <a:r>
              <a:rPr lang="en-US" sz="2400" b="1" dirty="0" smtClean="0"/>
              <a:t>4.  Ex</a:t>
            </a:r>
            <a:r>
              <a:rPr lang="en-US" sz="2400" b="1" dirty="0"/>
              <a:t>. Waste from Amoeba, cell products from Golgi Apparatus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2970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>
            <a:normAutofit fontScale="70000" lnSpcReduction="20000"/>
          </a:bodyPr>
          <a:lstStyle/>
          <a:p>
            <a:fld id="{C6314AD9-FCC8-48B7-B85B-012A91320DFF}" type="datetime2">
              <a:rPr lang="en-US" smtClean="0"/>
              <a:t>Saturday, November 03, 2012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00808"/>
            <a:ext cx="6673205" cy="4003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072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>
            <a:normAutofit fontScale="70000" lnSpcReduction="20000"/>
          </a:bodyPr>
          <a:lstStyle/>
          <a:p>
            <a:fld id="{C6314AD9-FCC8-48B7-B85B-012A91320DFF}" type="datetime2">
              <a:rPr lang="en-US" smtClean="0"/>
              <a:t>Saturday, November 03, 2012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48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>
            <a:normAutofit fontScale="70000" lnSpcReduction="20000"/>
          </a:bodyPr>
          <a:lstStyle/>
          <a:p>
            <a:fld id="{C6314AD9-FCC8-48B7-B85B-012A91320DFF}" type="datetime2">
              <a:rPr lang="en-US" smtClean="0"/>
              <a:t>Saturday, November 03, 2012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3568" y="476672"/>
            <a:ext cx="47505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B.	Active Transport</a:t>
            </a:r>
            <a:endParaRPr lang="en-CA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371669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025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>
            <a:normAutofit fontScale="70000" lnSpcReduction="20000"/>
          </a:bodyPr>
          <a:lstStyle/>
          <a:p>
            <a:fld id="{C6314AD9-FCC8-48B7-B85B-012A91320DFF}" type="datetime2">
              <a:rPr lang="en-US" smtClean="0"/>
              <a:t>Saturday, November 03, 2012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9552" y="1556792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dirty="0" smtClean="0"/>
              <a:t>1.  Also </a:t>
            </a:r>
            <a:r>
              <a:rPr lang="en-CA" sz="2800" dirty="0"/>
              <a:t>moved by carriers proteins in the cell membrane</a:t>
            </a:r>
          </a:p>
          <a:p>
            <a:r>
              <a:rPr lang="en-CA" sz="2800" dirty="0" smtClean="0"/>
              <a:t>2.  Movement </a:t>
            </a:r>
            <a:r>
              <a:rPr lang="en-CA" sz="2800" dirty="0"/>
              <a:t>of certain molecules goes against the concentration gradient (i.e. in the opposite direction of diffusion).</a:t>
            </a:r>
          </a:p>
          <a:p>
            <a:r>
              <a:rPr lang="en-CA" sz="2800" dirty="0" smtClean="0"/>
              <a:t>3.  Moves </a:t>
            </a:r>
            <a:r>
              <a:rPr lang="en-CA" sz="2800" dirty="0"/>
              <a:t>molecules from area of lower concentration to area of higher concentration</a:t>
            </a:r>
          </a:p>
          <a:p>
            <a:r>
              <a:rPr lang="en-CA" sz="2800" dirty="0" smtClean="0"/>
              <a:t>4.  Requires </a:t>
            </a:r>
            <a:r>
              <a:rPr lang="en-CA" sz="2800" dirty="0"/>
              <a:t>energy (ATP) and carrier proteins in the cell membrane</a:t>
            </a:r>
          </a:p>
          <a:p>
            <a:r>
              <a:rPr lang="en-CA" sz="2800" dirty="0" smtClean="0"/>
              <a:t>5.  Important </a:t>
            </a:r>
            <a:r>
              <a:rPr lang="en-CA" sz="2800" dirty="0"/>
              <a:t>in nerve cells and others</a:t>
            </a:r>
          </a:p>
        </p:txBody>
      </p:sp>
    </p:spTree>
    <p:extLst>
      <p:ext uri="{BB962C8B-B14F-4D97-AF65-F5344CB8AC3E}">
        <p14:creationId xmlns:p14="http://schemas.microsoft.com/office/powerpoint/2010/main" val="45124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>
            <a:normAutofit fontScale="70000" lnSpcReduction="20000"/>
          </a:bodyPr>
          <a:lstStyle/>
          <a:p>
            <a:fld id="{C6314AD9-FCC8-48B7-B85B-012A91320DFF}" type="datetime2">
              <a:rPr lang="en-US" smtClean="0"/>
              <a:t>Saturday, November 03, 2012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1520" y="612845"/>
            <a:ext cx="864096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 startAt="6"/>
            </a:pPr>
            <a:r>
              <a:rPr lang="en-CA" sz="2800" dirty="0" smtClean="0"/>
              <a:t>Active </a:t>
            </a:r>
            <a:r>
              <a:rPr lang="en-CA" sz="2800" dirty="0"/>
              <a:t>Transport is vitally important to </a:t>
            </a:r>
            <a:r>
              <a:rPr lang="en-CA" sz="2800" dirty="0" smtClean="0"/>
              <a:t>organisms</a:t>
            </a:r>
          </a:p>
          <a:p>
            <a:endParaRPr lang="en-CA" sz="2800" dirty="0"/>
          </a:p>
          <a:p>
            <a:r>
              <a:rPr lang="en-CA" sz="2400" dirty="0" smtClean="0"/>
              <a:t>a.   Iodine </a:t>
            </a:r>
            <a:r>
              <a:rPr lang="en-CA" sz="2400" dirty="0"/>
              <a:t>&amp; Thyroid Gland</a:t>
            </a:r>
          </a:p>
          <a:p>
            <a:pPr lvl="1"/>
            <a:r>
              <a:rPr lang="en-CA" sz="2000" dirty="0"/>
              <a:t>i.	[I+] is low in blood, high in Thyroid Gland</a:t>
            </a:r>
          </a:p>
          <a:p>
            <a:pPr marL="857250" lvl="1" indent="-400050">
              <a:buAutoNum type="romanLcPeriod" startAt="2"/>
            </a:pPr>
            <a:r>
              <a:rPr lang="en-CA" sz="2000" dirty="0" smtClean="0"/>
              <a:t>Active </a:t>
            </a:r>
            <a:r>
              <a:rPr lang="en-CA" sz="2000" dirty="0"/>
              <a:t>transport moves I+ from blood to </a:t>
            </a:r>
            <a:r>
              <a:rPr lang="en-CA" sz="2000" dirty="0" smtClean="0"/>
              <a:t>thyroid</a:t>
            </a:r>
          </a:p>
          <a:p>
            <a:pPr marL="857250" lvl="1" indent="-400050">
              <a:buAutoNum type="romanLcPeriod" startAt="2"/>
            </a:pPr>
            <a:endParaRPr lang="en-CA" sz="2000" dirty="0"/>
          </a:p>
          <a:p>
            <a:pPr lvl="1"/>
            <a:r>
              <a:rPr lang="en-CA" sz="2000" dirty="0" smtClean="0"/>
              <a:t>(The thyroid produces hormones involved in </a:t>
            </a:r>
          </a:p>
          <a:p>
            <a:pPr lvl="1"/>
            <a:r>
              <a:rPr lang="en-CA" sz="2000" dirty="0" smtClean="0"/>
              <a:t>metabolism)</a:t>
            </a:r>
          </a:p>
          <a:p>
            <a:pPr lvl="1"/>
            <a:endParaRPr lang="en-CA" sz="2400" dirty="0"/>
          </a:p>
          <a:p>
            <a:r>
              <a:rPr lang="en-CA" sz="2400" dirty="0" smtClean="0"/>
              <a:t>b. Na</a:t>
            </a:r>
            <a:r>
              <a:rPr lang="en-CA" sz="2400" dirty="0"/>
              <a:t>+ is actively transported out of urine by kidney tubule </a:t>
            </a:r>
            <a:r>
              <a:rPr lang="en-CA" sz="2400" dirty="0" smtClean="0"/>
              <a:t>cells</a:t>
            </a:r>
          </a:p>
          <a:p>
            <a:endParaRPr lang="en-CA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5" y="1268760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184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>
            <a:normAutofit fontScale="70000" lnSpcReduction="20000"/>
          </a:bodyPr>
          <a:lstStyle/>
          <a:p>
            <a:fld id="{C6314AD9-FCC8-48B7-B85B-012A91320DFF}" type="datetime2">
              <a:rPr lang="en-US" smtClean="0"/>
              <a:t>Saturday, November 03, 2012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3528" y="620688"/>
            <a:ext cx="62646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/>
              <a:t>c. Sodium/potassium pump in nerve/muscle cells</a:t>
            </a:r>
          </a:p>
          <a:p>
            <a:pPr marL="971550" lvl="1" indent="-514350">
              <a:buAutoNum type="romanLcPeriod"/>
            </a:pPr>
            <a:r>
              <a:rPr lang="en-CA" sz="2000" dirty="0" smtClean="0"/>
              <a:t>Moves </a:t>
            </a:r>
            <a:r>
              <a:rPr lang="en-CA" sz="2000" dirty="0"/>
              <a:t>Na+ from inside to outside of cell and K+ from outside to </a:t>
            </a:r>
            <a:r>
              <a:rPr lang="en-CA" sz="2000" dirty="0" smtClean="0"/>
              <a:t>inside</a:t>
            </a:r>
          </a:p>
          <a:p>
            <a:pPr marL="971550" lvl="1" indent="-514350">
              <a:buAutoNum type="romanLcPeriod"/>
            </a:pPr>
            <a:endParaRPr lang="en-CA" sz="2000" dirty="0"/>
          </a:p>
          <a:p>
            <a:pPr marL="971550" lvl="1" indent="-514350">
              <a:buAutoNum type="romanLcPeriod"/>
            </a:pPr>
            <a:endParaRPr lang="en-CA" sz="2000" dirty="0" smtClean="0"/>
          </a:p>
          <a:p>
            <a:pPr marL="971550" lvl="1" indent="-514350">
              <a:buAutoNum type="romanLcPeriod"/>
            </a:pPr>
            <a:endParaRPr lang="en-CA" sz="2000" dirty="0" smtClean="0"/>
          </a:p>
          <a:p>
            <a:pPr marL="971550" lvl="1" indent="-514350">
              <a:buAutoNum type="romanLcPeriod"/>
            </a:pPr>
            <a:endParaRPr lang="en-CA" sz="2000" dirty="0"/>
          </a:p>
          <a:p>
            <a:r>
              <a:rPr lang="en-CA" sz="2400" dirty="0"/>
              <a:t>d.  Cystic fibrosis</a:t>
            </a:r>
          </a:p>
          <a:p>
            <a:pPr lvl="1"/>
            <a:r>
              <a:rPr lang="en-CA" sz="2000" dirty="0"/>
              <a:t>i.	Genetic disease</a:t>
            </a:r>
          </a:p>
          <a:p>
            <a:pPr lvl="1"/>
            <a:r>
              <a:rPr lang="en-CA" sz="2000" dirty="0"/>
              <a:t>ii.	Usually fatal</a:t>
            </a:r>
          </a:p>
          <a:p>
            <a:pPr lvl="1"/>
            <a:r>
              <a:rPr lang="en-CA" sz="2000" dirty="0"/>
              <a:t>iii.	Caused by blockage of </a:t>
            </a:r>
            <a:r>
              <a:rPr lang="en-CA" sz="2000" dirty="0" err="1"/>
              <a:t>Cl</a:t>
            </a:r>
            <a:r>
              <a:rPr lang="en-CA" sz="2000" dirty="0"/>
              <a:t>- transport channels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3128"/>
            <a:ext cx="230505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948264" y="2708920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hlinkClick r:id="rId3"/>
              </a:rPr>
              <a:t>Animation</a:t>
            </a:r>
            <a:endParaRPr lang="en-CA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186" y="3717032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564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>
            <a:normAutofit fontScale="70000" lnSpcReduction="20000"/>
          </a:bodyPr>
          <a:lstStyle/>
          <a:p>
            <a:fld id="{C6314AD9-FCC8-48B7-B85B-012A91320DFF}" type="datetime2">
              <a:rPr lang="en-US" smtClean="0"/>
              <a:t>Saturday, November 03, 2012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5536" y="332656"/>
            <a:ext cx="79907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/>
              <a:t>V. </a:t>
            </a:r>
            <a:r>
              <a:rPr lang="en-US" sz="4400" b="1" u="sng" dirty="0" smtClean="0"/>
              <a:t>Endocytosis </a:t>
            </a:r>
            <a:r>
              <a:rPr lang="en-US" sz="4400" b="1" u="sng" dirty="0"/>
              <a:t>and Exocytosis</a:t>
            </a:r>
            <a:endParaRPr lang="en-CA" sz="4400" dirty="0"/>
          </a:p>
        </p:txBody>
      </p:sp>
      <p:sp>
        <p:nvSpPr>
          <p:cNvPr id="6" name="Rectangle 5"/>
          <p:cNvSpPr/>
          <p:nvPr/>
        </p:nvSpPr>
        <p:spPr>
          <a:xfrm>
            <a:off x="395536" y="1412776"/>
            <a:ext cx="8424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UcPeriod"/>
            </a:pPr>
            <a:r>
              <a:rPr lang="en-US" sz="3200" b="1" dirty="0" smtClean="0"/>
              <a:t>Another </a:t>
            </a:r>
            <a:r>
              <a:rPr lang="en-US" sz="3200" b="1" dirty="0"/>
              <a:t>way to get molecules, especially large particles, in and out of </a:t>
            </a:r>
            <a:r>
              <a:rPr lang="en-US" sz="3200" b="1" dirty="0" smtClean="0"/>
              <a:t>cell</a:t>
            </a:r>
          </a:p>
          <a:p>
            <a:endParaRPr lang="en-CA" sz="3200" dirty="0"/>
          </a:p>
          <a:p>
            <a:r>
              <a:rPr lang="en-US" sz="3200" b="1" dirty="0" smtClean="0"/>
              <a:t>B.  Uses </a:t>
            </a:r>
            <a:r>
              <a:rPr lang="en-US" sz="3200" b="1" dirty="0"/>
              <a:t>energy</a:t>
            </a:r>
            <a:endParaRPr lang="en-CA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547938"/>
            <a:ext cx="2657475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008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>
            <a:normAutofit fontScale="70000" lnSpcReduction="20000"/>
          </a:bodyPr>
          <a:lstStyle/>
          <a:p>
            <a:fld id="{C6314AD9-FCC8-48B7-B85B-012A91320DFF}" type="datetime2">
              <a:rPr lang="en-US" smtClean="0"/>
              <a:t>Saturday, November 03, 2012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7504" y="260648"/>
            <a:ext cx="88665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C.	Endocytosis: ("Endo" means "in")</a:t>
            </a:r>
            <a:endParaRPr lang="en-CA" sz="4000" dirty="0"/>
          </a:p>
        </p:txBody>
      </p:sp>
      <p:sp>
        <p:nvSpPr>
          <p:cNvPr id="6" name="Rectangle 5"/>
          <p:cNvSpPr/>
          <p:nvPr/>
        </p:nvSpPr>
        <p:spPr>
          <a:xfrm>
            <a:off x="323528" y="968534"/>
            <a:ext cx="78488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1. The </a:t>
            </a:r>
            <a:r>
              <a:rPr lang="en-US" sz="2800" b="1" dirty="0"/>
              <a:t>taking in of molecules or particles by invagination of the cell membrane forming a </a:t>
            </a:r>
            <a:r>
              <a:rPr lang="en-US" sz="2800" b="1" dirty="0" smtClean="0"/>
              <a:t>vesicle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2. Phagocytosis</a:t>
            </a:r>
            <a:endParaRPr lang="en-CA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596178"/>
            <a:ext cx="4219575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683568" y="3838992"/>
            <a:ext cx="52061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a.  Large </a:t>
            </a:r>
            <a:r>
              <a:rPr lang="en-US" sz="2400" b="1" dirty="0"/>
              <a:t>particles</a:t>
            </a:r>
            <a:endParaRPr lang="en-CA" sz="2400" dirty="0"/>
          </a:p>
          <a:p>
            <a:r>
              <a:rPr lang="en-US" sz="2400" b="1" dirty="0" smtClean="0"/>
              <a:t>b.  Visible </a:t>
            </a:r>
            <a:r>
              <a:rPr lang="en-US" sz="2400" b="1" dirty="0"/>
              <a:t>with light microscope</a:t>
            </a:r>
            <a:endParaRPr lang="en-CA" sz="2400" dirty="0"/>
          </a:p>
          <a:p>
            <a:r>
              <a:rPr lang="en-US" sz="2400" b="1" dirty="0" smtClean="0"/>
              <a:t>c.  Examples</a:t>
            </a:r>
            <a:r>
              <a:rPr lang="en-US" sz="2400" b="1" dirty="0"/>
              <a:t>:  White blood cells, amoeba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92316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>
            <a:normAutofit fontScale="70000" lnSpcReduction="20000"/>
          </a:bodyPr>
          <a:lstStyle/>
          <a:p>
            <a:fld id="{C6314AD9-FCC8-48B7-B85B-012A91320DFF}" type="datetime2">
              <a:rPr lang="en-US" smtClean="0"/>
              <a:t>Saturday, November 03, 2012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77702"/>
            <a:ext cx="7443343" cy="4584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887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>
            <a:normAutofit fontScale="70000" lnSpcReduction="20000"/>
          </a:bodyPr>
          <a:lstStyle/>
          <a:p>
            <a:fld id="{C6314AD9-FCC8-48B7-B85B-012A91320DFF}" type="datetime2">
              <a:rPr lang="en-US" smtClean="0"/>
              <a:t>Saturday, November 03, 2012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9552" y="854274"/>
            <a:ext cx="7776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3.  Pinocytosis </a:t>
            </a:r>
            <a:r>
              <a:rPr lang="en-US" sz="3200" b="1" dirty="0"/>
              <a:t>(“Cell drinking”)</a:t>
            </a:r>
            <a:endParaRPr lang="en-CA" sz="32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809749"/>
            <a:ext cx="4413250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539552" y="2828836"/>
            <a:ext cx="63184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a.  Smaller </a:t>
            </a:r>
            <a:r>
              <a:rPr lang="en-US" sz="2800" b="1" dirty="0"/>
              <a:t>particles</a:t>
            </a:r>
            <a:endParaRPr lang="en-CA" sz="2800" dirty="0"/>
          </a:p>
          <a:p>
            <a:r>
              <a:rPr lang="en-US" sz="2800" b="1" dirty="0" smtClean="0"/>
              <a:t>b.  Visible </a:t>
            </a:r>
            <a:r>
              <a:rPr lang="en-US" sz="2800" b="1" dirty="0"/>
              <a:t>with an electron microscope</a:t>
            </a:r>
            <a:endParaRPr lang="en-CA" sz="2800" dirty="0"/>
          </a:p>
          <a:p>
            <a:r>
              <a:rPr lang="en-US" sz="2800" b="1" dirty="0" smtClean="0"/>
              <a:t>c.   Ex</a:t>
            </a:r>
            <a:r>
              <a:rPr lang="en-US" sz="2800" b="1" dirty="0"/>
              <a:t>.  Intestine cells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6799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275</TotalTime>
  <Words>375</Words>
  <Application>Microsoft Office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Mylar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Movement across the Cell Membrane</dc:title>
  <dc:creator>Jonathan Juri Buchanan</dc:creator>
  <cp:lastModifiedBy>User</cp:lastModifiedBy>
  <cp:revision>20</cp:revision>
  <dcterms:created xsi:type="dcterms:W3CDTF">2011-08-04T22:41:14Z</dcterms:created>
  <dcterms:modified xsi:type="dcterms:W3CDTF">2012-11-04T01:12:43Z</dcterms:modified>
</cp:coreProperties>
</file>