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2"/>
  </p:notesMasterIdLst>
  <p:sldIdLst>
    <p:sldId id="256" r:id="rId2"/>
    <p:sldId id="277" r:id="rId3"/>
    <p:sldId id="278" r:id="rId4"/>
    <p:sldId id="279" r:id="rId5"/>
    <p:sldId id="280" r:id="rId6"/>
    <p:sldId id="281" r:id="rId7"/>
    <p:sldId id="282" r:id="rId8"/>
    <p:sldId id="283" r:id="rId9"/>
    <p:sldId id="284" r:id="rId10"/>
    <p:sldId id="285" r:id="rId11"/>
    <p:sldId id="288" r:id="rId12"/>
    <p:sldId id="286" r:id="rId13"/>
    <p:sldId id="287"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0" d="100"/>
          <a:sy n="50" d="100"/>
        </p:scale>
        <p:origin x="-1938" y="-3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5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82F93-9FA7-49CE-BE4A-DA593235EBCF}" type="datetimeFigureOut">
              <a:rPr lang="en-CA" smtClean="0"/>
              <a:t>03/11/2012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9C6E0-F658-451B-B14C-9DCAC39BE394}" type="slidenum">
              <a:rPr lang="en-CA" smtClean="0"/>
              <a:t>‹#›</a:t>
            </a:fld>
            <a:endParaRPr lang="en-CA"/>
          </a:p>
        </p:txBody>
      </p:sp>
    </p:spTree>
    <p:extLst>
      <p:ext uri="{BB962C8B-B14F-4D97-AF65-F5344CB8AC3E}">
        <p14:creationId xmlns:p14="http://schemas.microsoft.com/office/powerpoint/2010/main" val="2872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59C6E0-F658-451B-B14C-9DCAC39BE394}" type="slidenum">
              <a:rPr lang="en-CA" smtClean="0"/>
              <a:t>24</a:t>
            </a:fld>
            <a:endParaRPr lang="en-CA"/>
          </a:p>
        </p:txBody>
      </p:sp>
    </p:spTree>
    <p:extLst>
      <p:ext uri="{BB962C8B-B14F-4D97-AF65-F5344CB8AC3E}">
        <p14:creationId xmlns:p14="http://schemas.microsoft.com/office/powerpoint/2010/main" val="389349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59C6E0-F658-451B-B14C-9DCAC39BE394}" type="slidenum">
              <a:rPr lang="en-CA" smtClean="0"/>
              <a:t>30</a:t>
            </a:fld>
            <a:endParaRPr lang="en-CA"/>
          </a:p>
        </p:txBody>
      </p:sp>
    </p:spTree>
    <p:extLst>
      <p:ext uri="{BB962C8B-B14F-4D97-AF65-F5344CB8AC3E}">
        <p14:creationId xmlns:p14="http://schemas.microsoft.com/office/powerpoint/2010/main" val="402832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069C06D-4ED8-42C6-905D-CA84CA1B6CBF}" type="datetime2">
              <a:rPr lang="en-US" smtClean="0"/>
              <a:t>Saturday, November 03, 2012</a:t>
            </a:fld>
            <a:endParaRPr lang="en-US" dirty="0"/>
          </a:p>
        </p:txBody>
      </p:sp>
      <p:sp>
        <p:nvSpPr>
          <p:cNvPr id="23" name="Slide Number Placeholder 22"/>
          <p:cNvSpPr>
            <a:spLocks noGrp="1"/>
          </p:cNvSpPr>
          <p:nvPr>
            <p:ph type="sldNum" sz="quarter" idx="11"/>
          </p:nvPr>
        </p:nvSpPr>
        <p:spPr/>
        <p:txBody>
          <a:bodyPr/>
          <a:lstStyle/>
          <a:p>
            <a:fld id="{1789C0F2-17E0-497A-9BBE-0C73201AAFE3}" type="slidenum">
              <a:rPr lang="en-US" smtClean="0"/>
              <a:pPr/>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November 03,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Saturday, November 03,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4CB1CAA-32CD-4B55-B92A-B8F0843CACF4}" type="datetime2">
              <a:rPr lang="en-US" smtClean="0"/>
              <a:t>Saturday, November 03, 2012</a:t>
            </a:fld>
            <a:endParaRPr lang="en-US" dirty="0"/>
          </a:p>
        </p:txBody>
      </p:sp>
      <p:sp>
        <p:nvSpPr>
          <p:cNvPr id="19" name="Slide Number Placeholder 18"/>
          <p:cNvSpPr>
            <a:spLocks noGrp="1"/>
          </p:cNvSpPr>
          <p:nvPr>
            <p:ph type="sldNum" sz="quarter" idx="15"/>
          </p:nvPr>
        </p:nvSpPr>
        <p:spPr/>
        <p:txBody>
          <a:bodyPr/>
          <a:lstStyle/>
          <a:p>
            <a:fld id="{1789C0F2-17E0-497A-9BBE-0C73201AAFE3}"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3AD8CDC4-3D19-4983-B478-82F6B8E5AB66}" type="datetime2">
              <a:rPr lang="en-US" smtClean="0"/>
              <a:t>Saturday, November 03, 2012</a:t>
            </a:fld>
            <a:endParaRPr lang="en-US" dirty="0"/>
          </a:p>
        </p:txBody>
      </p:sp>
      <p:sp>
        <p:nvSpPr>
          <p:cNvPr id="20" name="Slide Number Placeholder 19"/>
          <p:cNvSpPr>
            <a:spLocks noGrp="1"/>
          </p:cNvSpPr>
          <p:nvPr>
            <p:ph type="sldNum" sz="quarter" idx="11"/>
          </p:nvPr>
        </p:nvSpPr>
        <p:spPr/>
        <p:txBody>
          <a:bodyPr/>
          <a:lstStyle/>
          <a:p>
            <a:fld id="{1789C0F2-17E0-497A-9BBE-0C73201AAFE3}"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84B82477-D5D3-4181-8C11-75D0F2433A87}" type="datetime2">
              <a:rPr lang="en-US" smtClean="0"/>
              <a:t>Saturday, November 03, 2012</a:t>
            </a:fld>
            <a:endParaRPr lang="en-US" dirty="0"/>
          </a:p>
        </p:txBody>
      </p:sp>
      <p:sp>
        <p:nvSpPr>
          <p:cNvPr id="25" name="Slide Number Placeholder 24"/>
          <p:cNvSpPr>
            <a:spLocks noGrp="1"/>
          </p:cNvSpPr>
          <p:nvPr>
            <p:ph type="sldNum" sz="quarter" idx="16"/>
          </p:nvPr>
        </p:nvSpPr>
        <p:spPr/>
        <p:txBody>
          <a:bodyPr/>
          <a:lstStyle/>
          <a:p>
            <a:fld id="{1789C0F2-17E0-497A-9BBE-0C73201AAFE3}" type="slidenum">
              <a:rPr lang="en-US" smtClean="0"/>
              <a:pPr/>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13E253B-1893-4367-8BAE-DF4BC10DC578}" type="datetime2">
              <a:rPr lang="en-US" smtClean="0"/>
              <a:t>Saturday, November 03, 2012</a:t>
            </a:fld>
            <a:endParaRPr lang="en-US" dirty="0"/>
          </a:p>
        </p:txBody>
      </p:sp>
      <p:sp>
        <p:nvSpPr>
          <p:cNvPr id="24" name="Slide Number Placeholder 23"/>
          <p:cNvSpPr>
            <a:spLocks noGrp="1"/>
          </p:cNvSpPr>
          <p:nvPr>
            <p:ph type="sldNum" sz="quarter" idx="17"/>
          </p:nvPr>
        </p:nvSpPr>
        <p:spPr/>
        <p:txBody>
          <a:bodyPr/>
          <a:lstStyle/>
          <a:p>
            <a:fld id="{1789C0F2-17E0-497A-9BBE-0C73201AAFE3}" type="slidenum">
              <a:rPr lang="en-US" smtClean="0"/>
              <a:pPr/>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8B62300D-25B3-4603-86C9-4CB776489F00}" type="datetime2">
              <a:rPr lang="en-US" smtClean="0"/>
              <a:t>Saturday, November 03, 2012</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6314AD9-FCC8-48B7-B85B-012A91320DFF}" type="datetime2">
              <a:rPr lang="en-US" smtClean="0"/>
              <a:t>Saturday, November 03, 2012</a:t>
            </a:fld>
            <a:endParaRPr lang="en-US" dirty="0"/>
          </a:p>
        </p:txBody>
      </p:sp>
      <p:sp>
        <p:nvSpPr>
          <p:cNvPr id="12" name="Slide Number Placeholder 11"/>
          <p:cNvSpPr>
            <a:spLocks noGrp="1"/>
          </p:cNvSpPr>
          <p:nvPr>
            <p:ph type="sldNum" sz="quarter" idx="11"/>
          </p:nvPr>
        </p:nvSpPr>
        <p:spPr/>
        <p:txBody>
          <a:bodyPr/>
          <a:lstStyle/>
          <a:p>
            <a:fld id="{1789C0F2-17E0-497A-9BBE-0C73201AAFE3}"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3182DC50-D5DB-4F94-B367-9876CD2C4012}" type="datetime2">
              <a:rPr lang="en-US" smtClean="0"/>
              <a:t>Saturday, November 03, 2012</a:t>
            </a:fld>
            <a:endParaRPr lang="en-US" dirty="0"/>
          </a:p>
        </p:txBody>
      </p:sp>
      <p:sp>
        <p:nvSpPr>
          <p:cNvPr id="18" name="Slide Number Placeholder 17"/>
          <p:cNvSpPr>
            <a:spLocks noGrp="1"/>
          </p:cNvSpPr>
          <p:nvPr>
            <p:ph type="sldNum" sz="quarter" idx="16"/>
          </p:nvPr>
        </p:nvSpPr>
        <p:spPr/>
        <p:txBody>
          <a:bodyPr/>
          <a:lstStyle/>
          <a:p>
            <a:fld id="{1789C0F2-17E0-497A-9BBE-0C73201AAFE3}" type="slidenum">
              <a:rPr lang="en-US" smtClean="0"/>
              <a:pPr/>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92EB412-E790-42EA-81FE-2925D3A43D91}" type="datetime2">
              <a:rPr lang="en-US" smtClean="0"/>
              <a:t>Saturday, November 03, 2012</a:t>
            </a:fld>
            <a:endParaRPr lang="en-US" dirty="0"/>
          </a:p>
        </p:txBody>
      </p:sp>
      <p:sp>
        <p:nvSpPr>
          <p:cNvPr id="20" name="Slide Number Placeholder 19"/>
          <p:cNvSpPr>
            <a:spLocks noGrp="1"/>
          </p:cNvSpPr>
          <p:nvPr>
            <p:ph type="sldNum" sz="quarter" idx="15"/>
          </p:nvPr>
        </p:nvSpPr>
        <p:spPr/>
        <p:txBody>
          <a:bodyPr/>
          <a:lstStyle/>
          <a:p>
            <a:fld id="{1789C0F2-17E0-497A-9BBE-0C73201AAFE3}"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B385921-A91A-409C-921C-0E0EC1E750EC}" type="datetime2">
              <a:rPr lang="en-US" smtClean="0"/>
              <a:t>Saturday, November 03, 2012</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www.youtube.com/v/AYNwynwaALo?version=3&amp;hl=en_US&amp;rel=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dirty="0"/>
          </a:p>
        </p:txBody>
      </p:sp>
      <p:sp>
        <p:nvSpPr>
          <p:cNvPr id="4" name="Date Placeholder 3"/>
          <p:cNvSpPr>
            <a:spLocks noGrp="1"/>
          </p:cNvSpPr>
          <p:nvPr>
            <p:ph type="dt" sz="half" idx="10"/>
          </p:nvPr>
        </p:nvSpPr>
        <p:spPr/>
        <p:txBody>
          <a:bodyPr>
            <a:normAutofit fontScale="70000" lnSpcReduction="20000"/>
          </a:bodyPr>
          <a:lstStyle/>
          <a:p>
            <a:fld id="{2069C06D-4ED8-42C6-905D-CA84CA1B6CBF}" type="datetime2">
              <a:rPr lang="en-US" smtClean="0"/>
              <a:t>Saturday, November 03, 2012</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CA" dirty="0" smtClean="0"/>
              <a:t>Movement across the Cell Membrane (Ch. 4)</a:t>
            </a:r>
            <a:endParaRPr lang="en-CA" dirty="0"/>
          </a:p>
        </p:txBody>
      </p:sp>
      <p:pic>
        <p:nvPicPr>
          <p:cNvPr id="1026" name="Picture 2" descr="http://t1.gstatic.com/images?q=tbn:ANd9GcTjwWS0fTkQ0NLydnDXw0VeTBAzfPwF5zeUeOf9fs7FItjxqyJr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7" y="3645024"/>
            <a:ext cx="2409825"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QEXXHNu4tAJHrtBus82nmIiLbUHd2BuGdzpX7rb1Z_9wlzNdlr8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592762"/>
            <a:ext cx="24098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1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	Glycoproteins and Glycolipids</a:t>
            </a:r>
            <a:r>
              <a:rPr lang="en-CA" dirty="0"/>
              <a:t/>
            </a:r>
            <a:br>
              <a:rPr lang="en-CA" dirty="0"/>
            </a:br>
            <a:endParaRPr lang="en-CA" dirty="0"/>
          </a:p>
        </p:txBody>
      </p:sp>
      <p:sp>
        <p:nvSpPr>
          <p:cNvPr id="3" name="Content Placeholder 2"/>
          <p:cNvSpPr>
            <a:spLocks noGrp="1"/>
          </p:cNvSpPr>
          <p:nvPr>
            <p:ph sz="half" idx="4294967295"/>
          </p:nvPr>
        </p:nvSpPr>
        <p:spPr>
          <a:xfrm>
            <a:off x="0" y="908720"/>
            <a:ext cx="4495800" cy="5217443"/>
          </a:xfrm>
          <a:prstGeom prst="rect">
            <a:avLst/>
          </a:prstGeom>
        </p:spPr>
        <p:txBody>
          <a:bodyPr>
            <a:normAutofit fontScale="70000" lnSpcReduction="20000"/>
          </a:bodyPr>
          <a:lstStyle/>
          <a:p>
            <a:pPr marL="0" indent="0">
              <a:buNone/>
            </a:pPr>
            <a:r>
              <a:rPr lang="en-US" sz="4000" b="1" dirty="0" smtClean="0"/>
              <a:t> </a:t>
            </a:r>
            <a:r>
              <a:rPr lang="en-US" sz="5100" b="1" i="1" dirty="0" smtClean="0"/>
              <a:t>1.  Glycoproteins </a:t>
            </a:r>
            <a:r>
              <a:rPr lang="en-US" sz="4000" b="1" dirty="0"/>
              <a:t>– proteins which have </a:t>
            </a:r>
            <a:r>
              <a:rPr lang="en-US" sz="4000" b="1" dirty="0" smtClean="0"/>
              <a:t>an</a:t>
            </a:r>
            <a:r>
              <a:rPr lang="en-CA" sz="4000" dirty="0"/>
              <a:t> </a:t>
            </a:r>
            <a:r>
              <a:rPr lang="en-CA" sz="4000" dirty="0" smtClean="0"/>
              <a:t> </a:t>
            </a:r>
            <a:r>
              <a:rPr lang="en-US" sz="4000" b="1" dirty="0" smtClean="0"/>
              <a:t>attached </a:t>
            </a:r>
            <a:r>
              <a:rPr lang="en-US" sz="4000" b="1" dirty="0"/>
              <a:t>carbohydrate </a:t>
            </a:r>
            <a:r>
              <a:rPr lang="en-US" sz="4000" b="1" dirty="0" smtClean="0"/>
              <a:t>chain</a:t>
            </a:r>
          </a:p>
          <a:p>
            <a:pPr marL="742950" indent="-742950">
              <a:buAutoNum type="arabicPeriod"/>
            </a:pPr>
            <a:endParaRPr lang="en-US" sz="4000" b="1" dirty="0"/>
          </a:p>
          <a:p>
            <a:pPr marL="0" indent="0">
              <a:buNone/>
            </a:pPr>
            <a:endParaRPr lang="en-US" sz="5100" b="1" i="1" dirty="0" smtClean="0"/>
          </a:p>
          <a:p>
            <a:pPr marL="0" indent="0">
              <a:buNone/>
            </a:pPr>
            <a:r>
              <a:rPr lang="en-US" sz="5100" b="1" i="1" dirty="0" smtClean="0"/>
              <a:t>2.  Glycolipids </a:t>
            </a:r>
            <a:r>
              <a:rPr lang="en-US" sz="4000" b="1" dirty="0"/>
              <a:t>– phospholipids whose hydrophilic head have an attached carbohydrate chain</a:t>
            </a:r>
            <a:endParaRPr lang="en-CA" sz="4000" dirty="0"/>
          </a:p>
          <a:p>
            <a:pPr marL="0" indent="0">
              <a:buNone/>
            </a:pPr>
            <a:endParaRPr lang="en-CA" dirty="0"/>
          </a:p>
        </p:txBody>
      </p:sp>
      <p:sp>
        <p:nvSpPr>
          <p:cNvPr id="4" name="Content Placeholder 3"/>
          <p:cNvSpPr>
            <a:spLocks noGrp="1"/>
          </p:cNvSpPr>
          <p:nvPr>
            <p:ph sz="half" idx="4294967295"/>
          </p:nvPr>
        </p:nvSpPr>
        <p:spPr>
          <a:xfrm>
            <a:off x="4373474" y="836712"/>
            <a:ext cx="4591013" cy="5217443"/>
          </a:xfrm>
          <a:prstGeom prst="rect">
            <a:avLst/>
          </a:prstGeom>
        </p:spPr>
        <p:txBody>
          <a:bodyPr>
            <a:normAutofit/>
          </a:bodyPr>
          <a:lstStyle/>
          <a:p>
            <a:endParaRPr lang="en-CA" dirty="0"/>
          </a:p>
        </p:txBody>
      </p:sp>
      <p:pic>
        <p:nvPicPr>
          <p:cNvPr id="32777" name="Picture 9" descr="http://t3.gstatic.com/images?q=tbn:ANd9GcSHdQhmvsl5b-oe0g2qufOxP_qknqVx1gimtCoOlcS1dHwcGjP1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901974"/>
            <a:ext cx="3944282" cy="244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2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77"/>
                                        </p:tgtEl>
                                        <p:attrNameLst>
                                          <p:attrName>style.visibility</p:attrName>
                                        </p:attrNameLst>
                                      </p:cBhvr>
                                      <p:to>
                                        <p:strVal val="visible"/>
                                      </p:to>
                                    </p:set>
                                    <p:anim calcmode="lin" valueType="num">
                                      <p:cBhvr additive="base">
                                        <p:cTn id="17" dur="500" fill="hold"/>
                                        <p:tgtEl>
                                          <p:spTgt spid="32777"/>
                                        </p:tgtEl>
                                        <p:attrNameLst>
                                          <p:attrName>ppt_x</p:attrName>
                                        </p:attrNameLst>
                                      </p:cBhvr>
                                      <p:tavLst>
                                        <p:tav tm="0">
                                          <p:val>
                                            <p:strVal val="#ppt_x"/>
                                          </p:val>
                                        </p:tav>
                                        <p:tav tm="100000">
                                          <p:val>
                                            <p:strVal val="#ppt_x"/>
                                          </p:val>
                                        </p:tav>
                                      </p:tavLst>
                                    </p:anim>
                                    <p:anim calcmode="lin" valueType="num">
                                      <p:cBhvr additive="base">
                                        <p:cTn id="18"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normAutofit fontScale="70000" lnSpcReduction="20000"/>
          </a:bodyPr>
          <a:lstStyle/>
          <a:p>
            <a:fld id="{84B82477-D5D3-4181-8C11-75D0F2433A87}" type="datetime2">
              <a:rPr lang="en-US" smtClean="0"/>
              <a:t>Saturday, November 03, 2012</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11</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3" name="Content Placeholder 2"/>
          <p:cNvSpPr>
            <a:spLocks noGrp="1"/>
          </p:cNvSpPr>
          <p:nvPr>
            <p:ph sz="quarter" idx="4294967295"/>
          </p:nvPr>
        </p:nvSpPr>
        <p:spPr>
          <a:xfrm>
            <a:off x="0" y="1052736"/>
            <a:ext cx="8748464" cy="5112567"/>
          </a:xfrm>
        </p:spPr>
        <p:txBody>
          <a:bodyPr>
            <a:normAutofit fontScale="40000" lnSpcReduction="20000"/>
          </a:bodyPr>
          <a:lstStyle/>
          <a:p>
            <a:r>
              <a:rPr lang="en-US" sz="7400" b="1" dirty="0"/>
              <a:t>3</a:t>
            </a:r>
            <a:r>
              <a:rPr lang="en-US" sz="7200" b="1" dirty="0"/>
              <a:t>.  These carbohydrate chains allow tissues and cells of embryo to sort themselves out</a:t>
            </a:r>
          </a:p>
          <a:p>
            <a:endParaRPr lang="en-CA" sz="3200" dirty="0"/>
          </a:p>
          <a:p>
            <a:r>
              <a:rPr lang="en-US" sz="7200" b="1" dirty="0"/>
              <a:t>4.  Always found on the extracellular side of the membrane</a:t>
            </a:r>
            <a:endParaRPr lang="en-CA" sz="7200" dirty="0"/>
          </a:p>
          <a:p>
            <a:pPr marL="400050" lvl="1" indent="0">
              <a:buNone/>
            </a:pPr>
            <a:r>
              <a:rPr lang="en-US" sz="9600" dirty="0" smtClean="0"/>
              <a:t>a</a:t>
            </a:r>
            <a:r>
              <a:rPr lang="en-US" sz="14400" dirty="0" smtClean="0"/>
              <a:t>.</a:t>
            </a:r>
            <a:r>
              <a:rPr lang="en-US" sz="6400" dirty="0" smtClean="0"/>
              <a:t> Important </a:t>
            </a:r>
            <a:r>
              <a:rPr lang="en-US" sz="6400" dirty="0"/>
              <a:t>in cell-cell recognition </a:t>
            </a:r>
            <a:endParaRPr lang="en-CA" sz="6400" dirty="0"/>
          </a:p>
          <a:p>
            <a:pPr marL="857250" lvl="1" indent="-457200">
              <a:buAutoNum type="alphaLcPeriod" startAt="2"/>
            </a:pPr>
            <a:r>
              <a:rPr lang="en-US" sz="6400" dirty="0"/>
              <a:t>Carbohydrate chains of glycolipids and glycoproteins vary by:  </a:t>
            </a:r>
            <a:endParaRPr lang="en-CA" sz="6400" dirty="0"/>
          </a:p>
          <a:p>
            <a:pPr marL="400050" lvl="1" indent="0">
              <a:buNone/>
            </a:pPr>
            <a:r>
              <a:rPr lang="en-US" sz="3200" b="1" dirty="0"/>
              <a:t>	</a:t>
            </a:r>
            <a:r>
              <a:rPr lang="en-US" sz="5600" dirty="0"/>
              <a:t>i.    number of sugars</a:t>
            </a:r>
            <a:endParaRPr lang="en-CA" sz="5600" dirty="0"/>
          </a:p>
          <a:p>
            <a:r>
              <a:rPr lang="en-US" sz="6400" dirty="0"/>
              <a:t>	ii.  number of branching patterns</a:t>
            </a:r>
            <a:endParaRPr lang="en-CA" sz="6400" dirty="0"/>
          </a:p>
          <a:p>
            <a:r>
              <a:rPr lang="en-US" sz="6400" dirty="0"/>
              <a:t>	iii.  sequence of sugars</a:t>
            </a:r>
            <a:endParaRPr lang="en-CA" sz="6400" dirty="0"/>
          </a:p>
          <a:p>
            <a:endParaRPr lang="en-CA" dirty="0"/>
          </a:p>
        </p:txBody>
      </p:sp>
    </p:spTree>
    <p:extLst>
      <p:ext uri="{BB962C8B-B14F-4D97-AF65-F5344CB8AC3E}">
        <p14:creationId xmlns:p14="http://schemas.microsoft.com/office/powerpoint/2010/main" val="27777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6" name="Content Placeholder 5"/>
          <p:cNvSpPr>
            <a:spLocks noGrp="1"/>
          </p:cNvSpPr>
          <p:nvPr>
            <p:ph idx="4294967295"/>
          </p:nvPr>
        </p:nvSpPr>
        <p:spPr>
          <a:xfrm>
            <a:off x="457200" y="1052736"/>
            <a:ext cx="8229600" cy="5073427"/>
          </a:xfrm>
          <a:prstGeom prst="rect">
            <a:avLst/>
          </a:prstGeom>
        </p:spPr>
        <p:txBody>
          <a:bodyPr>
            <a:normAutofit/>
          </a:bodyPr>
          <a:lstStyle/>
          <a:p>
            <a:pPr marL="0" indent="0">
              <a:buNone/>
            </a:pPr>
            <a:r>
              <a:rPr lang="en-US" sz="2800" dirty="0" smtClean="0"/>
              <a:t>5.  They </a:t>
            </a:r>
            <a:r>
              <a:rPr lang="en-US" sz="2800" dirty="0"/>
              <a:t>vary among/between species and from cell to cell within individuals</a:t>
            </a:r>
            <a:endParaRPr lang="en-CA" sz="2800" dirty="0"/>
          </a:p>
          <a:p>
            <a:pPr marL="0" indent="0">
              <a:buNone/>
            </a:pPr>
            <a:r>
              <a:rPr lang="en-US" sz="2800" dirty="0" smtClean="0"/>
              <a:t>6.  During </a:t>
            </a:r>
            <a:r>
              <a:rPr lang="en-US" sz="2800" dirty="0"/>
              <a:t>development, each cell in embryo develops its own glycoproteins and glycolipids</a:t>
            </a:r>
            <a:endParaRPr lang="en-CA" sz="2800" dirty="0"/>
          </a:p>
          <a:p>
            <a:pPr marL="0" indent="0">
              <a:buNone/>
            </a:pPr>
            <a:r>
              <a:rPr lang="en-US" sz="2800" dirty="0" smtClean="0"/>
              <a:t>7.  They </a:t>
            </a:r>
            <a:r>
              <a:rPr lang="en-US" sz="2800" dirty="0"/>
              <a:t>help the immune system identify which cells belong to the body and which are invaders</a:t>
            </a:r>
            <a:endParaRPr lang="en-CA" sz="2800" dirty="0"/>
          </a:p>
          <a:p>
            <a:pPr marL="400050" lvl="1" indent="0">
              <a:buNone/>
            </a:pPr>
            <a:r>
              <a:rPr lang="en-US" sz="2400" dirty="0" err="1" smtClean="0"/>
              <a:t>a.Immune</a:t>
            </a:r>
            <a:r>
              <a:rPr lang="en-US" sz="2400" dirty="0" smtClean="0"/>
              <a:t> </a:t>
            </a:r>
            <a:r>
              <a:rPr lang="en-US" sz="2400" dirty="0"/>
              <a:t>system rejection of transplanted tissues due to recognition of unique glycolipids and glycoproteins</a:t>
            </a:r>
            <a:endParaRPr lang="en-CA" sz="2400" dirty="0"/>
          </a:p>
          <a:p>
            <a:pPr marL="400050" lvl="1" indent="0">
              <a:buNone/>
            </a:pPr>
            <a:r>
              <a:rPr lang="en-US" sz="2400" dirty="0"/>
              <a:t>b.	Blood types due to unique glycoproteins on red blood cells</a:t>
            </a:r>
            <a:endParaRPr lang="en-CA" sz="2400" dirty="0"/>
          </a:p>
          <a:p>
            <a:pPr marL="0" indent="0">
              <a:buNone/>
            </a:pPr>
            <a:endParaRPr lang="en-CA" dirty="0"/>
          </a:p>
        </p:txBody>
      </p:sp>
    </p:spTree>
    <p:extLst>
      <p:ext uri="{BB962C8B-B14F-4D97-AF65-F5344CB8AC3E}">
        <p14:creationId xmlns:p14="http://schemas.microsoft.com/office/powerpoint/2010/main" val="2732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E.	Cholesterol</a:t>
            </a:r>
            <a:endParaRPr lang="en-CA" dirty="0"/>
          </a:p>
        </p:txBody>
      </p:sp>
      <p:sp>
        <p:nvSpPr>
          <p:cNvPr id="3" name="Content Placeholder 2"/>
          <p:cNvSpPr>
            <a:spLocks noGrp="1"/>
          </p:cNvSpPr>
          <p:nvPr>
            <p:ph idx="4294967295"/>
          </p:nvPr>
        </p:nvSpPr>
        <p:spPr>
          <a:xfrm>
            <a:off x="539552" y="3645024"/>
            <a:ext cx="8424936" cy="3805883"/>
          </a:xfrm>
          <a:prstGeom prst="rect">
            <a:avLst/>
          </a:prstGeom>
        </p:spPr>
        <p:txBody>
          <a:bodyPr>
            <a:normAutofit/>
          </a:bodyPr>
          <a:lstStyle/>
          <a:p>
            <a:pPr marL="0" indent="0">
              <a:buNone/>
            </a:pPr>
            <a:r>
              <a:rPr lang="en-US" sz="2800" b="1" dirty="0" smtClean="0"/>
              <a:t>b.  Serves </a:t>
            </a:r>
            <a:r>
              <a:rPr lang="en-US" sz="2800" b="1" dirty="0"/>
              <a:t>as a temperature-stability buffer</a:t>
            </a:r>
            <a:endParaRPr lang="en-CA" sz="2800" dirty="0"/>
          </a:p>
          <a:p>
            <a:pPr marL="400050" lvl="1" indent="0">
              <a:buNone/>
            </a:pPr>
            <a:r>
              <a:rPr lang="en-US" sz="2400" b="1" dirty="0"/>
              <a:t>i.	At higher temperatures, cholesterol serves to impede phospholipid fluidity</a:t>
            </a:r>
            <a:endParaRPr lang="en-CA" sz="2400" dirty="0"/>
          </a:p>
          <a:p>
            <a:pPr marL="400050" lvl="1" indent="0">
              <a:buNone/>
            </a:pPr>
            <a:r>
              <a:rPr lang="en-US" sz="2400" b="1" dirty="0"/>
              <a:t>ii.	At lower temperatures, cholesterol interferes with solidification of membranes </a:t>
            </a:r>
            <a:endParaRPr lang="en-CA" sz="2400" dirty="0"/>
          </a:p>
          <a:p>
            <a:pPr marL="0" indent="0">
              <a:buNone/>
            </a:pPr>
            <a:endParaRPr lang="en-CA"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0648"/>
            <a:ext cx="3240360" cy="322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1548904"/>
            <a:ext cx="4139952" cy="1384995"/>
          </a:xfrm>
          <a:prstGeom prst="rect">
            <a:avLst/>
          </a:prstGeom>
        </p:spPr>
        <p:txBody>
          <a:bodyPr wrap="square">
            <a:spAutoFit/>
          </a:bodyPr>
          <a:lstStyle/>
          <a:p>
            <a:r>
              <a:rPr lang="en-US" sz="2800" b="1" dirty="0"/>
              <a:t>a.  Is a lipid steroid found within the animal lipid bilayer</a:t>
            </a:r>
            <a:endParaRPr lang="en-CA" sz="2800" dirty="0"/>
          </a:p>
        </p:txBody>
      </p:sp>
    </p:spTree>
    <p:extLst>
      <p:ext uri="{BB962C8B-B14F-4D97-AF65-F5344CB8AC3E}">
        <p14:creationId xmlns:p14="http://schemas.microsoft.com/office/powerpoint/2010/main" val="19652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3"/>
          </p:nvPr>
        </p:nvSpPr>
        <p:spPr/>
        <p:txBody>
          <a:bodyPr>
            <a:normAutofit/>
          </a:bodyPr>
          <a:lstStyle/>
          <a:p>
            <a:r>
              <a:rPr lang="en-US" sz="2400" b="1" dirty="0" smtClean="0"/>
              <a:t>A.  Materials </a:t>
            </a:r>
            <a:r>
              <a:rPr lang="en-US" sz="2400" b="1" dirty="0"/>
              <a:t>that the cell needs to take in or get rid of must cross the cell membrane</a:t>
            </a:r>
            <a:endParaRPr lang="en-CA" sz="2400" dirty="0"/>
          </a:p>
          <a:p>
            <a:r>
              <a:rPr lang="en-US" sz="2400" b="1" dirty="0" smtClean="0"/>
              <a:t>B.  Cell </a:t>
            </a:r>
            <a:r>
              <a:rPr lang="en-US" sz="2400" b="1" dirty="0"/>
              <a:t>membrane can choose the molecules that will cross this barrier, hence it is selectively permeable</a:t>
            </a:r>
            <a:endParaRPr lang="en-CA" sz="2400" dirty="0"/>
          </a:p>
          <a:p>
            <a:pPr marL="346075" lvl="3" indent="0">
              <a:buNone/>
            </a:pPr>
            <a:r>
              <a:rPr lang="en-US" sz="2200" b="1" dirty="0" smtClean="0"/>
              <a:t>1.  Selectively </a:t>
            </a:r>
            <a:r>
              <a:rPr lang="en-US" sz="2200" b="1" dirty="0"/>
              <a:t>permeable - some molecules can enter the cell, while other molecules (which can be the same size) are not allowed to enter</a:t>
            </a:r>
            <a:endParaRPr lang="en-CA" sz="2200" dirty="0"/>
          </a:p>
          <a:p>
            <a:pPr marL="346075" lvl="3" indent="0">
              <a:buNone/>
            </a:pPr>
            <a:r>
              <a:rPr lang="en-US" sz="2200" b="1" dirty="0" smtClean="0"/>
              <a:t>2.  Cell </a:t>
            </a:r>
            <a:r>
              <a:rPr lang="en-US" sz="2200" b="1" dirty="0"/>
              <a:t>membrane can discriminate between different molecules that are the same size</a:t>
            </a:r>
            <a:endParaRPr lang="en-CA" sz="2200" dirty="0"/>
          </a:p>
          <a:p>
            <a:endParaRPr lang="en-CA" sz="2400" dirty="0"/>
          </a:p>
        </p:txBody>
      </p:sp>
      <p:sp>
        <p:nvSpPr>
          <p:cNvPr id="4" name="Date Placeholder 3"/>
          <p:cNvSpPr>
            <a:spLocks noGrp="1"/>
          </p:cNvSpPr>
          <p:nvPr>
            <p:ph type="dt" sz="half" idx="14"/>
          </p:nvPr>
        </p:nvSpPr>
        <p:spPr/>
        <p:txBody>
          <a:bodyPr>
            <a:normAutofit fontScale="70000" lnSpcReduction="20000"/>
          </a:bodyPr>
          <a:lstStyle/>
          <a:p>
            <a:fld id="{14CB1CAA-32CD-4B55-B92A-B8F0843CACF4}" type="datetime2">
              <a:rPr lang="en-US" smtClean="0"/>
              <a:pPr/>
              <a:t>Saturday, November 03, 2012</a:t>
            </a:fld>
            <a:endParaRPr lang="en-US" dirty="0"/>
          </a:p>
        </p:txBody>
      </p:sp>
      <p:sp>
        <p:nvSpPr>
          <p:cNvPr id="5" name="Slide Number Placeholder 4"/>
          <p:cNvSpPr>
            <a:spLocks noGrp="1"/>
          </p:cNvSpPr>
          <p:nvPr>
            <p:ph type="sldNum" sz="quarter" idx="15"/>
          </p:nvPr>
        </p:nvSpPr>
        <p:spPr/>
        <p:txBody>
          <a:bodyPr/>
          <a:lstStyle/>
          <a:p>
            <a:fld id="{1789C0F2-17E0-497A-9BBE-0C73201AAFE3}" type="slidenum">
              <a:rPr lang="en-US" smtClean="0"/>
              <a:pPr/>
              <a:t>14</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10" name="Title 9"/>
          <p:cNvSpPr>
            <a:spLocks noGrp="1"/>
          </p:cNvSpPr>
          <p:nvPr>
            <p:ph type="title"/>
          </p:nvPr>
        </p:nvSpPr>
        <p:spPr>
          <a:xfrm>
            <a:off x="323528" y="260648"/>
            <a:ext cx="8424936" cy="792088"/>
          </a:xfrm>
        </p:spPr>
        <p:txBody>
          <a:bodyPr>
            <a:normAutofit fontScale="90000"/>
          </a:bodyPr>
          <a:lstStyle/>
          <a:p>
            <a:r>
              <a:rPr lang="en-CA" dirty="0"/>
              <a:t/>
            </a:r>
            <a:br>
              <a:rPr lang="en-CA" dirty="0"/>
            </a:br>
            <a:r>
              <a:rPr lang="en-CA" dirty="0" smtClean="0"/>
              <a:t>I.  Movement Across a Cell Membrane</a:t>
            </a:r>
            <a:endParaRPr lang="en-CA" dirty="0"/>
          </a:p>
        </p:txBody>
      </p:sp>
    </p:spTree>
    <p:extLst>
      <p:ext uri="{BB962C8B-B14F-4D97-AF65-F5344CB8AC3E}">
        <p14:creationId xmlns:p14="http://schemas.microsoft.com/office/powerpoint/2010/main" val="1594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4004946716"/>
              </p:ext>
            </p:extLst>
          </p:nvPr>
        </p:nvGraphicFramePr>
        <p:xfrm>
          <a:off x="395536" y="1628800"/>
          <a:ext cx="7992888" cy="4940275"/>
        </p:xfrm>
        <a:graphic>
          <a:graphicData uri="http://schemas.openxmlformats.org/drawingml/2006/table">
            <a:tbl>
              <a:tblPr firstRow="1" firstCol="1" bandRow="1" bandCol="1">
                <a:tableStyleId>{5C22544A-7EE6-4342-B048-85BDC9FD1C3A}</a:tableStyleId>
              </a:tblPr>
              <a:tblGrid>
                <a:gridCol w="4252861"/>
                <a:gridCol w="3740027"/>
              </a:tblGrid>
              <a:tr h="411690">
                <a:tc>
                  <a:txBody>
                    <a:bodyPr/>
                    <a:lstStyle/>
                    <a:p>
                      <a:pPr algn="ctr">
                        <a:spcAft>
                          <a:spcPts val="0"/>
                        </a:spcAft>
                      </a:pPr>
                      <a:r>
                        <a:rPr lang="en-US" sz="2400">
                          <a:effectLst/>
                        </a:rPr>
                        <a:t>Name</a:t>
                      </a:r>
                      <a:endParaRPr lang="en-CA" sz="1400">
                        <a:effectLst/>
                        <a:latin typeface="Garamond"/>
                        <a:ea typeface="Times New Roman"/>
                        <a:cs typeface="Times New Roman"/>
                      </a:endParaRPr>
                    </a:p>
                  </a:txBody>
                  <a:tcPr marL="68580" marR="68580" marT="0" marB="0"/>
                </a:tc>
                <a:tc>
                  <a:txBody>
                    <a:bodyPr/>
                    <a:lstStyle/>
                    <a:p>
                      <a:pPr algn="ctr">
                        <a:spcAft>
                          <a:spcPts val="0"/>
                        </a:spcAft>
                      </a:pPr>
                      <a:r>
                        <a:rPr lang="en-US" sz="2400">
                          <a:effectLst/>
                        </a:rPr>
                        <a:t>Examples</a:t>
                      </a:r>
                      <a:endParaRPr lang="en-CA" sz="1400">
                        <a:effectLst/>
                        <a:latin typeface="Garamond"/>
                        <a:ea typeface="Times New Roman"/>
                        <a:cs typeface="Times New Roman"/>
                      </a:endParaRPr>
                    </a:p>
                  </a:txBody>
                  <a:tcPr marL="68580" marR="68580" marT="0" marB="0"/>
                </a:tc>
              </a:tr>
              <a:tr h="1235069">
                <a:tc>
                  <a:txBody>
                    <a:bodyPr/>
                    <a:lstStyle/>
                    <a:p>
                      <a:pPr>
                        <a:spcAft>
                          <a:spcPts val="0"/>
                        </a:spcAft>
                      </a:pPr>
                      <a:r>
                        <a:rPr lang="en-US" sz="2400">
                          <a:effectLst/>
                        </a:rPr>
                        <a:t>Diffusion </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lipid-soluble molecules, water, gases</a:t>
                      </a:r>
                      <a:endParaRPr lang="en-CA" sz="1400">
                        <a:effectLst/>
                        <a:latin typeface="Garamond"/>
                        <a:ea typeface="Times New Roman"/>
                        <a:cs typeface="Times New Roman"/>
                      </a:endParaRPr>
                    </a:p>
                  </a:txBody>
                  <a:tcPr marL="68580" marR="68580" marT="0" marB="0"/>
                </a:tc>
              </a:tr>
              <a:tr h="1646758">
                <a:tc>
                  <a:txBody>
                    <a:bodyPr/>
                    <a:lstStyle/>
                    <a:p>
                      <a:pPr>
                        <a:spcAft>
                          <a:spcPts val="0"/>
                        </a:spcAft>
                      </a:pPr>
                      <a:r>
                        <a:rPr lang="en-US" sz="2400">
                          <a:effectLst/>
                        </a:rPr>
                        <a:t>Transport by carriers (active and facilitated transport)</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a:effectLst/>
                        </a:rPr>
                        <a:t>sugars and amino acids</a:t>
                      </a:r>
                      <a:endParaRPr lang="en-CA" sz="1400">
                        <a:effectLst/>
                      </a:endParaRPr>
                    </a:p>
                    <a:p>
                      <a:pPr>
                        <a:spcAft>
                          <a:spcPts val="0"/>
                        </a:spcAft>
                      </a:pPr>
                      <a:r>
                        <a:rPr lang="en-US" sz="2400">
                          <a:effectLst/>
                        </a:rPr>
                        <a:t>sugars, amino acids., ions</a:t>
                      </a:r>
                      <a:endParaRPr lang="en-CA" sz="1400">
                        <a:effectLst/>
                        <a:latin typeface="Garamond"/>
                        <a:ea typeface="Times New Roman"/>
                        <a:cs typeface="Times New Roman"/>
                      </a:endParaRPr>
                    </a:p>
                  </a:txBody>
                  <a:tcPr marL="68580" marR="68580" marT="0" marB="0"/>
                </a:tc>
              </a:tr>
              <a:tr h="1646758">
                <a:tc>
                  <a:txBody>
                    <a:bodyPr/>
                    <a:lstStyle/>
                    <a:p>
                      <a:pPr>
                        <a:spcAft>
                          <a:spcPts val="0"/>
                        </a:spcAft>
                      </a:pPr>
                      <a:r>
                        <a:rPr lang="en-US" sz="2400">
                          <a:effectLst/>
                        </a:rPr>
                        <a:t>Endocytosis and exocytosis (e.g. pinocytosis and phagocytosis)</a:t>
                      </a:r>
                      <a:endParaRPr lang="en-CA" sz="1400">
                        <a:effectLst/>
                        <a:latin typeface="Garamond"/>
                        <a:ea typeface="Times New Roman"/>
                        <a:cs typeface="Times New Roman"/>
                      </a:endParaRPr>
                    </a:p>
                  </a:txBody>
                  <a:tcPr marL="68580" marR="68580" marT="0" marB="0"/>
                </a:tc>
                <a:tc>
                  <a:txBody>
                    <a:bodyPr/>
                    <a:lstStyle/>
                    <a:p>
                      <a:pPr>
                        <a:spcAft>
                          <a:spcPts val="0"/>
                        </a:spcAft>
                      </a:pPr>
                      <a:r>
                        <a:rPr lang="en-US" sz="2400" dirty="0">
                          <a:effectLst/>
                        </a:rPr>
                        <a:t>macromolecules (e.g. proteins), cells or subcellular material</a:t>
                      </a:r>
                      <a:endParaRPr lang="en-CA" sz="1400" dirty="0">
                        <a:effectLst/>
                        <a:latin typeface="Garamond"/>
                        <a:ea typeface="Times New Roman"/>
                        <a:cs typeface="Times New Roman"/>
                      </a:endParaRPr>
                    </a:p>
                  </a:txBody>
                  <a:tcPr marL="68580" marR="68580" marT="0" marB="0"/>
                </a:tc>
              </a:tr>
            </a:tbl>
          </a:graphicData>
        </a:graphic>
      </p:graphicFrame>
      <p:sp>
        <p:nvSpPr>
          <p:cNvPr id="3" name="Date Placeholder 2"/>
          <p:cNvSpPr>
            <a:spLocks noGrp="1"/>
          </p:cNvSpPr>
          <p:nvPr>
            <p:ph type="dt" sz="half" idx="14"/>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5"/>
          </p:nvPr>
        </p:nvSpPr>
        <p:spPr/>
        <p:txBody>
          <a:bodyPr/>
          <a:lstStyle/>
          <a:p>
            <a:fld id="{1789C0F2-17E0-497A-9BBE-0C73201AAFE3}" type="slidenum">
              <a:rPr lang="en-US" smtClean="0"/>
              <a:pPr/>
              <a:t>15</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Title 5"/>
          <p:cNvSpPr>
            <a:spLocks noGrp="1"/>
          </p:cNvSpPr>
          <p:nvPr>
            <p:ph type="title"/>
          </p:nvPr>
        </p:nvSpPr>
        <p:spPr/>
        <p:txBody>
          <a:bodyPr>
            <a:normAutofit fontScale="90000"/>
          </a:bodyPr>
          <a:lstStyle/>
          <a:p>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sz="7300" dirty="0"/>
              <a:t/>
            </a:r>
            <a:br>
              <a:rPr lang="en-CA" sz="7300" dirty="0"/>
            </a:br>
            <a:r>
              <a:rPr lang="en-CA" sz="3100" dirty="0"/>
              <a:t/>
            </a:r>
            <a:br>
              <a:rPr lang="en-CA" sz="3100" dirty="0"/>
            </a:br>
            <a:r>
              <a:rPr lang="en-CA" sz="3100" dirty="0" smtClean="0"/>
              <a:t>C.  Three general methods by which substances can enter and exit the cell</a:t>
            </a:r>
            <a:r>
              <a:rPr lang="en-CA" sz="1300" dirty="0" smtClean="0"/>
              <a:t/>
            </a:r>
            <a:br>
              <a:rPr lang="en-CA" sz="1300" dirty="0" smtClean="0"/>
            </a:br>
            <a:endParaRPr lang="en-CA" sz="1300" dirty="0"/>
          </a:p>
        </p:txBody>
      </p:sp>
    </p:spTree>
    <p:extLst>
      <p:ext uri="{BB962C8B-B14F-4D97-AF65-F5344CB8AC3E}">
        <p14:creationId xmlns:p14="http://schemas.microsoft.com/office/powerpoint/2010/main" val="162886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40054" cy="4724400"/>
          </a:xfrm>
        </p:spPr>
        <p:txBody>
          <a:bodyPr>
            <a:normAutofit/>
          </a:bodyPr>
          <a:lstStyle/>
          <a:p>
            <a:pPr marL="457200" indent="-457200">
              <a:buAutoNum type="alphaUcPeriod"/>
            </a:pPr>
            <a:r>
              <a:rPr lang="en-US" sz="2400" b="1" dirty="0" smtClean="0"/>
              <a:t>Particles </a:t>
            </a:r>
            <a:r>
              <a:rPr lang="en-US" sz="2400" b="1" dirty="0"/>
              <a:t>moving from an area of greater concentration towards an area of lesser concentration until it is equally </a:t>
            </a:r>
            <a:r>
              <a:rPr lang="en-US" sz="2400" b="1" dirty="0" smtClean="0"/>
              <a:t>distributed</a:t>
            </a:r>
          </a:p>
          <a:p>
            <a:pPr marL="457200" indent="-457200">
              <a:buAutoNum type="alphaUcPeriod"/>
            </a:pPr>
            <a:endParaRPr lang="en-US" sz="2400" b="1" dirty="0"/>
          </a:p>
          <a:p>
            <a:pPr marL="457200" indent="-457200">
              <a:buAutoNum type="alphaUcPeriod"/>
            </a:pPr>
            <a:endParaRPr lang="en-CA" sz="2400" dirty="0"/>
          </a:p>
        </p:txBody>
      </p:sp>
      <p:sp>
        <p:nvSpPr>
          <p:cNvPr id="3" name="Date Placeholder 2"/>
          <p:cNvSpPr>
            <a:spLocks noGrp="1"/>
          </p:cNvSpPr>
          <p:nvPr>
            <p:ph type="dt" sz="half" idx="14"/>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5"/>
          </p:nvPr>
        </p:nvSpPr>
        <p:spPr/>
        <p:txBody>
          <a:bodyPr/>
          <a:lstStyle/>
          <a:p>
            <a:fld id="{1789C0F2-17E0-497A-9BBE-0C73201AAFE3}" type="slidenum">
              <a:rPr lang="en-US" smtClean="0"/>
              <a:pPr/>
              <a:t>16</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Title 5"/>
          <p:cNvSpPr>
            <a:spLocks noGrp="1"/>
          </p:cNvSpPr>
          <p:nvPr>
            <p:ph type="title"/>
          </p:nvPr>
        </p:nvSpPr>
        <p:spPr/>
        <p:txBody>
          <a:bodyPr>
            <a:normAutofit/>
          </a:bodyPr>
          <a:lstStyle/>
          <a:p>
            <a:r>
              <a:rPr lang="en-US" b="1" dirty="0"/>
              <a:t>II.	</a:t>
            </a:r>
            <a:r>
              <a:rPr lang="en-US" b="1" u="sng" dirty="0" smtClean="0"/>
              <a:t>Diffusion</a:t>
            </a:r>
            <a:endParaRPr lang="en-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501008"/>
            <a:ext cx="5570537"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853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b="1" dirty="0" smtClean="0"/>
              <a:t>B.  Random </a:t>
            </a:r>
            <a:r>
              <a:rPr lang="en-US" sz="3200" b="1" dirty="0"/>
              <a:t>movement of molecules due to the Kinetic Molecular Theory (Brownian motion)</a:t>
            </a:r>
            <a:endParaRPr lang="en-CA" sz="3200" dirty="0"/>
          </a:p>
          <a:p>
            <a:r>
              <a:rPr lang="en-US" sz="3200" b="1" dirty="0" smtClean="0"/>
              <a:t>C.  Passive </a:t>
            </a:r>
            <a:r>
              <a:rPr lang="en-US" sz="3200" b="1" dirty="0"/>
              <a:t>process – does not require energy</a:t>
            </a:r>
            <a:endParaRPr lang="en-CA" sz="3200" dirty="0"/>
          </a:p>
          <a:p>
            <a:pPr marL="342900" indent="-342900">
              <a:buAutoNum type="alphaUcPeriod" startAt="4"/>
            </a:pPr>
            <a:r>
              <a:rPr lang="en-US" sz="3200" b="1" dirty="0" smtClean="0"/>
              <a:t>Diffusion </a:t>
            </a:r>
            <a:r>
              <a:rPr lang="en-US" sz="3200" b="1" dirty="0"/>
              <a:t>is a slow process</a:t>
            </a:r>
            <a:r>
              <a:rPr lang="en-US" sz="3200" b="1" dirty="0" smtClean="0"/>
              <a:t>.</a:t>
            </a:r>
          </a:p>
          <a:p>
            <a:pPr marL="342900" indent="-342900">
              <a:buAutoNum type="alphaUcPeriod" startAt="4"/>
            </a:pPr>
            <a:endParaRPr lang="en-CA" dirty="0"/>
          </a:p>
          <a:p>
            <a:endParaRPr lang="en-CA" dirty="0"/>
          </a:p>
        </p:txBody>
      </p:sp>
      <p:sp>
        <p:nvSpPr>
          <p:cNvPr id="3" name="Date Placeholder 2"/>
          <p:cNvSpPr>
            <a:spLocks noGrp="1"/>
          </p:cNvSpPr>
          <p:nvPr>
            <p:ph type="dt" sz="half" idx="14"/>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5"/>
          </p:nvPr>
        </p:nvSpPr>
        <p:spPr/>
        <p:txBody>
          <a:bodyPr/>
          <a:lstStyle/>
          <a:p>
            <a:fld id="{1789C0F2-17E0-497A-9BBE-0C73201AAFE3}" type="slidenum">
              <a:rPr lang="en-US" smtClean="0"/>
              <a:pPr/>
              <a:t>17</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Title 5"/>
          <p:cNvSpPr>
            <a:spLocks noGrp="1"/>
          </p:cNvSpPr>
          <p:nvPr>
            <p:ph type="title"/>
          </p:nvPr>
        </p:nvSpPr>
        <p:spPr/>
        <p:txBody>
          <a:bodyPr/>
          <a:lstStyle/>
          <a:p>
            <a:endParaRPr lang="en-CA"/>
          </a:p>
        </p:txBody>
      </p:sp>
    </p:spTree>
    <p:extLst>
      <p:ext uri="{BB962C8B-B14F-4D97-AF65-F5344CB8AC3E}">
        <p14:creationId xmlns:p14="http://schemas.microsoft.com/office/powerpoint/2010/main" val="26118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18</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2" name="Content Placeholder 1"/>
          <p:cNvSpPr>
            <a:spLocks noGrp="1"/>
          </p:cNvSpPr>
          <p:nvPr>
            <p:ph sz="quarter" idx="4294967295"/>
          </p:nvPr>
        </p:nvSpPr>
        <p:spPr>
          <a:xfrm>
            <a:off x="467544" y="188640"/>
            <a:ext cx="8352928" cy="6480719"/>
          </a:xfrm>
        </p:spPr>
        <p:txBody>
          <a:bodyPr>
            <a:normAutofit lnSpcReduction="10000"/>
          </a:bodyPr>
          <a:lstStyle/>
          <a:p>
            <a:r>
              <a:rPr lang="en-US" sz="3200" b="1" dirty="0" smtClean="0"/>
              <a:t>E.  Rate </a:t>
            </a:r>
            <a:r>
              <a:rPr lang="en-US" sz="3200" b="1" dirty="0"/>
              <a:t>of diffusion is affected by:</a:t>
            </a:r>
            <a:endParaRPr lang="en-CA" sz="3200" dirty="0"/>
          </a:p>
          <a:p>
            <a:pPr marL="179388" lvl="2" indent="0">
              <a:buNone/>
            </a:pPr>
            <a:r>
              <a:rPr lang="en-US" sz="2400" b="1" dirty="0" smtClean="0"/>
              <a:t>1.  Concentration </a:t>
            </a:r>
            <a:r>
              <a:rPr lang="en-US" sz="2400" b="1" dirty="0"/>
              <a:t>gradient - the difference in concentration of the diffusing molecules between the two regions</a:t>
            </a:r>
            <a:endParaRPr lang="en-CA" sz="2400" dirty="0"/>
          </a:p>
          <a:p>
            <a:pPr marL="173038" lvl="2" indent="0">
              <a:buNone/>
            </a:pPr>
            <a:r>
              <a:rPr lang="en-US" sz="2400" b="1" dirty="0" smtClean="0"/>
              <a:t>2.  Size </a:t>
            </a:r>
            <a:r>
              <a:rPr lang="en-US" sz="2400" b="1" dirty="0"/>
              <a:t>of the molecules</a:t>
            </a:r>
            <a:endParaRPr lang="en-CA" sz="2400" dirty="0"/>
          </a:p>
          <a:p>
            <a:pPr marL="173038" lvl="2" indent="0">
              <a:buNone/>
            </a:pPr>
            <a:r>
              <a:rPr lang="en-US" sz="2400" b="1" dirty="0" smtClean="0"/>
              <a:t>3.  Shape </a:t>
            </a:r>
            <a:r>
              <a:rPr lang="en-US" sz="2400" b="1" dirty="0"/>
              <a:t>of the molecules</a:t>
            </a:r>
            <a:endParaRPr lang="en-CA" sz="2400" dirty="0"/>
          </a:p>
          <a:p>
            <a:pPr marL="173038" lvl="2" indent="0">
              <a:buNone/>
            </a:pPr>
            <a:r>
              <a:rPr lang="en-US" sz="2400" b="1" dirty="0" smtClean="0"/>
              <a:t>4.  Temperature</a:t>
            </a:r>
            <a:endParaRPr lang="en-CA" sz="2400" dirty="0"/>
          </a:p>
          <a:p>
            <a:pPr marL="173038" lvl="2" indent="0">
              <a:buNone/>
            </a:pPr>
            <a:r>
              <a:rPr lang="en-US" sz="2400" b="1" dirty="0" smtClean="0"/>
              <a:t>5.  State</a:t>
            </a:r>
            <a:endParaRPr lang="en-CA" sz="2400" dirty="0"/>
          </a:p>
          <a:p>
            <a:pPr marL="352425" lvl="3" indent="0">
              <a:buNone/>
            </a:pPr>
            <a:r>
              <a:rPr lang="en-US" sz="2000" b="1" dirty="0" smtClean="0"/>
              <a:t>a.  Diffusion </a:t>
            </a:r>
            <a:r>
              <a:rPr lang="en-US" sz="2000" b="1" dirty="0"/>
              <a:t>in liquid is slower than in gas</a:t>
            </a:r>
            <a:endParaRPr lang="en-CA" sz="2000" dirty="0"/>
          </a:p>
          <a:p>
            <a:pPr marL="173038" lvl="2" indent="0">
              <a:buNone/>
            </a:pPr>
            <a:r>
              <a:rPr lang="en-US" sz="2400" b="1" dirty="0" smtClean="0"/>
              <a:t>6.  Properties </a:t>
            </a:r>
            <a:r>
              <a:rPr lang="en-US" sz="2400" b="1" dirty="0"/>
              <a:t>of the cell membrane</a:t>
            </a:r>
            <a:endParaRPr lang="en-CA" sz="2400" dirty="0"/>
          </a:p>
          <a:p>
            <a:pPr marL="346075" lvl="3" indent="0">
              <a:buNone/>
            </a:pPr>
            <a:r>
              <a:rPr lang="en-US" sz="2200" b="1" dirty="0" smtClean="0"/>
              <a:t>a.   Lipid-soluble </a:t>
            </a:r>
            <a:r>
              <a:rPr lang="en-US" sz="2200" b="1" dirty="0"/>
              <a:t>molecules like steroids and alcohols can diffuse directly across </a:t>
            </a:r>
            <a:r>
              <a:rPr lang="en-US" sz="2200" b="1" dirty="0" smtClean="0"/>
              <a:t>because </a:t>
            </a:r>
            <a:r>
              <a:rPr lang="en-US" sz="2200" b="1" dirty="0"/>
              <a:t>the membrane itself is made of lipids</a:t>
            </a:r>
            <a:endParaRPr lang="en-CA" sz="2200" dirty="0"/>
          </a:p>
          <a:p>
            <a:pPr marL="352425" lvl="3" indent="0">
              <a:buNone/>
            </a:pPr>
            <a:r>
              <a:rPr lang="en-US" sz="2200" b="1" dirty="0" smtClean="0"/>
              <a:t>b.   Water </a:t>
            </a:r>
            <a:r>
              <a:rPr lang="en-US" sz="2200" b="1" dirty="0"/>
              <a:t>diffuses readily across membrane, probably through charged, protein-lined pores in the membrane that will not allow anything else but water through</a:t>
            </a:r>
            <a:endParaRPr lang="en-CA" sz="2200" dirty="0"/>
          </a:p>
          <a:p>
            <a:r>
              <a:rPr lang="en-US" sz="2600" b="1" dirty="0" smtClean="0"/>
              <a:t>	(</a:t>
            </a:r>
            <a:r>
              <a:rPr lang="en-US" sz="2600" b="1" dirty="0"/>
              <a:t>Diffusion of water is called OSMOSIS)</a:t>
            </a:r>
            <a:endParaRPr lang="en-CA" sz="2600" dirty="0"/>
          </a:p>
          <a:p>
            <a:endParaRPr lang="en-CA" dirty="0"/>
          </a:p>
        </p:txBody>
      </p:sp>
    </p:spTree>
    <p:extLst>
      <p:ext uri="{BB962C8B-B14F-4D97-AF65-F5344CB8AC3E}">
        <p14:creationId xmlns:p14="http://schemas.microsoft.com/office/powerpoint/2010/main" val="11779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YNwynwaALo?version=3&amp;hl=en_US&amp;rel=0"/>
          <p:cNvPicPr>
            <a:picLocks noGrp="1" noRot="1" noChangeAspect="1"/>
          </p:cNvPicPr>
          <p:nvPr>
            <p:ph sz="quarter" idx="13"/>
            <a:videoFile r:link="rId1"/>
          </p:nvPr>
        </p:nvPicPr>
        <p:blipFill>
          <a:blip r:embed="rId3"/>
          <a:stretch>
            <a:fillRect/>
          </a:stretch>
        </p:blipFill>
        <p:spPr>
          <a:xfrm>
            <a:off x="899592" y="1356128"/>
            <a:ext cx="7776864" cy="5346594"/>
          </a:xfrm>
          <a:prstGeom prst="rect">
            <a:avLst/>
          </a:prstGeom>
        </p:spPr>
      </p:pic>
      <p:sp>
        <p:nvSpPr>
          <p:cNvPr id="2" name="Date Placeholder 1"/>
          <p:cNvSpPr>
            <a:spLocks noGrp="1"/>
          </p:cNvSpPr>
          <p:nvPr>
            <p:ph type="dt" sz="half" idx="14"/>
          </p:nvPr>
        </p:nvSpPr>
        <p:spPr/>
        <p:txBody>
          <a:bodyPr>
            <a:normAutofit fontScale="70000" lnSpcReduction="20000"/>
          </a:bodyPr>
          <a:lstStyle/>
          <a:p>
            <a:fld id="{C6314AD9-FCC8-48B7-B85B-012A91320DFF}" type="datetime2">
              <a:rPr lang="en-US" smtClean="0"/>
              <a:t>Saturday, November 03, 2012</a:t>
            </a:fld>
            <a:endParaRPr lang="en-US" dirty="0"/>
          </a:p>
        </p:txBody>
      </p:sp>
      <p:sp>
        <p:nvSpPr>
          <p:cNvPr id="3" name="Slide Number Placeholder 2"/>
          <p:cNvSpPr>
            <a:spLocks noGrp="1"/>
          </p:cNvSpPr>
          <p:nvPr>
            <p:ph type="sldNum" sz="quarter" idx="15"/>
          </p:nvPr>
        </p:nvSpPr>
        <p:spPr/>
        <p:txBody>
          <a:bodyPr/>
          <a:lstStyle/>
          <a:p>
            <a:fld id="{1789C0F2-17E0-497A-9BBE-0C73201AAFE3}" type="slidenum">
              <a:rPr lang="en-US" smtClean="0"/>
              <a:pPr/>
              <a:t>19</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normAutofit/>
          </a:bodyPr>
          <a:lstStyle/>
          <a:p>
            <a:r>
              <a:rPr lang="en-US" b="1" dirty="0"/>
              <a:t>III.	</a:t>
            </a:r>
            <a:r>
              <a:rPr lang="en-US" b="1" u="sng" dirty="0" smtClean="0"/>
              <a:t>Osmosis</a:t>
            </a:r>
            <a:endParaRPr lang="en-CA" dirty="0"/>
          </a:p>
        </p:txBody>
      </p:sp>
    </p:spTree>
    <p:extLst>
      <p:ext uri="{BB962C8B-B14F-4D97-AF65-F5344CB8AC3E}">
        <p14:creationId xmlns:p14="http://schemas.microsoft.com/office/powerpoint/2010/main" val="10471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4400" dirty="0" smtClean="0"/>
              <a:t>Cell Membrane</a:t>
            </a:r>
            <a:endParaRPr lang="en-CA" sz="4400" dirty="0"/>
          </a:p>
        </p:txBody>
      </p:sp>
      <p:sp>
        <p:nvSpPr>
          <p:cNvPr id="3" name="Content Placeholder 2"/>
          <p:cNvSpPr>
            <a:spLocks noGrp="1"/>
          </p:cNvSpPr>
          <p:nvPr>
            <p:ph idx="4294967295"/>
          </p:nvPr>
        </p:nvSpPr>
        <p:spPr>
          <a:xfrm>
            <a:off x="487772" y="2082536"/>
            <a:ext cx="8229600" cy="4525963"/>
          </a:xfrm>
          <a:prstGeom prst="rect">
            <a:avLst/>
          </a:prstGeom>
        </p:spPr>
        <p:txBody>
          <a:bodyPr>
            <a:normAutofit lnSpcReduction="10000"/>
          </a:bodyPr>
          <a:lstStyle/>
          <a:p>
            <a:pPr marL="571500" indent="-571500">
              <a:buAutoNum type="romanUcPeriod"/>
            </a:pPr>
            <a:r>
              <a:rPr lang="en-US" sz="2800" b="1" u="sng" dirty="0" smtClean="0"/>
              <a:t>Cell </a:t>
            </a:r>
            <a:r>
              <a:rPr lang="en-US" sz="2800" b="1" u="sng" dirty="0"/>
              <a:t>Membrane </a:t>
            </a:r>
            <a:r>
              <a:rPr lang="en-US" sz="2800" b="1" u="sng" dirty="0" smtClean="0"/>
              <a:t>Functions</a:t>
            </a:r>
          </a:p>
          <a:p>
            <a:pPr marL="0" indent="0">
              <a:buNone/>
            </a:pPr>
            <a:r>
              <a:rPr lang="en-US" sz="2800" b="1" dirty="0"/>
              <a:t>A.	A gateway for nutrients to enter the cell and wastes to leave the cell</a:t>
            </a:r>
            <a:endParaRPr lang="en-CA" sz="2800" dirty="0"/>
          </a:p>
          <a:p>
            <a:pPr marL="0" indent="0">
              <a:buNone/>
            </a:pPr>
            <a:r>
              <a:rPr lang="en-US" sz="2800" b="1" dirty="0"/>
              <a:t>B.	A wide variety of molecules and substances must pass through the cell membrane</a:t>
            </a:r>
            <a:endParaRPr lang="en-CA" sz="2800" dirty="0"/>
          </a:p>
          <a:p>
            <a:pPr marL="400050" lvl="1" indent="0">
              <a:buNone/>
            </a:pPr>
            <a:r>
              <a:rPr lang="en-US" sz="2400" b="1" dirty="0" smtClean="0"/>
              <a:t>1.	large </a:t>
            </a:r>
            <a:r>
              <a:rPr lang="en-US" sz="2400" b="1" dirty="0"/>
              <a:t>(ex.  sugars)</a:t>
            </a:r>
            <a:endParaRPr lang="en-CA" sz="2400" dirty="0"/>
          </a:p>
          <a:p>
            <a:pPr marL="400050" lvl="1" indent="0">
              <a:buNone/>
            </a:pPr>
            <a:r>
              <a:rPr lang="en-US" sz="2400" b="1" dirty="0"/>
              <a:t>2.	small (ex.  water, oxygen)</a:t>
            </a:r>
            <a:endParaRPr lang="en-CA" sz="2400" dirty="0"/>
          </a:p>
          <a:p>
            <a:pPr marL="400050" lvl="1" indent="0">
              <a:buNone/>
            </a:pPr>
            <a:r>
              <a:rPr lang="en-US" sz="2400" b="1" dirty="0"/>
              <a:t>3.	hydrophobic (</a:t>
            </a:r>
            <a:r>
              <a:rPr lang="en-US" sz="2400" b="1" dirty="0" err="1"/>
              <a:t>ie</a:t>
            </a:r>
            <a:r>
              <a:rPr lang="en-US" sz="2400" b="1" dirty="0"/>
              <a:t>.  “scared of water”)</a:t>
            </a:r>
            <a:endParaRPr lang="en-CA" sz="2400" dirty="0"/>
          </a:p>
          <a:p>
            <a:pPr marL="400050" lvl="1" indent="0">
              <a:buNone/>
            </a:pPr>
            <a:r>
              <a:rPr lang="en-US" sz="2400" b="1" dirty="0"/>
              <a:t>4.	hydrophilic (</a:t>
            </a:r>
            <a:r>
              <a:rPr lang="en-US" sz="2400" b="1" dirty="0" err="1"/>
              <a:t>ie</a:t>
            </a:r>
            <a:r>
              <a:rPr lang="en-US" sz="2400" b="1" dirty="0"/>
              <a:t>.  “likes </a:t>
            </a:r>
            <a:r>
              <a:rPr lang="en-US" sz="2400" b="1" dirty="0" smtClean="0"/>
              <a:t>water)</a:t>
            </a:r>
            <a:endParaRPr lang="en-CA" sz="2400" dirty="0"/>
          </a:p>
          <a:p>
            <a:pPr marL="0" indent="0">
              <a:buNone/>
            </a:pPr>
            <a:endParaRPr lang="en-C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753" y="188640"/>
            <a:ext cx="3099619" cy="189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908720"/>
            <a:ext cx="9144000" cy="5760640"/>
          </a:xfrm>
        </p:spPr>
        <p:txBody>
          <a:bodyPr>
            <a:noAutofit/>
          </a:bodyPr>
          <a:lstStyle/>
          <a:p>
            <a:r>
              <a:rPr lang="en-US" sz="2600" b="1" dirty="0" smtClean="0"/>
              <a:t>A.  Osmosis </a:t>
            </a:r>
            <a:r>
              <a:rPr lang="en-US" sz="2600" b="1" dirty="0"/>
              <a:t>is a special case of water diffusion</a:t>
            </a:r>
            <a:endParaRPr lang="en-CA" sz="2600" dirty="0"/>
          </a:p>
          <a:p>
            <a:r>
              <a:rPr lang="en-US" sz="2600" b="1" dirty="0" smtClean="0"/>
              <a:t>B.  Osmosis </a:t>
            </a:r>
            <a:r>
              <a:rPr lang="en-US" sz="2600" b="1" dirty="0"/>
              <a:t>is the net movement of water molecules from the area of greater concentration of water to the area of lesser concentration of water until it is evenly distributed</a:t>
            </a:r>
            <a:endParaRPr lang="en-CA" sz="2600" dirty="0"/>
          </a:p>
          <a:p>
            <a:r>
              <a:rPr lang="en-US" sz="2600" b="1" dirty="0" smtClean="0"/>
              <a:t>C.  Must </a:t>
            </a:r>
            <a:r>
              <a:rPr lang="en-US" sz="2600" b="1" dirty="0"/>
              <a:t>be across a selectively permeable membrane</a:t>
            </a:r>
            <a:endParaRPr lang="en-CA" sz="2600" dirty="0"/>
          </a:p>
          <a:p>
            <a:r>
              <a:rPr lang="en-US" sz="2600" b="1" dirty="0" smtClean="0"/>
              <a:t>D.  Water </a:t>
            </a:r>
            <a:r>
              <a:rPr lang="en-US" sz="2600" b="1" dirty="0"/>
              <a:t>passes through the membrane, solutes (sugars, proteins, larger molecules) cannot.</a:t>
            </a:r>
            <a:endParaRPr lang="en-CA" sz="2600" dirty="0"/>
          </a:p>
          <a:p>
            <a:pPr lvl="1"/>
            <a:r>
              <a:rPr lang="en-US" sz="2600" b="1" dirty="0" smtClean="0"/>
              <a:t>1.  Solute </a:t>
            </a:r>
            <a:r>
              <a:rPr lang="en-US" sz="2600" b="1" dirty="0"/>
              <a:t>- particles which are dissolved in water</a:t>
            </a:r>
            <a:endParaRPr lang="en-CA" sz="2600" dirty="0"/>
          </a:p>
          <a:p>
            <a:pPr lvl="1"/>
            <a:r>
              <a:rPr lang="en-US" sz="2600" b="1" dirty="0" smtClean="0"/>
              <a:t>2.  Solvent </a:t>
            </a:r>
            <a:r>
              <a:rPr lang="en-US" sz="2600" b="1" dirty="0"/>
              <a:t>- liquid which dissolves the solute.  This is water when we are talking about osmosis</a:t>
            </a:r>
            <a:endParaRPr lang="en-CA" sz="2600" dirty="0"/>
          </a:p>
          <a:p>
            <a:pPr lvl="1"/>
            <a:r>
              <a:rPr lang="en-US" sz="2600" b="1" dirty="0" smtClean="0"/>
              <a:t>3.  Solution </a:t>
            </a:r>
            <a:r>
              <a:rPr lang="en-US" sz="2600" b="1" dirty="0"/>
              <a:t>- combination of solute and solvent</a:t>
            </a:r>
            <a:endParaRPr lang="en-CA" sz="2600" dirty="0"/>
          </a:p>
          <a:p>
            <a:endParaRPr lang="en-CA" sz="2000" dirty="0"/>
          </a:p>
        </p:txBody>
      </p:sp>
      <p:sp>
        <p:nvSpPr>
          <p:cNvPr id="3" name="Date Placeholder 2"/>
          <p:cNvSpPr>
            <a:spLocks noGrp="1"/>
          </p:cNvSpPr>
          <p:nvPr>
            <p:ph type="dt" sz="half" idx="14"/>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5"/>
          </p:nvPr>
        </p:nvSpPr>
        <p:spPr/>
        <p:txBody>
          <a:bodyPr/>
          <a:lstStyle/>
          <a:p>
            <a:fld id="{1789C0F2-17E0-497A-9BBE-0C73201AAFE3}" type="slidenum">
              <a:rPr lang="en-US" smtClean="0"/>
              <a:pPr/>
              <a:t>20</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Title 5"/>
          <p:cNvSpPr>
            <a:spLocks noGrp="1"/>
          </p:cNvSpPr>
          <p:nvPr>
            <p:ph type="title"/>
          </p:nvPr>
        </p:nvSpPr>
        <p:spPr>
          <a:xfrm>
            <a:off x="352426" y="228600"/>
            <a:ext cx="7680960" cy="608112"/>
          </a:xfrm>
        </p:spPr>
        <p:txBody>
          <a:bodyPr>
            <a:normAutofit fontScale="90000"/>
          </a:bodyPr>
          <a:lstStyle/>
          <a:p>
            <a:r>
              <a:rPr lang="en-CA" dirty="0" smtClean="0"/>
              <a:t>Osmosis</a:t>
            </a:r>
            <a:endParaRPr lang="en-CA" dirty="0"/>
          </a:p>
        </p:txBody>
      </p:sp>
    </p:spTree>
    <p:extLst>
      <p:ext uri="{BB962C8B-B14F-4D97-AF65-F5344CB8AC3E}">
        <p14:creationId xmlns:p14="http://schemas.microsoft.com/office/powerpoint/2010/main" val="26600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40054" cy="4990296"/>
          </a:xfrm>
        </p:spPr>
        <p:txBody>
          <a:bodyPr>
            <a:normAutofit lnSpcReduction="10000"/>
          </a:bodyPr>
          <a:lstStyle/>
          <a:p>
            <a:r>
              <a:rPr lang="en-US" sz="3000" b="1" dirty="0" smtClean="0"/>
              <a:t>E.  Water </a:t>
            </a:r>
            <a:r>
              <a:rPr lang="en-US" sz="3000" b="1" dirty="0"/>
              <a:t>molecules move between the </a:t>
            </a:r>
            <a:r>
              <a:rPr lang="en-US" sz="3000" b="1" dirty="0" smtClean="0"/>
              <a:t>phospholipid </a:t>
            </a:r>
            <a:r>
              <a:rPr lang="en-US" sz="3000" b="1" dirty="0"/>
              <a:t>molecules</a:t>
            </a:r>
            <a:endParaRPr lang="en-CA" sz="3000" dirty="0"/>
          </a:p>
          <a:p>
            <a:r>
              <a:rPr lang="en-US" sz="3000" b="1" dirty="0" smtClean="0"/>
              <a:t>F.  Osmotic </a:t>
            </a:r>
            <a:r>
              <a:rPr lang="en-US" sz="3000" b="1" dirty="0"/>
              <a:t>pressure - the pressure due to the flow of water from the area of greater concentration to the area of lesser concentration</a:t>
            </a:r>
            <a:endParaRPr lang="en-CA" sz="3000" dirty="0"/>
          </a:p>
          <a:p>
            <a:pPr lvl="1"/>
            <a:r>
              <a:rPr lang="en-US" sz="2800" b="1" dirty="0"/>
              <a:t>1.	The greater the concentration difference across the membrane, the greater the osmotic pressure.</a:t>
            </a:r>
            <a:endParaRPr lang="en-CA" sz="2800" dirty="0"/>
          </a:p>
          <a:p>
            <a:pPr lvl="1"/>
            <a:r>
              <a:rPr lang="en-US" sz="2800" b="1" dirty="0"/>
              <a:t>2.	Can work against hydrostatic pressure (physical pressure)</a:t>
            </a:r>
            <a:endParaRPr lang="en-CA" sz="2800" dirty="0"/>
          </a:p>
          <a:p>
            <a:endParaRPr lang="en-CA" dirty="0"/>
          </a:p>
        </p:txBody>
      </p:sp>
      <p:sp>
        <p:nvSpPr>
          <p:cNvPr id="3" name="Date Placeholder 2"/>
          <p:cNvSpPr>
            <a:spLocks noGrp="1"/>
          </p:cNvSpPr>
          <p:nvPr>
            <p:ph type="dt" sz="half" idx="14"/>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5"/>
          </p:nvPr>
        </p:nvSpPr>
        <p:spPr/>
        <p:txBody>
          <a:bodyPr/>
          <a:lstStyle/>
          <a:p>
            <a:fld id="{1789C0F2-17E0-497A-9BBE-0C73201AAFE3}" type="slidenum">
              <a:rPr lang="en-US" smtClean="0"/>
              <a:pPr/>
              <a:t>21</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Title 5"/>
          <p:cNvSpPr>
            <a:spLocks noGrp="1"/>
          </p:cNvSpPr>
          <p:nvPr>
            <p:ph type="title"/>
          </p:nvPr>
        </p:nvSpPr>
        <p:spPr/>
        <p:txBody>
          <a:bodyPr/>
          <a:lstStyle/>
          <a:p>
            <a:endParaRPr lang="en-CA"/>
          </a:p>
        </p:txBody>
      </p:sp>
    </p:spTree>
    <p:extLst>
      <p:ext uri="{BB962C8B-B14F-4D97-AF65-F5344CB8AC3E}">
        <p14:creationId xmlns:p14="http://schemas.microsoft.com/office/powerpoint/2010/main" val="163972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b="1" dirty="0" smtClean="0"/>
              <a:t>G.  Examples </a:t>
            </a:r>
            <a:r>
              <a:rPr lang="en-US" sz="2800" b="1" dirty="0"/>
              <a:t>of Osmosis - H</a:t>
            </a:r>
            <a:r>
              <a:rPr lang="en-US" sz="2800" b="1" baseline="-25000" dirty="0"/>
              <a:t>2</a:t>
            </a:r>
            <a:r>
              <a:rPr lang="en-US" sz="2800" b="1" dirty="0"/>
              <a:t>O absorbed by large intestine and in kidneys</a:t>
            </a:r>
            <a:endParaRPr lang="en-CA" sz="2800" dirty="0"/>
          </a:p>
          <a:p>
            <a:endParaRPr lang="en-CA" dirty="0"/>
          </a:p>
        </p:txBody>
      </p:sp>
      <p:sp>
        <p:nvSpPr>
          <p:cNvPr id="3" name="Date Placeholder 2"/>
          <p:cNvSpPr>
            <a:spLocks noGrp="1"/>
          </p:cNvSpPr>
          <p:nvPr>
            <p:ph type="dt" sz="half" idx="14"/>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5"/>
          </p:nvPr>
        </p:nvSpPr>
        <p:spPr/>
        <p:txBody>
          <a:bodyPr/>
          <a:lstStyle/>
          <a:p>
            <a:fld id="{1789C0F2-17E0-497A-9BBE-0C73201AAFE3}" type="slidenum">
              <a:rPr lang="en-US" smtClean="0"/>
              <a:pPr/>
              <a:t>22</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Title 5"/>
          <p:cNvSpPr>
            <a:spLocks noGrp="1"/>
          </p:cNvSpPr>
          <p:nvPr>
            <p:ph type="title"/>
          </p:nvPr>
        </p:nvSpPr>
        <p:spPr/>
        <p:txBody>
          <a:bodyPr/>
          <a:lstStyle/>
          <a:p>
            <a:endParaRPr lang="en-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847285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910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b="1" dirty="0" smtClean="0"/>
              <a:t>H.  Water </a:t>
            </a:r>
            <a:r>
              <a:rPr lang="en-US" sz="3200" b="1" dirty="0"/>
              <a:t>can move easily across cell membranes, but other molecules cannot. Therefore, it is often only water that can move and follow the law of diffusion.  </a:t>
            </a:r>
            <a:endParaRPr lang="en-CA" sz="3200" dirty="0"/>
          </a:p>
          <a:p>
            <a:pPr lvl="1"/>
            <a:r>
              <a:rPr lang="en-US" sz="2600" b="1" dirty="0" smtClean="0"/>
              <a:t>1.  According </a:t>
            </a:r>
            <a:r>
              <a:rPr lang="en-US" sz="2600" b="1" dirty="0"/>
              <a:t>to the law of diffusion, water will move from where it is more concentrated (i.e. solution that has less solute in it) to where it is less concentrated (i.e. solution that has more solute in it).  </a:t>
            </a:r>
            <a:endParaRPr lang="en-CA" sz="2600" dirty="0"/>
          </a:p>
          <a:p>
            <a:endParaRPr lang="en-CA" dirty="0"/>
          </a:p>
        </p:txBody>
      </p:sp>
      <p:sp>
        <p:nvSpPr>
          <p:cNvPr id="3" name="Date Placeholder 2"/>
          <p:cNvSpPr>
            <a:spLocks noGrp="1"/>
          </p:cNvSpPr>
          <p:nvPr>
            <p:ph type="dt" sz="half" idx="14"/>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5"/>
          </p:nvPr>
        </p:nvSpPr>
        <p:spPr/>
        <p:txBody>
          <a:bodyPr/>
          <a:lstStyle/>
          <a:p>
            <a:fld id="{1789C0F2-17E0-497A-9BBE-0C73201AAFE3}" type="slidenum">
              <a:rPr lang="en-US" smtClean="0"/>
              <a:pPr/>
              <a:t>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Title 5"/>
          <p:cNvSpPr>
            <a:spLocks noGrp="1"/>
          </p:cNvSpPr>
          <p:nvPr>
            <p:ph type="title"/>
          </p:nvPr>
        </p:nvSpPr>
        <p:spPr/>
        <p:txBody>
          <a:bodyPr/>
          <a:lstStyle/>
          <a:p>
            <a:endParaRPr lang="en-CA"/>
          </a:p>
        </p:txBody>
      </p:sp>
    </p:spTree>
    <p:extLst>
      <p:ext uri="{BB962C8B-B14F-4D97-AF65-F5344CB8AC3E}">
        <p14:creationId xmlns:p14="http://schemas.microsoft.com/office/powerpoint/2010/main" val="4253681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fontScale="92500"/>
          </a:bodyPr>
          <a:lstStyle/>
          <a:p>
            <a:r>
              <a:rPr lang="en-US" sz="2400" b="1" dirty="0" smtClean="0"/>
              <a:t>a.  No </a:t>
            </a:r>
            <a:r>
              <a:rPr lang="en-US" sz="2400" b="1" dirty="0"/>
              <a:t>net movement of water across membrane.</a:t>
            </a:r>
            <a:endParaRPr lang="en-CA" sz="2400" dirty="0"/>
          </a:p>
          <a:p>
            <a:r>
              <a:rPr lang="en-US" sz="2400" b="1" dirty="0" smtClean="0"/>
              <a:t>b.  Same </a:t>
            </a:r>
            <a:r>
              <a:rPr lang="en-US" sz="2400" b="1" dirty="0"/>
              <a:t>number of solute molecules per unit volume</a:t>
            </a:r>
            <a:endParaRPr lang="en-CA" sz="2400" dirty="0"/>
          </a:p>
          <a:p>
            <a:r>
              <a:rPr lang="en-US" sz="2400" b="1" dirty="0" smtClean="0"/>
              <a:t>c.  Cells </a:t>
            </a:r>
            <a:r>
              <a:rPr lang="en-US" sz="2400" b="1" dirty="0"/>
              <a:t>placed in an isotonic solution neither gain or lose water</a:t>
            </a:r>
            <a:endParaRPr lang="en-CA" sz="2400" dirty="0"/>
          </a:p>
          <a:p>
            <a:r>
              <a:rPr lang="en-US" sz="2400" b="1" dirty="0" smtClean="0"/>
              <a:t>d.  Ex</a:t>
            </a:r>
            <a:r>
              <a:rPr lang="en-US" sz="2400" b="1" dirty="0"/>
              <a:t>.  a 0.9 percent solution of </a:t>
            </a:r>
            <a:r>
              <a:rPr lang="en-US" sz="2400" b="1" dirty="0" err="1"/>
              <a:t>NaCl</a:t>
            </a:r>
            <a:r>
              <a:rPr lang="en-US" sz="2400" b="1" dirty="0"/>
              <a:t> is isotonic to red blood cells (RBC)</a:t>
            </a:r>
            <a:endParaRPr lang="en-CA" sz="2400" dirty="0"/>
          </a:p>
          <a:p>
            <a:endParaRPr lang="en-CA" dirty="0"/>
          </a:p>
        </p:txBody>
      </p:sp>
      <p:sp>
        <p:nvSpPr>
          <p:cNvPr id="7" name="Title 6"/>
          <p:cNvSpPr>
            <a:spLocks noGrp="1"/>
          </p:cNvSpPr>
          <p:nvPr>
            <p:ph type="title"/>
          </p:nvPr>
        </p:nvSpPr>
        <p:spPr/>
        <p:txBody>
          <a:bodyPr>
            <a:normAutofit fontScale="90000"/>
          </a:bodyPr>
          <a:lstStyle/>
          <a:p>
            <a:r>
              <a:rPr lang="en-US" b="1" dirty="0"/>
              <a:t>2.	Isotonic Solutions ("same strength") </a:t>
            </a:r>
            <a:endParaRPr lang="en-CA" dirty="0"/>
          </a:p>
        </p:txBody>
      </p:sp>
      <p:sp>
        <p:nvSpPr>
          <p:cNvPr id="3" name="Date Placeholder 2"/>
          <p:cNvSpPr>
            <a:spLocks noGrp="1"/>
          </p:cNvSpPr>
          <p:nvPr>
            <p:ph type="dt" sz="half" idx="15"/>
          </p:nvPr>
        </p:nvSpPr>
        <p:spPr/>
        <p:txBody>
          <a:bodyPr>
            <a:normAutofit fontScale="70000" lnSpcReduction="20000"/>
          </a:bodyPr>
          <a:lstStyle/>
          <a:p>
            <a:fld id="{14CB1CAA-32CD-4B55-B92A-B8F0843CACF4}" type="datetime2">
              <a:rPr lang="en-US" smtClean="0"/>
              <a:t>Saturday, November 03, 2012</a:t>
            </a:fld>
            <a:endParaRPr lang="en-US" dirty="0"/>
          </a:p>
        </p:txBody>
      </p:sp>
      <p:sp>
        <p:nvSpPr>
          <p:cNvPr id="4" name="Slide Number Placeholder 3"/>
          <p:cNvSpPr>
            <a:spLocks noGrp="1"/>
          </p:cNvSpPr>
          <p:nvPr>
            <p:ph type="sldNum" sz="quarter" idx="16"/>
          </p:nvPr>
        </p:nvSpPr>
        <p:spPr/>
        <p:txBody>
          <a:bodyPr/>
          <a:lstStyle/>
          <a:p>
            <a:fld id="{1789C0F2-17E0-497A-9BBE-0C73201AAFE3}" type="slidenum">
              <a:rPr lang="en-US" smtClean="0"/>
              <a:pPr/>
              <a:t>24</a:t>
            </a:fld>
            <a:endParaRPr lang="en-US" dirty="0"/>
          </a:p>
        </p:txBody>
      </p:sp>
      <p:sp>
        <p:nvSpPr>
          <p:cNvPr id="5" name="Footer Placeholder 4"/>
          <p:cNvSpPr>
            <a:spLocks noGrp="1"/>
          </p:cNvSpPr>
          <p:nvPr>
            <p:ph type="ftr" sz="quarter" idx="17"/>
          </p:nvPr>
        </p:nvSpPr>
        <p:spPr/>
        <p:txBody>
          <a:bodyPr/>
          <a:lstStyle/>
          <a:p>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652120" y="3501008"/>
            <a:ext cx="3247619" cy="2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796136" y="836712"/>
            <a:ext cx="2736304" cy="223224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6588224" y="1340768"/>
            <a:ext cx="1152128"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a:off x="7224005" y="1803918"/>
            <a:ext cx="783171"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87976" y="2132856"/>
            <a:ext cx="819200" cy="276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732240" y="186883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7079964" y="1462066"/>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5902300" y="1409761"/>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6118324" y="186883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6012160" y="2564904"/>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7137040" y="2195229"/>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6469360" y="262257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7115993" y="2688467"/>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7740352" y="2511219"/>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8172400" y="279300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8172400" y="2132856"/>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7353064" y="98072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8019888" y="1362787"/>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6560262" y="100956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00827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000" b="1" dirty="0" smtClean="0"/>
              <a:t>a.  These </a:t>
            </a:r>
            <a:r>
              <a:rPr lang="en-US" sz="2000" b="1" dirty="0"/>
              <a:t>solutions have a greater concentration of solute than the cell contents</a:t>
            </a:r>
            <a:endParaRPr lang="en-CA" sz="2000" dirty="0"/>
          </a:p>
          <a:p>
            <a:r>
              <a:rPr lang="en-US" sz="2000" b="1" dirty="0" smtClean="0"/>
              <a:t>b.  When </a:t>
            </a:r>
            <a:r>
              <a:rPr lang="en-US" sz="2000" b="1" dirty="0"/>
              <a:t>cells placed in hypertonic solution, water will leave the cell and the cell will shrivel up.  </a:t>
            </a:r>
            <a:endParaRPr lang="en-CA" sz="2000" dirty="0"/>
          </a:p>
          <a:p>
            <a:r>
              <a:rPr lang="en-US" sz="2000" b="1" dirty="0" smtClean="0"/>
              <a:t>c.</a:t>
            </a:r>
            <a:r>
              <a:rPr lang="en-US" sz="2000" b="1" dirty="0"/>
              <a:t> </a:t>
            </a:r>
            <a:r>
              <a:rPr lang="en-US" sz="2000" b="1" dirty="0" smtClean="0"/>
              <a:t> Called </a:t>
            </a:r>
            <a:r>
              <a:rPr lang="en-US" sz="2000" b="1" dirty="0"/>
              <a:t>crenation in animal cells</a:t>
            </a:r>
            <a:endParaRPr lang="en-CA" sz="2000" dirty="0"/>
          </a:p>
          <a:p>
            <a:r>
              <a:rPr lang="en-US" sz="2000" b="1" dirty="0" smtClean="0"/>
              <a:t>d.  Ex</a:t>
            </a:r>
            <a:r>
              <a:rPr lang="en-US" sz="2000" b="1" dirty="0"/>
              <a:t>.  a 10% solution of </a:t>
            </a:r>
            <a:r>
              <a:rPr lang="en-US" sz="2000" b="1" dirty="0" err="1"/>
              <a:t>NaCl</a:t>
            </a:r>
            <a:r>
              <a:rPr lang="en-US" sz="2000" b="1" dirty="0"/>
              <a:t> is hypertonic to RBC -- they'll shrink</a:t>
            </a:r>
            <a:endParaRPr lang="en-CA" sz="2000" dirty="0"/>
          </a:p>
          <a:p>
            <a:endParaRPr lang="en-CA" dirty="0"/>
          </a:p>
        </p:txBody>
      </p:sp>
      <p:sp>
        <p:nvSpPr>
          <p:cNvPr id="4" name="Title 3"/>
          <p:cNvSpPr>
            <a:spLocks noGrp="1"/>
          </p:cNvSpPr>
          <p:nvPr>
            <p:ph type="title"/>
          </p:nvPr>
        </p:nvSpPr>
        <p:spPr/>
        <p:txBody>
          <a:bodyPr>
            <a:normAutofit fontScale="90000"/>
          </a:bodyPr>
          <a:lstStyle/>
          <a:p>
            <a:r>
              <a:rPr lang="en-US" b="1" dirty="0" smtClean="0"/>
              <a:t>3.  Hypertonic </a:t>
            </a:r>
            <a:r>
              <a:rPr lang="en-US" b="1" dirty="0"/>
              <a:t>Solutions </a:t>
            </a:r>
            <a:r>
              <a:rPr lang="en-US" b="1" dirty="0" smtClean="0"/>
              <a:t/>
            </a:r>
            <a:br>
              <a:rPr lang="en-US" b="1" dirty="0" smtClean="0"/>
            </a:br>
            <a:r>
              <a:rPr lang="en-US" b="1" dirty="0"/>
              <a:t>	</a:t>
            </a:r>
            <a:r>
              <a:rPr lang="en-US" b="1" dirty="0" smtClean="0"/>
              <a:t>(“greater strength”)</a:t>
            </a:r>
            <a:endParaRPr lang="en-CA" dirty="0"/>
          </a:p>
        </p:txBody>
      </p:sp>
      <p:sp>
        <p:nvSpPr>
          <p:cNvPr id="5" name="Date Placeholder 4"/>
          <p:cNvSpPr>
            <a:spLocks noGrp="1"/>
          </p:cNvSpPr>
          <p:nvPr>
            <p:ph type="dt" sz="half" idx="15"/>
          </p:nvPr>
        </p:nvSpPr>
        <p:spPr/>
        <p:txBody>
          <a:bodyPr>
            <a:normAutofit fontScale="70000" lnSpcReduction="20000"/>
          </a:bodyPr>
          <a:lstStyle/>
          <a:p>
            <a:fld id="{84B82477-D5D3-4181-8C11-75D0F2433A87}" type="datetime2">
              <a:rPr lang="en-US" smtClean="0"/>
              <a:t>Saturday, November 03, 2012</a:t>
            </a:fld>
            <a:endParaRPr lang="en-US" dirty="0"/>
          </a:p>
        </p:txBody>
      </p:sp>
      <p:sp>
        <p:nvSpPr>
          <p:cNvPr id="6" name="Slide Number Placeholder 5"/>
          <p:cNvSpPr>
            <a:spLocks noGrp="1"/>
          </p:cNvSpPr>
          <p:nvPr>
            <p:ph type="sldNum" sz="quarter" idx="16"/>
          </p:nvPr>
        </p:nvSpPr>
        <p:spPr/>
        <p:txBody>
          <a:bodyPr/>
          <a:lstStyle/>
          <a:p>
            <a:fld id="{1789C0F2-17E0-497A-9BBE-0C73201AAFE3}" type="slidenum">
              <a:rPr lang="en-US" smtClean="0"/>
              <a:pPr/>
              <a:t>25</a:t>
            </a:fld>
            <a:endParaRPr lang="en-US" dirty="0"/>
          </a:p>
        </p:txBody>
      </p:sp>
      <p:sp>
        <p:nvSpPr>
          <p:cNvPr id="7" name="Footer Placeholder 6"/>
          <p:cNvSpPr>
            <a:spLocks noGrp="1"/>
          </p:cNvSpPr>
          <p:nvPr>
            <p:ph type="ftr" sz="quarter" idx="17"/>
          </p:nvPr>
        </p:nvSpPr>
        <p:spPr/>
        <p:txBody>
          <a:bodyPr/>
          <a:lstStyle/>
          <a:p>
            <a:endParaRPr lang="en-US"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04048" y="3861048"/>
            <a:ext cx="3780953" cy="25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580112" y="1263858"/>
            <a:ext cx="2736304" cy="223224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6372200" y="1767914"/>
            <a:ext cx="1152128"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p:nvPr/>
        </p:nvCxnSpPr>
        <p:spPr>
          <a:xfrm>
            <a:off x="7007981" y="2231064"/>
            <a:ext cx="783171"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971952" y="2560002"/>
            <a:ext cx="660388" cy="276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16216" y="229597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6863940" y="188921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5686276" y="1836907"/>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846886" y="2354627"/>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5642160" y="310073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921016" y="262237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6253336" y="3049724"/>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899969" y="3115613"/>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524328" y="293836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7956376" y="3220154"/>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7956376" y="256000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7773856" y="131314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7803864" y="1789933"/>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6344238" y="1436711"/>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7308304" y="315073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7721116" y="2231064"/>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7864085" y="2869501"/>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7981428" y="206349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7115993" y="146554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7441840" y="1712674"/>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6683945" y="134198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5659474" y="132058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5997624" y="2107501"/>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5999286" y="281480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6062159" y="1683837"/>
            <a:ext cx="185750" cy="21085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1755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CA" dirty="0"/>
          </a:p>
        </p:txBody>
      </p:sp>
      <p:sp>
        <p:nvSpPr>
          <p:cNvPr id="3" name="Content Placeholder 2"/>
          <p:cNvSpPr>
            <a:spLocks noGrp="1"/>
          </p:cNvSpPr>
          <p:nvPr>
            <p:ph sz="quarter" idx="13"/>
          </p:nvPr>
        </p:nvSpPr>
        <p:spPr/>
        <p:txBody>
          <a:bodyPr>
            <a:normAutofit fontScale="92500" lnSpcReduction="10000"/>
          </a:bodyPr>
          <a:lstStyle/>
          <a:p>
            <a:r>
              <a:rPr lang="en-US" sz="2400" b="1" dirty="0" smtClean="0"/>
              <a:t>a.  These </a:t>
            </a:r>
            <a:r>
              <a:rPr lang="en-US" sz="2400" b="1" dirty="0"/>
              <a:t>solutions have lower concentration of solute than the cell contents</a:t>
            </a:r>
            <a:endParaRPr lang="en-CA" sz="2400" dirty="0"/>
          </a:p>
          <a:p>
            <a:r>
              <a:rPr lang="en-US" sz="2400" b="1" dirty="0" smtClean="0"/>
              <a:t>b.  When </a:t>
            </a:r>
            <a:r>
              <a:rPr lang="en-US" sz="2400" b="1" dirty="0"/>
              <a:t>cells placed in hypotonic solution, water will enter cell and the cell will swell and possibly burst</a:t>
            </a:r>
            <a:endParaRPr lang="en-CA" sz="2400" dirty="0"/>
          </a:p>
          <a:p>
            <a:r>
              <a:rPr lang="en-US" sz="2400" b="1" dirty="0" smtClean="0"/>
              <a:t>c.  Ex.  a salt solution with a concentration less than 0.9% is hypotonic to RBC</a:t>
            </a:r>
            <a:endParaRPr lang="en-CA" sz="2400" dirty="0" smtClean="0"/>
          </a:p>
          <a:p>
            <a:endParaRPr lang="en-CA" dirty="0"/>
          </a:p>
        </p:txBody>
      </p:sp>
      <p:sp>
        <p:nvSpPr>
          <p:cNvPr id="4" name="Title 3"/>
          <p:cNvSpPr>
            <a:spLocks noGrp="1"/>
          </p:cNvSpPr>
          <p:nvPr>
            <p:ph type="title"/>
          </p:nvPr>
        </p:nvSpPr>
        <p:spPr/>
        <p:txBody>
          <a:bodyPr>
            <a:normAutofit fontScale="90000"/>
          </a:bodyPr>
          <a:lstStyle/>
          <a:p>
            <a:r>
              <a:rPr lang="en-US" b="1" dirty="0"/>
              <a:t>4.	Hypotonic Solutions ("hypo" means "less than</a:t>
            </a:r>
            <a:r>
              <a:rPr lang="en-US" b="1" dirty="0" smtClean="0"/>
              <a:t>")</a:t>
            </a:r>
            <a:endParaRPr lang="en-CA" dirty="0"/>
          </a:p>
        </p:txBody>
      </p:sp>
      <p:sp>
        <p:nvSpPr>
          <p:cNvPr id="5" name="Date Placeholder 4"/>
          <p:cNvSpPr>
            <a:spLocks noGrp="1"/>
          </p:cNvSpPr>
          <p:nvPr>
            <p:ph type="dt" sz="half" idx="15"/>
          </p:nvPr>
        </p:nvSpPr>
        <p:spPr/>
        <p:txBody>
          <a:bodyPr>
            <a:normAutofit fontScale="70000" lnSpcReduction="20000"/>
          </a:bodyPr>
          <a:lstStyle/>
          <a:p>
            <a:fld id="{84B82477-D5D3-4181-8C11-75D0F2433A87}" type="datetime2">
              <a:rPr lang="en-US" smtClean="0"/>
              <a:t>Saturday, November 03, 2012</a:t>
            </a:fld>
            <a:endParaRPr lang="en-US" dirty="0"/>
          </a:p>
        </p:txBody>
      </p:sp>
      <p:sp>
        <p:nvSpPr>
          <p:cNvPr id="6" name="Slide Number Placeholder 5"/>
          <p:cNvSpPr>
            <a:spLocks noGrp="1"/>
          </p:cNvSpPr>
          <p:nvPr>
            <p:ph type="sldNum" sz="quarter" idx="16"/>
          </p:nvPr>
        </p:nvSpPr>
        <p:spPr/>
        <p:txBody>
          <a:bodyPr/>
          <a:lstStyle/>
          <a:p>
            <a:fld id="{1789C0F2-17E0-497A-9BBE-0C73201AAFE3}" type="slidenum">
              <a:rPr lang="en-US" smtClean="0"/>
              <a:pPr/>
              <a:t>26</a:t>
            </a:fld>
            <a:endParaRPr lang="en-US" dirty="0"/>
          </a:p>
        </p:txBody>
      </p:sp>
      <p:sp>
        <p:nvSpPr>
          <p:cNvPr id="7" name="Footer Placeholder 6"/>
          <p:cNvSpPr>
            <a:spLocks noGrp="1"/>
          </p:cNvSpPr>
          <p:nvPr>
            <p:ph type="ftr" sz="quarter" idx="17"/>
          </p:nvPr>
        </p:nvSpPr>
        <p:spPr/>
        <p:txBody>
          <a:bodyPr/>
          <a:lstStyle/>
          <a:p>
            <a:endParaRPr lang="en-US" dirty="0"/>
          </a:p>
        </p:txBody>
      </p:sp>
      <p:sp>
        <p:nvSpPr>
          <p:cNvPr id="9" name="Rectangle 8"/>
          <p:cNvSpPr/>
          <p:nvPr/>
        </p:nvSpPr>
        <p:spPr>
          <a:xfrm>
            <a:off x="5329460" y="1408273"/>
            <a:ext cx="2736304" cy="223224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6121548" y="1912329"/>
            <a:ext cx="1152128"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p:nvPr/>
        </p:nvCxnSpPr>
        <p:spPr>
          <a:xfrm>
            <a:off x="6757329" y="2375479"/>
            <a:ext cx="78317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21300" y="2704417"/>
            <a:ext cx="819200" cy="2762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265564" y="2440393"/>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6613288" y="2033627"/>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5435624" y="198132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651648" y="2440393"/>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5545484" y="313646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670364" y="2766790"/>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6557998" y="2375479"/>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649317" y="3260028"/>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412816" y="2720705"/>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7705724" y="3364569"/>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7705724" y="2704417"/>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6886388" y="1552289"/>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6898950" y="2086346"/>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6265564" y="2099492"/>
            <a:ext cx="216024" cy="24712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25506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normAutofit fontScale="70000" lnSpcReduction="20000"/>
          </a:bodyPr>
          <a:lstStyle/>
          <a:p>
            <a:fld id="{84B82477-D5D3-4181-8C11-75D0F2433A87}" type="datetime2">
              <a:rPr lang="en-US" smtClean="0"/>
              <a:t>Saturday, November 03, 2012</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27</a:t>
            </a:fld>
            <a:endParaRPr lang="en-US" dirty="0"/>
          </a:p>
        </p:txBody>
      </p:sp>
      <p:sp>
        <p:nvSpPr>
          <p:cNvPr id="7" name="Footer Placeholder 6"/>
          <p:cNvSpPr>
            <a:spLocks noGrp="1"/>
          </p:cNvSpPr>
          <p:nvPr>
            <p:ph type="ftr" sz="quarter" idx="12"/>
          </p:nvPr>
        </p:nvSpPr>
        <p:spPr/>
        <p:txBody>
          <a:bodyPr/>
          <a:lstStyle/>
          <a:p>
            <a:endParaRPr lang="en-US" dirty="0"/>
          </a:p>
        </p:txBody>
      </p:sp>
      <p:sp>
        <p:nvSpPr>
          <p:cNvPr id="4" name="Title 3"/>
          <p:cNvSpPr>
            <a:spLocks noGrp="1"/>
          </p:cNvSpPr>
          <p:nvPr>
            <p:ph type="title"/>
          </p:nvPr>
        </p:nvSpPr>
        <p:spPr/>
        <p:txBody>
          <a:bodyPr>
            <a:noAutofit/>
          </a:bodyPr>
          <a:lstStyle/>
          <a:p>
            <a:r>
              <a:rPr lang="en-US" sz="2800" b="1" dirty="0" smtClean="0"/>
              <a:t>5.  Summary </a:t>
            </a:r>
            <a:r>
              <a:rPr lang="en-US" sz="2800" b="1" dirty="0"/>
              <a:t>of what happens to animal cells placed in different tonicities of </a:t>
            </a:r>
            <a:r>
              <a:rPr lang="en-US" sz="2800" b="1" dirty="0" smtClean="0"/>
              <a:t>solution</a:t>
            </a:r>
            <a:endParaRPr lang="en-CA" sz="2800" dirty="0"/>
          </a:p>
        </p:txBody>
      </p:sp>
      <p:pic>
        <p:nvPicPr>
          <p:cNvPr id="7169" name="Picture 1" descr="osmosis%20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424786" cy="460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50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fontScale="70000" lnSpcReduction="20000"/>
          </a:bodyPr>
          <a:lstStyle/>
          <a:p>
            <a:fld id="{8B62300D-25B3-4603-86C9-4CB776489F00}" type="datetime2">
              <a:rPr lang="en-US" smtClean="0"/>
              <a:t>Saturday, November 03, 2012</a:t>
            </a:fld>
            <a:endParaRPr lang="en-US" dirty="0"/>
          </a:p>
        </p:txBody>
      </p:sp>
      <p:sp>
        <p:nvSpPr>
          <p:cNvPr id="3" name="Slide Number Placeholder 2"/>
          <p:cNvSpPr>
            <a:spLocks noGrp="1"/>
          </p:cNvSpPr>
          <p:nvPr>
            <p:ph type="sldNum" sz="quarter" idx="11"/>
          </p:nvPr>
        </p:nvSpPr>
        <p:spPr/>
        <p:txBody>
          <a:bodyPr/>
          <a:lstStyle/>
          <a:p>
            <a:fld id="{1789C0F2-17E0-497A-9BBE-0C73201AAFE3}" type="slidenum">
              <a:rPr lang="en-US" smtClean="0"/>
              <a:pPr/>
              <a:t>28</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5" name="Title 4"/>
          <p:cNvSpPr>
            <a:spLocks noGrp="1"/>
          </p:cNvSpPr>
          <p:nvPr>
            <p:ph type="title"/>
          </p:nvPr>
        </p:nvSpPr>
        <p:spPr>
          <a:xfrm>
            <a:off x="352426" y="228600"/>
            <a:ext cx="8791574" cy="1066800"/>
          </a:xfrm>
        </p:spPr>
        <p:txBody>
          <a:bodyPr>
            <a:normAutofit/>
          </a:bodyPr>
          <a:lstStyle/>
          <a:p>
            <a:r>
              <a:rPr lang="en-US" sz="3200" b="1" dirty="0" smtClean="0"/>
              <a:t>6.Summary </a:t>
            </a:r>
            <a:r>
              <a:rPr lang="en-US" sz="3200" b="1" dirty="0"/>
              <a:t>of what happens to plant cells placed in different tonicities of solution</a:t>
            </a:r>
            <a:endParaRPr lang="en-CA" sz="3200"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9217" name="Picture 1" descr="ton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848" y="1268760"/>
            <a:ext cx="6362303" cy="47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16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fontScale="70000" lnSpcReduction="20000"/>
          </a:bodyPr>
          <a:lstStyle/>
          <a:p>
            <a:fld id="{8B62300D-25B3-4603-86C9-4CB776489F00}" type="datetime2">
              <a:rPr lang="en-US" smtClean="0"/>
              <a:t>Saturday, November 03, 2012</a:t>
            </a:fld>
            <a:endParaRPr lang="en-US" dirty="0"/>
          </a:p>
        </p:txBody>
      </p:sp>
      <p:sp>
        <p:nvSpPr>
          <p:cNvPr id="3" name="Slide Number Placeholder 2"/>
          <p:cNvSpPr>
            <a:spLocks noGrp="1"/>
          </p:cNvSpPr>
          <p:nvPr>
            <p:ph type="sldNum" sz="quarter" idx="11"/>
          </p:nvPr>
        </p:nvSpPr>
        <p:spPr/>
        <p:txBody>
          <a:bodyPr/>
          <a:lstStyle/>
          <a:p>
            <a:fld id="{1789C0F2-17E0-497A-9BBE-0C73201AAFE3}" type="slidenum">
              <a:rPr lang="en-US" smtClean="0"/>
              <a:pPr/>
              <a:t>29</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6" name="Rectangle 5"/>
          <p:cNvSpPr/>
          <p:nvPr/>
        </p:nvSpPr>
        <p:spPr>
          <a:xfrm>
            <a:off x="467544" y="332656"/>
            <a:ext cx="8208912" cy="1508105"/>
          </a:xfrm>
          <a:prstGeom prst="rect">
            <a:avLst/>
          </a:prstGeom>
        </p:spPr>
        <p:txBody>
          <a:bodyPr wrap="square">
            <a:spAutoFit/>
          </a:bodyPr>
          <a:lstStyle/>
          <a:p>
            <a:r>
              <a:rPr lang="en-US" sz="2400" b="1" dirty="0" smtClean="0"/>
              <a:t>a.  Hypertonic </a:t>
            </a:r>
            <a:r>
              <a:rPr lang="en-US" sz="2400" b="1" dirty="0"/>
              <a:t>solutions cause plasmolysis (shrinking of cell due to osmosis).</a:t>
            </a:r>
            <a:endParaRPr lang="en-CA" sz="2400" dirty="0"/>
          </a:p>
          <a:p>
            <a:pPr lvl="1"/>
            <a:r>
              <a:rPr lang="en-US" sz="2200" b="1" dirty="0"/>
              <a:t>i.	Central vacuole loses water</a:t>
            </a:r>
            <a:endParaRPr lang="en-CA" sz="2200" dirty="0"/>
          </a:p>
          <a:p>
            <a:pPr lvl="1"/>
            <a:r>
              <a:rPr lang="en-US" sz="2200" b="1" dirty="0"/>
              <a:t>ii.	Cell membrane shrinks and pulls away from cell wall</a:t>
            </a:r>
            <a:endParaRPr lang="en-CA" sz="2200" dirty="0"/>
          </a:p>
        </p:txBody>
      </p:sp>
      <p:sp>
        <p:nvSpPr>
          <p:cNvPr id="7" name="Rectangle 6"/>
          <p:cNvSpPr/>
          <p:nvPr/>
        </p:nvSpPr>
        <p:spPr>
          <a:xfrm>
            <a:off x="469826" y="2271648"/>
            <a:ext cx="8208912" cy="4924425"/>
          </a:xfrm>
          <a:prstGeom prst="rect">
            <a:avLst/>
          </a:prstGeom>
        </p:spPr>
        <p:txBody>
          <a:bodyPr wrap="square">
            <a:spAutoFit/>
          </a:bodyPr>
          <a:lstStyle/>
          <a:p>
            <a:r>
              <a:rPr lang="en-US" b="1" dirty="0" smtClean="0"/>
              <a:t>b.  </a:t>
            </a:r>
            <a:r>
              <a:rPr lang="en-US" sz="2400" b="1" dirty="0" smtClean="0"/>
              <a:t>Hypotonic </a:t>
            </a:r>
            <a:r>
              <a:rPr lang="en-US" sz="2400" b="1" dirty="0"/>
              <a:t>solutions causes turgor pressure, against rigid cell wall </a:t>
            </a:r>
            <a:endParaRPr lang="en-CA" sz="2400" dirty="0"/>
          </a:p>
          <a:p>
            <a:pPr lvl="1"/>
            <a:r>
              <a:rPr lang="en-US" sz="2200" b="1" dirty="0"/>
              <a:t>i.	Turgor pressure occurs when plant cells are placed in hypotonic solution and admit water</a:t>
            </a:r>
            <a:endParaRPr lang="en-CA" sz="2200" dirty="0"/>
          </a:p>
          <a:p>
            <a:pPr lvl="1"/>
            <a:r>
              <a:rPr lang="en-US" sz="2200" b="1" dirty="0"/>
              <a:t>ii.	As water enters, pressure builds up inside the cell (hydrostatic pressure)</a:t>
            </a:r>
            <a:endParaRPr lang="en-CA" sz="2200" dirty="0"/>
          </a:p>
          <a:p>
            <a:pPr lvl="1"/>
            <a:r>
              <a:rPr lang="en-US" sz="2200" b="1" dirty="0"/>
              <a:t>iii.	When hydrostatic pressure = osmotic pressure, the plant is said to have developed turgor pressure</a:t>
            </a:r>
            <a:endParaRPr lang="en-CA" sz="2200" dirty="0"/>
          </a:p>
          <a:p>
            <a:pPr lvl="1"/>
            <a:r>
              <a:rPr lang="en-US" sz="2200" b="1" dirty="0"/>
              <a:t>iv.	Cell wall keeps cell from bursting</a:t>
            </a:r>
            <a:endParaRPr lang="en-CA" sz="2200" dirty="0"/>
          </a:p>
          <a:p>
            <a:pPr lvl="1"/>
            <a:r>
              <a:rPr lang="en-US" sz="2200" b="1" dirty="0"/>
              <a:t>v.	Osmosis continues until turgor pressure = osmotic pressure</a:t>
            </a:r>
            <a:endParaRPr lang="en-CA" sz="2200" dirty="0"/>
          </a:p>
          <a:p>
            <a:pPr lvl="1"/>
            <a:r>
              <a:rPr lang="en-US" sz="2200" b="1" dirty="0"/>
              <a:t>vi.	Turgor pressure important for plant cells to retain erect positions</a:t>
            </a:r>
            <a:endParaRPr lang="en-CA" sz="2200" dirty="0"/>
          </a:p>
          <a:p>
            <a:r>
              <a:rPr lang="en-US" sz="2400" b="1" dirty="0"/>
              <a:t> </a:t>
            </a:r>
            <a:endParaRPr lang="en-CA" sz="2400" dirty="0"/>
          </a:p>
        </p:txBody>
      </p:sp>
    </p:spTree>
    <p:extLst>
      <p:ext uri="{BB962C8B-B14F-4D97-AF65-F5344CB8AC3E}">
        <p14:creationId xmlns:p14="http://schemas.microsoft.com/office/powerpoint/2010/main" val="22248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additive="base">
                                        <p:cTn id="4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 calcmode="lin" valueType="num">
                                      <p:cBhvr additive="base">
                                        <p:cTn id="4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II.	</a:t>
            </a:r>
            <a:r>
              <a:rPr lang="en-US" sz="4400" b="1" u="sng" dirty="0"/>
              <a:t>Fluid Mosaic Model</a:t>
            </a:r>
            <a:r>
              <a:rPr lang="en-CA" dirty="0"/>
              <a:t/>
            </a:r>
            <a:br>
              <a:rPr lang="en-CA" dirty="0"/>
            </a:br>
            <a:endParaRPr lang="en-CA"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pPr marL="0" indent="0">
              <a:buNone/>
            </a:pPr>
            <a:r>
              <a:rPr lang="en-US" sz="2800" b="1" dirty="0" smtClean="0"/>
              <a:t>A.  Cell </a:t>
            </a:r>
            <a:r>
              <a:rPr lang="en-US" sz="2800" b="1" dirty="0"/>
              <a:t>membrane is found in all living cells and is the outer boundary for the cytoplasm</a:t>
            </a:r>
            <a:endParaRPr lang="en-CA" sz="2800" dirty="0"/>
          </a:p>
          <a:p>
            <a:pPr marL="400050" lvl="1" indent="0">
              <a:buNone/>
            </a:pPr>
            <a:r>
              <a:rPr lang="en-US" sz="2400" b="1" dirty="0" smtClean="0"/>
              <a:t>1.  All </a:t>
            </a:r>
            <a:r>
              <a:rPr lang="en-US" sz="2400" b="1" dirty="0"/>
              <a:t>living cells (plant, animal, fungal, protozoan, or bacterial) are surrounded by cell membranes</a:t>
            </a:r>
            <a:endParaRPr lang="en-CA" sz="2400" dirty="0"/>
          </a:p>
          <a:p>
            <a:pPr marL="0" indent="0">
              <a:buNone/>
            </a:pPr>
            <a:endParaRPr lang="en-CA" dirty="0" smtClean="0"/>
          </a:p>
          <a:p>
            <a:pPr marL="0" indent="0">
              <a:buNone/>
            </a:pPr>
            <a:endParaRPr lang="en-C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952" y="3356992"/>
            <a:ext cx="58674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18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23528" y="1627201"/>
            <a:ext cx="7680960" cy="4724400"/>
          </a:xfrm>
        </p:spPr>
        <p:txBody>
          <a:bodyPr/>
          <a:lstStyle/>
          <a:p>
            <a:r>
              <a:rPr lang="en-US" sz="2800" b="1" dirty="0"/>
              <a:t>A.	</a:t>
            </a:r>
            <a:r>
              <a:rPr lang="en-US" sz="2400" b="1" dirty="0"/>
              <a:t>Facilitated</a:t>
            </a:r>
            <a:r>
              <a:rPr lang="en-US" sz="2800" b="1" dirty="0"/>
              <a:t> </a:t>
            </a:r>
            <a:r>
              <a:rPr lang="en-US" sz="2400" b="1" dirty="0"/>
              <a:t>Transport</a:t>
            </a:r>
            <a:endParaRPr lang="en-CA" sz="2400" dirty="0"/>
          </a:p>
          <a:p>
            <a:endParaRPr lang="en-CA" dirty="0"/>
          </a:p>
        </p:txBody>
      </p:sp>
      <p:sp>
        <p:nvSpPr>
          <p:cNvPr id="2" name="Date Placeholder 1"/>
          <p:cNvSpPr>
            <a:spLocks noGrp="1"/>
          </p:cNvSpPr>
          <p:nvPr>
            <p:ph type="dt" sz="half" idx="14"/>
          </p:nvPr>
        </p:nvSpPr>
        <p:spPr/>
        <p:txBody>
          <a:bodyPr>
            <a:normAutofit fontScale="70000" lnSpcReduction="20000"/>
          </a:bodyPr>
          <a:lstStyle/>
          <a:p>
            <a:fld id="{C6314AD9-FCC8-48B7-B85B-012A91320DFF}" type="datetime2">
              <a:rPr lang="en-US" smtClean="0"/>
              <a:t>Saturday, November 03, 2012</a:t>
            </a:fld>
            <a:endParaRPr lang="en-US" dirty="0"/>
          </a:p>
        </p:txBody>
      </p:sp>
      <p:sp>
        <p:nvSpPr>
          <p:cNvPr id="3" name="Slide Number Placeholder 2"/>
          <p:cNvSpPr>
            <a:spLocks noGrp="1"/>
          </p:cNvSpPr>
          <p:nvPr>
            <p:ph type="sldNum" sz="quarter" idx="15"/>
          </p:nvPr>
        </p:nvSpPr>
        <p:spPr/>
        <p:txBody>
          <a:bodyPr/>
          <a:lstStyle/>
          <a:p>
            <a:fld id="{1789C0F2-17E0-497A-9BBE-0C73201AAFE3}" type="slidenum">
              <a:rPr lang="en-US" smtClean="0"/>
              <a:pPr/>
              <a:t>30</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lstStyle/>
          <a:p>
            <a:r>
              <a:rPr lang="en-US" b="1" dirty="0"/>
              <a:t>IV.	</a:t>
            </a:r>
            <a:r>
              <a:rPr lang="en-US" b="1" u="sng" dirty="0"/>
              <a:t>Transport By Carriers</a:t>
            </a:r>
            <a:endParaRPr lang="en-CA"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7" y="1988840"/>
            <a:ext cx="9137984" cy="469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69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4294967295"/>
          </p:nvPr>
        </p:nvSpPr>
        <p:spPr>
          <a:xfrm>
            <a:off x="457200" y="1600200"/>
            <a:ext cx="8229600" cy="4525963"/>
          </a:xfrm>
          <a:prstGeom prst="rect">
            <a:avLst/>
          </a:prstGeom>
        </p:spPr>
        <p:txBody>
          <a:bodyPr/>
          <a:lstStyle/>
          <a:p>
            <a:pPr marL="0" indent="0">
              <a:buNone/>
            </a:pPr>
            <a:r>
              <a:rPr lang="en-US" b="1" dirty="0" smtClean="0"/>
              <a:t>B.  Composed </a:t>
            </a:r>
            <a:r>
              <a:rPr lang="en-US" b="1" dirty="0"/>
              <a:t>of double layer of phospholipids (has a fluid consistency)</a:t>
            </a:r>
            <a:endParaRPr lang="en-CA" dirty="0"/>
          </a:p>
          <a:p>
            <a:pPr marL="914400" lvl="1" indent="-514350">
              <a:buAutoNum type="arabicPeriod"/>
            </a:pPr>
            <a:r>
              <a:rPr lang="en-US" b="1" dirty="0" smtClean="0"/>
              <a:t>Hydrophilic </a:t>
            </a:r>
            <a:r>
              <a:rPr lang="en-US" b="1" dirty="0"/>
              <a:t>polar heads face the intracellular and extracellular fluid and the hydrophobic nonpolar tails face each </a:t>
            </a:r>
            <a:r>
              <a:rPr lang="en-US" b="1" dirty="0" smtClean="0"/>
              <a:t>other</a:t>
            </a:r>
          </a:p>
          <a:p>
            <a:pPr marL="0" indent="0">
              <a:buNone/>
            </a:pPr>
            <a:endParaRPr lang="en-CA" sz="1800" dirty="0"/>
          </a:p>
          <a:p>
            <a:pPr marL="400050" lvl="1" indent="0">
              <a:buNone/>
            </a:pPr>
            <a:endParaRPr lang="en-CA" dirty="0"/>
          </a:p>
          <a:p>
            <a:pPr marL="0" indent="0">
              <a:buNone/>
            </a:pPr>
            <a:endParaRPr lang="en-CA"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149080"/>
            <a:ext cx="686276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62788"/>
            <a:ext cx="2736304" cy="26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07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476250"/>
            <a:ext cx="4968875" cy="3744838"/>
          </a:xfrm>
          <a:prstGeom prst="rect">
            <a:avLst/>
          </a:prstGeom>
        </p:spPr>
        <p:txBody>
          <a:bodyPr>
            <a:normAutofit fontScale="25000" lnSpcReduction="20000"/>
          </a:bodyPr>
          <a:lstStyle/>
          <a:p>
            <a:pPr marL="0" indent="0">
              <a:buNone/>
            </a:pPr>
            <a:r>
              <a:rPr lang="en-US" sz="4000" b="1" dirty="0" smtClean="0"/>
              <a:t>  </a:t>
            </a:r>
            <a:r>
              <a:rPr lang="en-US" sz="8000" b="1" dirty="0" smtClean="0"/>
              <a:t>Protein </a:t>
            </a:r>
            <a:r>
              <a:rPr lang="en-US" sz="8000" b="1" dirty="0"/>
              <a:t>molecules are wholly or partly embedded throughout the double layer (form a mosaic pattern</a:t>
            </a:r>
            <a:r>
              <a:rPr lang="en-US" sz="8000" b="1" dirty="0" smtClean="0"/>
              <a:t>)</a:t>
            </a:r>
          </a:p>
          <a:p>
            <a:pPr marL="0" indent="0">
              <a:buNone/>
            </a:pPr>
            <a:endParaRPr lang="en-CA" sz="6400" dirty="0"/>
          </a:p>
          <a:p>
            <a:pPr marL="400050" lvl="1" indent="0">
              <a:buNone/>
            </a:pPr>
            <a:r>
              <a:rPr lang="en-US" sz="6400" b="1" dirty="0" smtClean="0"/>
              <a:t> </a:t>
            </a:r>
            <a:r>
              <a:rPr lang="en-US" sz="7200" b="1" dirty="0" smtClean="0"/>
              <a:t>1.  </a:t>
            </a:r>
            <a:r>
              <a:rPr lang="en-US" sz="8000" b="1" dirty="0" smtClean="0"/>
              <a:t>Proteins </a:t>
            </a:r>
            <a:r>
              <a:rPr lang="en-US" sz="8000" b="1" dirty="0"/>
              <a:t>float free in the </a:t>
            </a:r>
            <a:r>
              <a:rPr lang="en-US" sz="8000" b="1" dirty="0" err="1"/>
              <a:t>bilipid</a:t>
            </a:r>
            <a:r>
              <a:rPr lang="en-US" sz="8000" b="1" dirty="0"/>
              <a:t> </a:t>
            </a:r>
            <a:r>
              <a:rPr lang="en-US" sz="8000" b="1" dirty="0" smtClean="0"/>
              <a:t>layer</a:t>
            </a:r>
          </a:p>
          <a:p>
            <a:pPr marL="400050" lvl="1" indent="0">
              <a:buNone/>
            </a:pPr>
            <a:endParaRPr lang="en-CA" sz="8000" dirty="0"/>
          </a:p>
          <a:p>
            <a:pPr marL="400050" lvl="1" indent="0">
              <a:buNone/>
            </a:pPr>
            <a:r>
              <a:rPr lang="en-US" sz="8000" b="1" dirty="0" smtClean="0"/>
              <a:t>2.  Some </a:t>
            </a:r>
            <a:r>
              <a:rPr lang="en-US" sz="8000" b="1" dirty="0"/>
              <a:t>proteins are held in place by cytoskeleton </a:t>
            </a:r>
            <a:r>
              <a:rPr lang="en-US" sz="7200" b="1" dirty="0" smtClean="0"/>
              <a:t>filaments</a:t>
            </a:r>
          </a:p>
          <a:p>
            <a:pPr marL="400050" lvl="1" indent="0">
              <a:buNone/>
            </a:pPr>
            <a:endParaRPr lang="en-CA" sz="6400" dirty="0"/>
          </a:p>
          <a:p>
            <a:pPr marL="400050" lvl="1" indent="0">
              <a:buNone/>
            </a:pPr>
            <a:r>
              <a:rPr lang="en-US" sz="7200" b="1" dirty="0" smtClean="0"/>
              <a:t>3.  </a:t>
            </a:r>
            <a:r>
              <a:rPr lang="en-US" sz="8000" b="1" dirty="0" smtClean="0"/>
              <a:t>Divided </a:t>
            </a:r>
            <a:r>
              <a:rPr lang="en-US" sz="8000" b="1" dirty="0"/>
              <a:t>structurally into two types</a:t>
            </a:r>
            <a:endParaRPr lang="en-CA" sz="8000" dirty="0"/>
          </a:p>
          <a:p>
            <a:pPr marL="0" indent="0">
              <a:buNone/>
            </a:pPr>
            <a:r>
              <a:rPr lang="en-US" sz="8000" b="1" dirty="0"/>
              <a:t>	</a:t>
            </a:r>
            <a:endParaRPr lang="en-CA" sz="6400" dirty="0" smtClean="0"/>
          </a:p>
        </p:txBody>
      </p:sp>
      <p:pic>
        <p:nvPicPr>
          <p:cNvPr id="27650" name="Picture 2" descr="http://t0.gstatic.com/images?q=tbn:ANd9GcSYz6h4lC4vfLQXFCDX8BGbjF4IJPEeUlZG0Ut5YMzRARUd49UT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672" y="476672"/>
            <a:ext cx="4111930"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8192" y="3933056"/>
            <a:ext cx="8640960" cy="2646878"/>
          </a:xfrm>
          <a:prstGeom prst="rect">
            <a:avLst/>
          </a:prstGeom>
        </p:spPr>
        <p:txBody>
          <a:bodyPr wrap="square">
            <a:spAutoFit/>
          </a:bodyPr>
          <a:lstStyle/>
          <a:p>
            <a:r>
              <a:rPr lang="en-US" sz="2000" b="1" dirty="0"/>
              <a:t>a. Integral membrane </a:t>
            </a:r>
            <a:r>
              <a:rPr lang="en-US" b="1" dirty="0"/>
              <a:t>proteins</a:t>
            </a:r>
            <a:endParaRPr lang="en-CA" dirty="0"/>
          </a:p>
          <a:p>
            <a:r>
              <a:rPr lang="en-US" sz="1600" b="1" dirty="0"/>
              <a:t>		</a:t>
            </a:r>
            <a:r>
              <a:rPr lang="en-US" dirty="0"/>
              <a:t>i.  Span the lipid bilayer</a:t>
            </a:r>
            <a:endParaRPr lang="en-CA" dirty="0"/>
          </a:p>
          <a:p>
            <a:r>
              <a:rPr lang="en-US" dirty="0"/>
              <a:t>		ii.  Proteins are hydrophilic where they interact with the </a:t>
            </a:r>
            <a:r>
              <a:rPr lang="en-US" dirty="0" smtClean="0"/>
              <a:t>			hydrophilic portion </a:t>
            </a:r>
            <a:r>
              <a:rPr lang="en-US" dirty="0"/>
              <a:t>of the membrane</a:t>
            </a:r>
            <a:endParaRPr lang="en-CA" dirty="0"/>
          </a:p>
          <a:p>
            <a:r>
              <a:rPr lang="en-US" dirty="0"/>
              <a:t>		iii.  Proteins are hydrophobic </a:t>
            </a:r>
            <a:r>
              <a:rPr lang="en-US" dirty="0" smtClean="0"/>
              <a:t> where </a:t>
            </a:r>
            <a:r>
              <a:rPr lang="en-US" dirty="0"/>
              <a:t>they interact with the 			hydrophobic portion of the </a:t>
            </a:r>
            <a:r>
              <a:rPr lang="en-US" dirty="0" smtClean="0"/>
              <a:t>membrane</a:t>
            </a:r>
            <a:endParaRPr lang="en-US" dirty="0"/>
          </a:p>
          <a:p>
            <a:endParaRPr lang="en-CA" sz="1600" dirty="0"/>
          </a:p>
          <a:p>
            <a:r>
              <a:rPr lang="en-US" b="1" dirty="0" smtClean="0"/>
              <a:t>b</a:t>
            </a:r>
            <a:r>
              <a:rPr lang="en-US" b="1" dirty="0"/>
              <a:t>.  </a:t>
            </a:r>
            <a:r>
              <a:rPr lang="en-US" sz="2000" b="1" dirty="0"/>
              <a:t>Peripheral membrane proteins</a:t>
            </a:r>
            <a:endParaRPr lang="en-CA" dirty="0"/>
          </a:p>
          <a:p>
            <a:r>
              <a:rPr lang="en-US" sz="1600" b="1" dirty="0"/>
              <a:t>		</a:t>
            </a:r>
            <a:r>
              <a:rPr lang="en-US" sz="2000" dirty="0" err="1"/>
              <a:t>i.Attached</a:t>
            </a:r>
            <a:r>
              <a:rPr lang="en-US" sz="2000" dirty="0"/>
              <a:t> to the outside of the </a:t>
            </a:r>
            <a:r>
              <a:rPr lang="en-US" sz="2000" dirty="0" smtClean="0"/>
              <a:t>membrane</a:t>
            </a:r>
            <a:endParaRPr lang="en-CA" sz="1600" dirty="0"/>
          </a:p>
        </p:txBody>
      </p:sp>
    </p:spTree>
    <p:extLst>
      <p:ext uri="{BB962C8B-B14F-4D97-AF65-F5344CB8AC3E}">
        <p14:creationId xmlns:p14="http://schemas.microsoft.com/office/powerpoint/2010/main" val="679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 calcmode="lin" valueType="num">
                                      <p:cBhvr additive="base">
                                        <p:cTn id="4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calcmode="lin" valueType="num">
                                      <p:cBhvr additive="base">
                                        <p:cTn id="5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 calcmode="lin" valueType="num">
                                      <p:cBhvr additive="base">
                                        <p:cTn id="5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rmAutofit fontScale="90000"/>
          </a:bodyPr>
          <a:lstStyle/>
          <a:p>
            <a:pPr algn="l"/>
            <a:r>
              <a:rPr lang="en-US" sz="4000" b="1" dirty="0" smtClean="0"/>
              <a:t>4.  The </a:t>
            </a:r>
            <a:r>
              <a:rPr lang="en-US" sz="4000" b="1" dirty="0"/>
              <a:t>different proteins in the cell </a:t>
            </a:r>
            <a:r>
              <a:rPr lang="en-US" sz="3600" b="1" dirty="0"/>
              <a:t>membrane vary in structure and function</a:t>
            </a:r>
            <a:r>
              <a:rPr lang="en-CA" dirty="0"/>
              <a:t/>
            </a:r>
            <a:br>
              <a:rPr lang="en-CA" dirty="0"/>
            </a:br>
            <a:endParaRPr lang="en-CA" dirty="0"/>
          </a:p>
        </p:txBody>
      </p:sp>
      <p:sp>
        <p:nvSpPr>
          <p:cNvPr id="3" name="Content Placeholder 2"/>
          <p:cNvSpPr>
            <a:spLocks noGrp="1"/>
          </p:cNvSpPr>
          <p:nvPr>
            <p:ph sz="half" idx="4294967295"/>
          </p:nvPr>
        </p:nvSpPr>
        <p:spPr>
          <a:xfrm>
            <a:off x="179512" y="1600200"/>
            <a:ext cx="4316288" cy="4525963"/>
          </a:xfrm>
          <a:prstGeom prst="rect">
            <a:avLst/>
          </a:prstGeom>
        </p:spPr>
        <p:txBody>
          <a:bodyPr/>
          <a:lstStyle/>
          <a:p>
            <a:r>
              <a:rPr lang="en-US" b="1" dirty="0"/>
              <a:t>a.	Channel Protein - allows particular molecules or ions to cross the plasma </a:t>
            </a:r>
            <a:r>
              <a:rPr lang="en-US" b="1" dirty="0" smtClean="0"/>
              <a:t>membrane</a:t>
            </a:r>
          </a:p>
          <a:p>
            <a:pPr marL="0" indent="0">
              <a:buNone/>
            </a:pPr>
            <a:r>
              <a:rPr lang="en-US" b="1" dirty="0"/>
              <a:t> </a:t>
            </a:r>
            <a:r>
              <a:rPr lang="en-US" b="1" dirty="0" smtClean="0"/>
              <a:t> </a:t>
            </a:r>
            <a:r>
              <a:rPr lang="en-US" sz="2400" b="1" dirty="0" smtClean="0"/>
              <a:t>example</a:t>
            </a:r>
            <a:r>
              <a:rPr lang="en-US" sz="2400" b="1" dirty="0"/>
              <a:t>:  chlorine ions</a:t>
            </a:r>
            <a:endParaRPr lang="en-CA" dirty="0"/>
          </a:p>
          <a:p>
            <a:pPr marL="0" indent="0">
              <a:buNone/>
            </a:pPr>
            <a:endParaRPr lang="en-CA" dirty="0"/>
          </a:p>
        </p:txBody>
      </p:sp>
      <p:sp>
        <p:nvSpPr>
          <p:cNvPr id="4" name="Content Placeholder 3"/>
          <p:cNvSpPr>
            <a:spLocks noGrp="1"/>
          </p:cNvSpPr>
          <p:nvPr>
            <p:ph sz="half" idx="4294967295"/>
          </p:nvPr>
        </p:nvSpPr>
        <p:spPr>
          <a:xfrm>
            <a:off x="4648200" y="1600200"/>
            <a:ext cx="4038600" cy="4525963"/>
          </a:xfrm>
          <a:prstGeom prst="rect">
            <a:avLst/>
          </a:prstGeom>
        </p:spPr>
        <p:txBody>
          <a:bodyPr/>
          <a:lstStyle/>
          <a:p>
            <a:endParaRPr lang="en-CA"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012" y="2564904"/>
            <a:ext cx="4907128" cy="212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20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3573463"/>
            <a:ext cx="8820472" cy="4525962"/>
          </a:xfrm>
          <a:prstGeom prst="rect">
            <a:avLst/>
          </a:prstGeom>
        </p:spPr>
        <p:txBody>
          <a:bodyPr/>
          <a:lstStyle/>
          <a:p>
            <a:endParaRPr lang="en-US" b="1" dirty="0" smtClean="0"/>
          </a:p>
          <a:p>
            <a:pPr marL="0" indent="0">
              <a:buNone/>
            </a:pPr>
            <a:r>
              <a:rPr lang="en-US" sz="2800" b="1" dirty="0" smtClean="0"/>
              <a:t>b.  Carrier </a:t>
            </a:r>
            <a:r>
              <a:rPr lang="en-US" sz="2800" b="1" dirty="0"/>
              <a:t>Protein </a:t>
            </a:r>
            <a:r>
              <a:rPr lang="en-US" sz="2400" b="1" dirty="0"/>
              <a:t>- selectively interacts with specific molecules or ions so that it can cross the plasma </a:t>
            </a:r>
            <a:r>
              <a:rPr lang="en-US" sz="2400" b="1" dirty="0" smtClean="0"/>
              <a:t>membrane</a:t>
            </a:r>
            <a:endParaRPr lang="en-US" b="1" dirty="0"/>
          </a:p>
          <a:p>
            <a:pPr marL="0" indent="0">
              <a:buNone/>
            </a:pPr>
            <a:r>
              <a:rPr lang="en-US" sz="2400" dirty="0" smtClean="0"/>
              <a:t>	example</a:t>
            </a:r>
            <a:r>
              <a:rPr lang="en-US" sz="2400" dirty="0"/>
              <a:t>:  sodium ions</a:t>
            </a:r>
            <a:endParaRPr lang="en-CA" sz="2400" dirty="0"/>
          </a:p>
          <a:p>
            <a:pPr marL="0" indent="0">
              <a:buNone/>
            </a:pPr>
            <a:endParaRPr lang="en-CA"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1412776"/>
            <a:ext cx="704006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049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260648"/>
            <a:ext cx="4171950" cy="5865515"/>
          </a:xfrm>
          <a:prstGeom prst="rect">
            <a:avLst/>
          </a:prstGeom>
        </p:spPr>
        <p:txBody>
          <a:bodyPr/>
          <a:lstStyle/>
          <a:p>
            <a:pPr marL="514350" indent="-514350">
              <a:buAutoNum type="alphaLcPeriod" startAt="3"/>
            </a:pPr>
            <a:r>
              <a:rPr lang="en-US" sz="2800" b="1" dirty="0" smtClean="0"/>
              <a:t>Cell </a:t>
            </a:r>
            <a:r>
              <a:rPr lang="en-US" sz="2800" b="1" dirty="0"/>
              <a:t>Recognition Protein </a:t>
            </a:r>
            <a:endParaRPr lang="en-US" sz="2800" b="1" dirty="0" smtClean="0"/>
          </a:p>
          <a:p>
            <a:pPr marL="400050" lvl="1" indent="0">
              <a:buNone/>
            </a:pPr>
            <a:r>
              <a:rPr lang="en-US" sz="2400" dirty="0" smtClean="0"/>
              <a:t>-</a:t>
            </a:r>
            <a:r>
              <a:rPr lang="en-US" sz="2400" dirty="0"/>
              <a:t>recognizes a certain substance and starts a </a:t>
            </a:r>
            <a:r>
              <a:rPr lang="en-US" sz="2400" dirty="0" smtClean="0"/>
              <a:t>response</a:t>
            </a:r>
            <a:endParaRPr lang="en-US" sz="2400" b="1" dirty="0"/>
          </a:p>
          <a:p>
            <a:pPr marL="0" indent="0">
              <a:buNone/>
            </a:pPr>
            <a:r>
              <a:rPr lang="en-US" sz="3200" b="1" dirty="0" smtClean="0"/>
              <a:t>example</a:t>
            </a:r>
            <a:r>
              <a:rPr lang="en-US" dirty="0"/>
              <a:t>:  </a:t>
            </a:r>
            <a:r>
              <a:rPr lang="en-US" sz="2400" dirty="0"/>
              <a:t>immunity recognition</a:t>
            </a:r>
            <a:endParaRPr lang="en-CA" sz="2400" dirty="0"/>
          </a:p>
          <a:p>
            <a:pPr marL="0" indent="0">
              <a:buNone/>
            </a:pPr>
            <a:endParaRPr lang="en-CA" dirty="0"/>
          </a:p>
        </p:txBody>
      </p:sp>
      <p:sp>
        <p:nvSpPr>
          <p:cNvPr id="4" name="Content Placeholder 3"/>
          <p:cNvSpPr>
            <a:spLocks noGrp="1"/>
          </p:cNvSpPr>
          <p:nvPr>
            <p:ph sz="half" idx="4294967295"/>
          </p:nvPr>
        </p:nvSpPr>
        <p:spPr>
          <a:xfrm>
            <a:off x="4452938" y="260648"/>
            <a:ext cx="4691062" cy="5865515"/>
          </a:xfrm>
          <a:prstGeom prst="rect">
            <a:avLst/>
          </a:prstGeom>
        </p:spPr>
        <p:txBody>
          <a:bodyPr/>
          <a:lstStyle/>
          <a:p>
            <a:pPr marL="0" indent="0">
              <a:buNone/>
            </a:pPr>
            <a:r>
              <a:rPr lang="en-US" sz="2800" b="1" dirty="0" smtClean="0"/>
              <a:t>d.</a:t>
            </a:r>
            <a:r>
              <a:rPr lang="en-US" sz="2800" b="1" dirty="0"/>
              <a:t> </a:t>
            </a:r>
            <a:r>
              <a:rPr lang="en-US" sz="2800" b="1" dirty="0" smtClean="0"/>
              <a:t> Receptor </a:t>
            </a:r>
            <a:r>
              <a:rPr lang="en-US" sz="2800" b="1" dirty="0"/>
              <a:t>Protein -</a:t>
            </a:r>
            <a:r>
              <a:rPr lang="en-US" sz="2800" dirty="0"/>
              <a:t> </a:t>
            </a:r>
            <a:r>
              <a:rPr lang="en-US" sz="2400" dirty="0"/>
              <a:t>has a specific shape that certain molecules can bind to it and may start a response</a:t>
            </a:r>
            <a:endParaRPr lang="en-CA" sz="2400" dirty="0"/>
          </a:p>
          <a:p>
            <a:pPr marL="0" indent="0">
              <a:buNone/>
            </a:pPr>
            <a:r>
              <a:rPr lang="en-US" sz="2800" b="1" dirty="0"/>
              <a:t>example:  </a:t>
            </a:r>
            <a:r>
              <a:rPr lang="en-US" sz="2400" dirty="0"/>
              <a:t>human growth hormone biding receptors</a:t>
            </a:r>
            <a:endParaRPr lang="en-CA" sz="2400" dirty="0"/>
          </a:p>
          <a:p>
            <a:pPr marL="0" indent="0">
              <a:buNone/>
            </a:pPr>
            <a:endParaRPr lang="en-CA"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24944"/>
            <a:ext cx="3675885" cy="321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08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2"/>
                                        </p:tgtEl>
                                        <p:attrNameLst>
                                          <p:attrName>style.visibility</p:attrName>
                                        </p:attrNameLst>
                                      </p:cBhvr>
                                      <p:to>
                                        <p:strVal val="visible"/>
                                      </p:to>
                                    </p:set>
                                    <p:anim calcmode="lin" valueType="num">
                                      <p:cBhvr additive="base">
                                        <p:cTn id="31" dur="500" fill="hold"/>
                                        <p:tgtEl>
                                          <p:spTgt spid="30722"/>
                                        </p:tgtEl>
                                        <p:attrNameLst>
                                          <p:attrName>ppt_x</p:attrName>
                                        </p:attrNameLst>
                                      </p:cBhvr>
                                      <p:tavLst>
                                        <p:tav tm="0">
                                          <p:val>
                                            <p:strVal val="#ppt_x"/>
                                          </p:val>
                                        </p:tav>
                                        <p:tav tm="100000">
                                          <p:val>
                                            <p:strVal val="#ppt_x"/>
                                          </p:val>
                                        </p:tav>
                                      </p:tavLst>
                                    </p:anim>
                                    <p:anim calcmode="lin" valueType="num">
                                      <p:cBhvr additive="base">
                                        <p:cTn id="32"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00200"/>
            <a:ext cx="6923088" cy="4525963"/>
          </a:xfrm>
          <a:prstGeom prst="rect">
            <a:avLst/>
          </a:prstGeom>
        </p:spPr>
        <p:txBody>
          <a:bodyPr/>
          <a:lstStyle/>
          <a:p>
            <a:pPr marL="0" indent="0">
              <a:buNone/>
            </a:pPr>
            <a:r>
              <a:rPr lang="en-US" sz="3200" b="1" dirty="0" smtClean="0"/>
              <a:t>e.  Enzymatic </a:t>
            </a:r>
            <a:r>
              <a:rPr lang="en-US" sz="3200" b="1" dirty="0"/>
              <a:t>Protein - </a:t>
            </a:r>
            <a:r>
              <a:rPr lang="en-US" sz="3200" dirty="0"/>
              <a:t>Catalyzes specific reactions</a:t>
            </a:r>
            <a:endParaRPr lang="en-CA" sz="3200" dirty="0"/>
          </a:p>
          <a:p>
            <a:pPr marL="0" indent="0">
              <a:buNone/>
            </a:pPr>
            <a:r>
              <a:rPr lang="en-US" sz="3200" b="1" dirty="0" smtClean="0"/>
              <a:t>example</a:t>
            </a:r>
            <a:r>
              <a:rPr lang="en-US" sz="3200" b="1" dirty="0"/>
              <a:t>:  </a:t>
            </a:r>
            <a:r>
              <a:rPr lang="en-US" sz="3200" dirty="0"/>
              <a:t>making ATP</a:t>
            </a:r>
            <a:endParaRPr lang="en-CA" sz="3200" dirty="0"/>
          </a:p>
          <a:p>
            <a:pPr marL="0" indent="0">
              <a:buNone/>
            </a:pPr>
            <a:endParaRPr lang="en-CA"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645024"/>
            <a:ext cx="4286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541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275</TotalTime>
  <Words>1184</Words>
  <Application>Microsoft Office PowerPoint</Application>
  <PresentationFormat>On-screen Show (4:3)</PresentationFormat>
  <Paragraphs>182</Paragraphs>
  <Slides>30</Slides>
  <Notes>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Mylar</vt:lpstr>
      <vt:lpstr>Movement across the Cell Membrane (Ch. 4)</vt:lpstr>
      <vt:lpstr>Cell Membrane</vt:lpstr>
      <vt:lpstr>II. Fluid Mosaic Model </vt:lpstr>
      <vt:lpstr>PowerPoint Presentation</vt:lpstr>
      <vt:lpstr>PowerPoint Presentation</vt:lpstr>
      <vt:lpstr>4.  The different proteins in the cell membrane vary in structure and function </vt:lpstr>
      <vt:lpstr>PowerPoint Presentation</vt:lpstr>
      <vt:lpstr>PowerPoint Presentation</vt:lpstr>
      <vt:lpstr>PowerPoint Presentation</vt:lpstr>
      <vt:lpstr>D. Glycoproteins and Glycolipids </vt:lpstr>
      <vt:lpstr>PowerPoint Presentation</vt:lpstr>
      <vt:lpstr>PowerPoint Presentation</vt:lpstr>
      <vt:lpstr>E. Cholesterol</vt:lpstr>
      <vt:lpstr> I.  Movement Across a Cell Membrane</vt:lpstr>
      <vt:lpstr>            C.  Three general methods by which substances can enter and exit the cell </vt:lpstr>
      <vt:lpstr>II. Diffusion</vt:lpstr>
      <vt:lpstr>PowerPoint Presentation</vt:lpstr>
      <vt:lpstr>PowerPoint Presentation</vt:lpstr>
      <vt:lpstr>III. Osmosis</vt:lpstr>
      <vt:lpstr>Osmosis</vt:lpstr>
      <vt:lpstr>PowerPoint Presentation</vt:lpstr>
      <vt:lpstr>PowerPoint Presentation</vt:lpstr>
      <vt:lpstr>PowerPoint Presentation</vt:lpstr>
      <vt:lpstr>2. Isotonic Solutions ("same strength") </vt:lpstr>
      <vt:lpstr>3.  Hypertonic Solutions   (“greater strength”)</vt:lpstr>
      <vt:lpstr>4. Hypotonic Solutions ("hypo" means "less than")</vt:lpstr>
      <vt:lpstr>5.  Summary of what happens to animal cells placed in different tonicities of solution</vt:lpstr>
      <vt:lpstr>6.Summary of what happens to plant cells placed in different tonicities of solution</vt:lpstr>
      <vt:lpstr>PowerPoint Presentation</vt:lpstr>
      <vt:lpstr>IV. Transport By Carriers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 across the Cell Membrane</dc:title>
  <dc:creator>Jonathan Juri Buchanan</dc:creator>
  <cp:lastModifiedBy>User</cp:lastModifiedBy>
  <cp:revision>20</cp:revision>
  <dcterms:created xsi:type="dcterms:W3CDTF">2011-08-04T22:41:14Z</dcterms:created>
  <dcterms:modified xsi:type="dcterms:W3CDTF">2012-11-04T01:12:04Z</dcterms:modified>
</cp:coreProperties>
</file>