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0" r:id="rId11"/>
    <p:sldId id="265" r:id="rId12"/>
    <p:sldId id="266" r:id="rId13"/>
    <p:sldId id="267" r:id="rId14"/>
    <p:sldId id="288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79" r:id="rId28"/>
    <p:sldId id="281" r:id="rId29"/>
    <p:sldId id="282" r:id="rId30"/>
    <p:sldId id="283" r:id="rId31"/>
    <p:sldId id="284" r:id="rId32"/>
    <p:sldId id="285" r:id="rId33"/>
    <p:sldId id="289" r:id="rId34"/>
    <p:sldId id="286" r:id="rId35"/>
    <p:sldId id="287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9" autoAdjust="0"/>
    <p:restoredTop sz="94660"/>
  </p:normalViewPr>
  <p:slideViewPr>
    <p:cSldViewPr>
      <p:cViewPr>
        <p:scale>
          <a:sx n="60" d="100"/>
          <a:sy n="60" d="100"/>
        </p:scale>
        <p:origin x="-2920" y="-8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125AA-CB90-4C3E-AE79-5AAE7929F56F}" type="datetimeFigureOut">
              <a:rPr lang="en-CA" smtClean="0"/>
              <a:t>12-10-15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997C9-8934-47D6-ACA5-8187B81A66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181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997C9-8934-47D6-ACA5-8187B81A6602}" type="slidenum">
              <a:rPr lang="en-CA" smtClean="0"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9015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BB4B-4C92-4CEA-B339-C6583683E367}" type="datetimeFigureOut">
              <a:rPr lang="en-CA" smtClean="0"/>
              <a:t>12-10-15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A786-1E1A-47E3-8392-BD2DA26CE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767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BB4B-4C92-4CEA-B339-C6583683E367}" type="datetimeFigureOut">
              <a:rPr lang="en-CA" smtClean="0"/>
              <a:t>12-10-15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A786-1E1A-47E3-8392-BD2DA26CE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824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BB4B-4C92-4CEA-B339-C6583683E367}" type="datetimeFigureOut">
              <a:rPr lang="en-CA" smtClean="0"/>
              <a:t>12-10-15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A786-1E1A-47E3-8392-BD2DA26CE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101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BB4B-4C92-4CEA-B339-C6583683E367}" type="datetimeFigureOut">
              <a:rPr lang="en-CA" smtClean="0"/>
              <a:t>12-10-15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A786-1E1A-47E3-8392-BD2DA26CE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627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BB4B-4C92-4CEA-B339-C6583683E367}" type="datetimeFigureOut">
              <a:rPr lang="en-CA" smtClean="0"/>
              <a:t>12-10-15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A786-1E1A-47E3-8392-BD2DA26CE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107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BB4B-4C92-4CEA-B339-C6583683E367}" type="datetimeFigureOut">
              <a:rPr lang="en-CA" smtClean="0"/>
              <a:t>12-10-15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A786-1E1A-47E3-8392-BD2DA26CE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119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BB4B-4C92-4CEA-B339-C6583683E367}" type="datetimeFigureOut">
              <a:rPr lang="en-CA" smtClean="0"/>
              <a:t>12-10-15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A786-1E1A-47E3-8392-BD2DA26CE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105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BB4B-4C92-4CEA-B339-C6583683E367}" type="datetimeFigureOut">
              <a:rPr lang="en-CA" smtClean="0"/>
              <a:t>12-10-15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A786-1E1A-47E3-8392-BD2DA26CE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645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BB4B-4C92-4CEA-B339-C6583683E367}" type="datetimeFigureOut">
              <a:rPr lang="en-CA" smtClean="0"/>
              <a:t>12-10-15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A786-1E1A-47E3-8392-BD2DA26CE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643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BB4B-4C92-4CEA-B339-C6583683E367}" type="datetimeFigureOut">
              <a:rPr lang="en-CA" smtClean="0"/>
              <a:t>12-10-15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A786-1E1A-47E3-8392-BD2DA26CE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8502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BB4B-4C92-4CEA-B339-C6583683E367}" type="datetimeFigureOut">
              <a:rPr lang="en-CA" smtClean="0"/>
              <a:t>12-10-15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A786-1E1A-47E3-8392-BD2DA26CE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726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6BB4B-4C92-4CEA-B339-C6583683E367}" type="datetimeFigureOut">
              <a:rPr lang="en-CA" smtClean="0"/>
              <a:t>12-10-15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AA786-1E1A-47E3-8392-BD2DA26CE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463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video" Target="http://www.youtube.com/v/WJdp0sOnOlQ?version=3&amp;hl=en_US&amp;rel=0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video" Target="http://www.youtube.com/v/pmg2pHXJl6M?version=3&amp;hl=en_US&amp;rel=0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RrS2uROUjK4&amp;feature=related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video" Target="http://www.youtube.com/v/pmg2pHXJl6M?version=3&amp;hl=en_US&amp;rel=0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video" Target="http://www.youtube.com/v/Qqsf_UJcfBc?version=3&amp;hl=en_US&amp;rel=0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Relationship Id="rId3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bc.co.uk/schools/ks3bitesize/science/organisms_behaviour_health/cells_systems/activity.shtml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d blood cells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755576"/>
            <a:ext cx="12676408" cy="936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412776"/>
            <a:ext cx="10087272" cy="1828800"/>
          </a:xfrm>
        </p:spPr>
        <p:txBody>
          <a:bodyPr>
            <a:noAutofit/>
          </a:bodyPr>
          <a:lstStyle/>
          <a:p>
            <a:pPr algn="l"/>
            <a:r>
              <a:rPr lang="en-CA" sz="96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Cell Structure and Function</a:t>
            </a:r>
            <a:endParaRPr lang="en-CA" sz="96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645024"/>
            <a:ext cx="10375304" cy="1336112"/>
          </a:xfrm>
        </p:spPr>
        <p:txBody>
          <a:bodyPr/>
          <a:lstStyle/>
          <a:p>
            <a:pPr algn="l"/>
            <a:r>
              <a:rPr lang="en-CA" sz="4400" dirty="0" smtClean="0"/>
              <a:t>Chapter 3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2041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/>
              <a:t>VI.</a:t>
            </a:r>
            <a:r>
              <a:rPr lang="en-US" sz="3200" b="1" u="sng" dirty="0" err="1"/>
              <a:t>Cell</a:t>
            </a:r>
            <a:r>
              <a:rPr lang="en-US" sz="3200" b="1" u="sng" dirty="0"/>
              <a:t> Structures and Their Functions </a:t>
            </a:r>
            <a:r>
              <a:rPr lang="en-US" sz="3200" b="1" u="sng" dirty="0" smtClean="0"/>
              <a:t>:</a:t>
            </a:r>
            <a:r>
              <a:rPr lang="en-CA" sz="3200" dirty="0" smtClean="0"/>
              <a:t>Nucleus</a:t>
            </a:r>
            <a:endParaRPr lang="en-CA" sz="3200" dirty="0"/>
          </a:p>
        </p:txBody>
      </p:sp>
      <p:pic>
        <p:nvPicPr>
          <p:cNvPr id="4" name="WJdp0sOnOlQ?version=3&amp;hl=en_US&amp;rel=0"/>
          <p:cNvPicPr>
            <a:picLocks noGrp="1" noRot="1" noChangeAspect="1"/>
          </p:cNvPicPr>
          <p:nvPr>
            <p:ph idx="1"/>
            <a:quickTimeFile r:link="rId1"/>
          </p:nvPr>
        </p:nvPicPr>
        <p:blipFill>
          <a:blip r:embed="rId3"/>
          <a:stretch>
            <a:fillRect/>
          </a:stretch>
        </p:blipFill>
        <p:spPr>
          <a:xfrm>
            <a:off x="1187624" y="1196752"/>
            <a:ext cx="72008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26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VI.</a:t>
            </a:r>
            <a:r>
              <a:rPr lang="en-US" b="1" u="sng" dirty="0" err="1"/>
              <a:t>Cell</a:t>
            </a:r>
            <a:r>
              <a:rPr lang="en-US" b="1" u="sng" dirty="0"/>
              <a:t> Structures and Their Functions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AutoNum type="alphaUcPeriod"/>
            </a:pPr>
            <a:r>
              <a:rPr lang="en-US" sz="5100" b="1" dirty="0" smtClean="0"/>
              <a:t>Nucleus</a:t>
            </a:r>
          </a:p>
          <a:p>
            <a:pPr marL="914400" lvl="1" indent="-514350">
              <a:buAutoNum type="arabicPeriod"/>
            </a:pPr>
            <a:r>
              <a:rPr lang="en-US" sz="3800" b="1" dirty="0" smtClean="0"/>
              <a:t>Large</a:t>
            </a:r>
            <a:r>
              <a:rPr lang="en-US" sz="3800" b="1" dirty="0"/>
              <a:t>, centrally </a:t>
            </a:r>
            <a:r>
              <a:rPr lang="en-US" sz="3800" b="1" dirty="0" smtClean="0"/>
              <a:t>located</a:t>
            </a:r>
          </a:p>
          <a:p>
            <a:pPr marL="400050" lvl="1" indent="0">
              <a:buNone/>
            </a:pPr>
            <a:r>
              <a:rPr lang="en-US" sz="3800" b="1" dirty="0"/>
              <a:t/>
            </a:r>
            <a:br>
              <a:rPr lang="en-US" sz="3800" b="1" dirty="0"/>
            </a:br>
            <a:r>
              <a:rPr lang="en-US" sz="3800" b="1" dirty="0"/>
              <a:t>2.	Surrounded by a double layer </a:t>
            </a:r>
            <a:r>
              <a:rPr lang="en-US" sz="3800" b="1" dirty="0" smtClean="0"/>
              <a:t>membrane </a:t>
            </a:r>
            <a:r>
              <a:rPr lang="en-US" sz="3800" b="1" dirty="0"/>
              <a:t>with pores for selective intake and release of molecules - a nuclear </a:t>
            </a:r>
            <a:r>
              <a:rPr lang="en-US" sz="3800" b="1" dirty="0" smtClean="0"/>
              <a:t>envelope</a:t>
            </a:r>
          </a:p>
          <a:p>
            <a:pPr marL="400050" lvl="1" indent="0">
              <a:buNone/>
            </a:pPr>
            <a:endParaRPr lang="en-CA" sz="3800" dirty="0"/>
          </a:p>
          <a:p>
            <a:pPr marL="400050" lvl="1" indent="0">
              <a:buNone/>
            </a:pPr>
            <a:r>
              <a:rPr lang="en-US" sz="3800" b="1" dirty="0"/>
              <a:t>3.	Contains:</a:t>
            </a:r>
            <a:endParaRPr lang="en-CA" sz="3800" dirty="0"/>
          </a:p>
          <a:p>
            <a:pPr marL="400050" lvl="1" indent="0">
              <a:buNone/>
            </a:pPr>
            <a:r>
              <a:rPr lang="en-US" sz="3800" b="1" dirty="0" smtClean="0"/>
              <a:t>	a.  Nucleoplasm</a:t>
            </a:r>
            <a:endParaRPr lang="en-CA" sz="3800" dirty="0"/>
          </a:p>
          <a:p>
            <a:pPr marL="400050" lvl="1" indent="0">
              <a:buNone/>
            </a:pPr>
            <a:r>
              <a:rPr lang="en-US" sz="3800" b="1" dirty="0" smtClean="0"/>
              <a:t>	b. Chromosomes</a:t>
            </a:r>
            <a:endParaRPr lang="en-CA" sz="3800" dirty="0"/>
          </a:p>
          <a:p>
            <a:pPr marL="400050" lvl="1" indent="0">
              <a:buNone/>
            </a:pPr>
            <a:r>
              <a:rPr lang="en-US" sz="3800" b="1" dirty="0" smtClean="0"/>
              <a:t>		i</a:t>
            </a:r>
            <a:r>
              <a:rPr lang="en-US" sz="3800" b="1" dirty="0"/>
              <a:t>.  Contain DNA and </a:t>
            </a:r>
            <a:r>
              <a:rPr lang="en-US" sz="3800" b="1" dirty="0" smtClean="0"/>
              <a:t>organizer</a:t>
            </a:r>
            <a:r>
              <a:rPr lang="en-CA" sz="3800" dirty="0" smtClean="0"/>
              <a:t> </a:t>
            </a:r>
            <a:r>
              <a:rPr lang="en-US" sz="3800" b="1" dirty="0" smtClean="0"/>
              <a:t>proteins </a:t>
            </a:r>
            <a:r>
              <a:rPr lang="en-US" sz="3800" b="1" dirty="0"/>
              <a:t>(histones) </a:t>
            </a:r>
            <a:r>
              <a:rPr lang="en-US" sz="3800" b="1" dirty="0" smtClean="0"/>
              <a:t>			densely  coiled </a:t>
            </a:r>
            <a:r>
              <a:rPr lang="en-US" sz="3800" b="1" dirty="0"/>
              <a:t>together</a:t>
            </a:r>
            <a:endParaRPr lang="en-CA" sz="3800" dirty="0"/>
          </a:p>
          <a:p>
            <a:pPr marL="400050" lvl="1" indent="0">
              <a:buNone/>
            </a:pPr>
            <a:r>
              <a:rPr lang="en-US" sz="3800" b="1" dirty="0" smtClean="0"/>
              <a:t>		ii.   Only </a:t>
            </a:r>
            <a:r>
              <a:rPr lang="en-US" sz="3800" b="1" dirty="0"/>
              <a:t>visible near the time of cell division, when </a:t>
            </a:r>
            <a:r>
              <a:rPr lang="en-US" sz="3800" b="1" dirty="0" smtClean="0"/>
              <a:t>		condensed </a:t>
            </a:r>
            <a:r>
              <a:rPr lang="en-US" sz="3800" b="1" dirty="0"/>
              <a:t>for “transport’’; otherwise it is called </a:t>
            </a:r>
            <a:r>
              <a:rPr lang="en-US" sz="3800" b="1" dirty="0" smtClean="0"/>
              <a:t>			chromatin</a:t>
            </a:r>
            <a:endParaRPr lang="en-CA" sz="3800" dirty="0"/>
          </a:p>
          <a:p>
            <a:pPr marL="400050" lvl="1" indent="0">
              <a:buNone/>
            </a:pPr>
            <a:r>
              <a:rPr lang="en-US" sz="3800" b="1" dirty="0" smtClean="0"/>
              <a:t>		iii.  Contains </a:t>
            </a:r>
            <a:r>
              <a:rPr lang="en-US" sz="3800" b="1" dirty="0"/>
              <a:t>all the genetic code for the organism</a:t>
            </a:r>
            <a:endParaRPr lang="en-CA" sz="3800" dirty="0"/>
          </a:p>
          <a:p>
            <a:pPr marL="0" indent="0">
              <a:buNone/>
            </a:pPr>
            <a:r>
              <a:rPr lang="en-US" b="1" dirty="0" smtClean="0"/>
              <a:t> 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96752"/>
            <a:ext cx="1856408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071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n-CA" dirty="0" smtClean="0"/>
              <a:t>Nucleus Cont’d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5626968" cy="4857403"/>
          </a:xfrm>
        </p:spPr>
        <p:txBody>
          <a:bodyPr>
            <a:normAutofit fontScale="85000" lnSpcReduction="20000"/>
          </a:bodyPr>
          <a:lstStyle/>
          <a:p>
            <a:pPr marL="400050" lvl="1" indent="0">
              <a:buNone/>
            </a:pPr>
            <a:r>
              <a:rPr lang="en-US" b="1" dirty="0" smtClean="0"/>
              <a:t>C.  Nucleolus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  <a:p>
            <a:pPr marL="800100" lvl="2" indent="0">
              <a:buNone/>
            </a:pPr>
            <a:r>
              <a:rPr lang="en-US" b="1" dirty="0" smtClean="0"/>
              <a:t>i</a:t>
            </a:r>
            <a:r>
              <a:rPr lang="en-US" b="1" dirty="0"/>
              <a:t>. </a:t>
            </a:r>
            <a:r>
              <a:rPr lang="en-US" b="1" dirty="0" smtClean="0"/>
              <a:t>Dark-staining </a:t>
            </a:r>
            <a:r>
              <a:rPr lang="en-US" b="1" dirty="0"/>
              <a:t>areas in the </a:t>
            </a:r>
            <a:endParaRPr lang="en-CA" dirty="0"/>
          </a:p>
          <a:p>
            <a:pPr marL="800100" lvl="2" indent="0">
              <a:buNone/>
            </a:pPr>
            <a:r>
              <a:rPr lang="en-US" b="1" dirty="0"/>
              <a:t>nucleus (usually spherical</a:t>
            </a:r>
            <a:r>
              <a:rPr lang="en-US" b="1" dirty="0" smtClean="0"/>
              <a:t>)</a:t>
            </a:r>
          </a:p>
          <a:p>
            <a:pPr marL="800100" lvl="2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ii. </a:t>
            </a:r>
            <a:r>
              <a:rPr lang="en-US" b="1" dirty="0" smtClean="0"/>
              <a:t>Contain </a:t>
            </a:r>
            <a:r>
              <a:rPr lang="en-US" b="1" dirty="0"/>
              <a:t>genetic material for </a:t>
            </a:r>
            <a:endParaRPr lang="en-CA" dirty="0"/>
          </a:p>
          <a:p>
            <a:pPr marL="800100" lvl="2" indent="0">
              <a:buNone/>
            </a:pPr>
            <a:r>
              <a:rPr lang="en-US" b="1" dirty="0"/>
              <a:t>making a form of RNA called ribosomal RNA (</a:t>
            </a:r>
            <a:r>
              <a:rPr lang="en-US" b="1" dirty="0" err="1"/>
              <a:t>rRNA</a:t>
            </a:r>
            <a:r>
              <a:rPr lang="en-US" b="1" dirty="0" smtClean="0"/>
              <a:t>)</a:t>
            </a:r>
          </a:p>
          <a:p>
            <a:pPr marL="800100" lvl="2" indent="0">
              <a:buNone/>
            </a:pPr>
            <a:endParaRPr lang="en-CA" dirty="0"/>
          </a:p>
          <a:p>
            <a:pPr marL="800100" lvl="2" indent="0">
              <a:buNone/>
            </a:pPr>
            <a:r>
              <a:rPr lang="en-US" b="1" dirty="0" err="1" smtClean="0"/>
              <a:t>iii.rRNA</a:t>
            </a:r>
            <a:r>
              <a:rPr lang="en-US" b="1" dirty="0" smtClean="0"/>
              <a:t> </a:t>
            </a:r>
            <a:r>
              <a:rPr lang="en-US" b="1" dirty="0"/>
              <a:t>travels to the cytoplasm, where it forms the sub-units of the ribosomes </a:t>
            </a:r>
            <a:endParaRPr lang="en-US" b="1" dirty="0" smtClean="0"/>
          </a:p>
          <a:p>
            <a:pPr marL="800100" lvl="2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4.	Function:  Transcription (reading) and replication (duplicating) of the genetic  code occurs here</a:t>
            </a:r>
            <a:endParaRPr lang="en-CA" dirty="0"/>
          </a:p>
          <a:p>
            <a:pPr marL="800100" lvl="2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40494"/>
            <a:ext cx="2808312" cy="279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36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Ribosomes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1.  Small </a:t>
            </a:r>
            <a:r>
              <a:rPr lang="en-US" dirty="0"/>
              <a:t>dense-staining granules</a:t>
            </a:r>
            <a:endParaRPr lang="en-CA" dirty="0"/>
          </a:p>
          <a:p>
            <a:pPr marL="0" indent="0">
              <a:buNone/>
            </a:pPr>
            <a:r>
              <a:rPr lang="en-US" dirty="0" smtClean="0"/>
              <a:t>2.  Composed </a:t>
            </a:r>
            <a:r>
              <a:rPr lang="en-US" dirty="0"/>
              <a:t>of </a:t>
            </a:r>
            <a:r>
              <a:rPr lang="en-US" dirty="0" err="1"/>
              <a:t>rRNA</a:t>
            </a:r>
            <a:r>
              <a:rPr lang="en-US" dirty="0"/>
              <a:t> and some proteins that are joined prior to migration to the ER</a:t>
            </a:r>
            <a:endParaRPr lang="en-CA" dirty="0"/>
          </a:p>
          <a:p>
            <a:pPr marL="0" indent="0">
              <a:buNone/>
            </a:pPr>
            <a:r>
              <a:rPr lang="en-US" dirty="0" smtClean="0"/>
              <a:t>3.  Found </a:t>
            </a:r>
            <a:r>
              <a:rPr lang="en-US" dirty="0"/>
              <a:t>on surface of ER (for producing proteins to be exported out of cell)</a:t>
            </a:r>
            <a:endParaRPr lang="en-CA" dirty="0"/>
          </a:p>
          <a:p>
            <a:pPr marL="0" indent="0">
              <a:buNone/>
            </a:pPr>
            <a:r>
              <a:rPr lang="en-US" dirty="0" smtClean="0"/>
              <a:t>4.  Also </a:t>
            </a:r>
            <a:r>
              <a:rPr lang="en-US" dirty="0"/>
              <a:t>found free-floating in cytoplasm in small groups called poly(</a:t>
            </a:r>
            <a:r>
              <a:rPr lang="en-US" dirty="0" err="1"/>
              <a:t>ribo</a:t>
            </a:r>
            <a:r>
              <a:rPr lang="en-US" dirty="0"/>
              <a:t>)</a:t>
            </a:r>
            <a:r>
              <a:rPr lang="en-US" dirty="0" err="1"/>
              <a:t>somes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a.  </a:t>
            </a:r>
            <a:r>
              <a:rPr lang="en-US" dirty="0" err="1" smtClean="0"/>
              <a:t>polysomes</a:t>
            </a:r>
            <a:r>
              <a:rPr lang="en-US" dirty="0" smtClean="0"/>
              <a:t> </a:t>
            </a:r>
            <a:r>
              <a:rPr lang="en-US" dirty="0"/>
              <a:t>produce proteins to </a:t>
            </a:r>
            <a:r>
              <a:rPr lang="en-US" dirty="0" smtClean="0"/>
              <a:t>	be </a:t>
            </a:r>
            <a:r>
              <a:rPr lang="en-US" dirty="0"/>
              <a:t>used </a:t>
            </a:r>
            <a:r>
              <a:rPr lang="en-US" dirty="0" smtClean="0"/>
              <a:t>inside the </a:t>
            </a:r>
            <a:r>
              <a:rPr lang="en-US" dirty="0"/>
              <a:t>cell.</a:t>
            </a:r>
            <a:endParaRPr lang="en-CA" dirty="0"/>
          </a:p>
          <a:p>
            <a:pPr marL="0" indent="0">
              <a:buNone/>
            </a:pPr>
            <a:r>
              <a:rPr lang="en-US" dirty="0" smtClean="0"/>
              <a:t>5.Function</a:t>
            </a:r>
            <a:r>
              <a:rPr lang="en-US" dirty="0"/>
              <a:t>:  Involved in protein synthesis (ensure correct amino acids and makes peptide bonds</a:t>
            </a:r>
            <a:endParaRPr lang="en-CA" dirty="0"/>
          </a:p>
        </p:txBody>
      </p:sp>
      <p:pic>
        <p:nvPicPr>
          <p:cNvPr id="8194" name="Picture 2" descr="http://t3.gstatic.com/images?q=tbn:ANd9GcQDYmqfCurqNlOBQc0-iwrlipSnM3q4JXcQvkQkmT5lBQEetdd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231" y="3789040"/>
            <a:ext cx="3239769" cy="278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483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Endoplasmic Reticulum</a:t>
            </a:r>
            <a:endParaRPr lang="en-CA" dirty="0"/>
          </a:p>
        </p:txBody>
      </p:sp>
      <p:pic>
        <p:nvPicPr>
          <p:cNvPr id="4" name="pmg2pHXJl6M?version=3&amp;hl=en_US&amp;rel=0"/>
          <p:cNvPicPr>
            <a:picLocks noGrp="1" noRot="1" noChangeAspect="1"/>
          </p:cNvPicPr>
          <p:nvPr>
            <p:ph idx="1"/>
            <a:quickTimeFile r:link="rId1"/>
          </p:nvPr>
        </p:nvPicPr>
        <p:blipFill>
          <a:blip r:embed="rId3"/>
          <a:stretch>
            <a:fillRect/>
          </a:stretch>
        </p:blipFill>
        <p:spPr>
          <a:xfrm>
            <a:off x="1187624" y="1268760"/>
            <a:ext cx="6972266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44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C.	Rough ER (Endoplasmic Reticulum) 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Series </a:t>
            </a:r>
            <a:r>
              <a:rPr lang="en-US" b="1" dirty="0"/>
              <a:t>of tubular canals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connected </a:t>
            </a:r>
            <a:r>
              <a:rPr lang="en-US" b="1" dirty="0"/>
              <a:t>in places </a:t>
            </a:r>
            <a:r>
              <a:rPr lang="en-US" b="1" dirty="0" smtClean="0"/>
              <a:t>with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b="1" dirty="0"/>
              <a:t>nuclear membrane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2.  Covered </a:t>
            </a:r>
            <a:r>
              <a:rPr lang="en-US" b="1" dirty="0"/>
              <a:t>with ribosomes</a:t>
            </a:r>
            <a:endParaRPr lang="en-CA" dirty="0"/>
          </a:p>
          <a:p>
            <a:pPr marL="400050" lvl="1" indent="0">
              <a:buNone/>
            </a:pPr>
            <a:r>
              <a:rPr lang="en-US" b="1" dirty="0" smtClean="0"/>
              <a:t>a.  Ribosomes </a:t>
            </a:r>
            <a:r>
              <a:rPr lang="en-US" b="1" dirty="0"/>
              <a:t>produce proteins to be exported out of cell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b.	Proteins move inside to the lumen of the E.R. , then on to the Golgi apparatus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3.  Function</a:t>
            </a:r>
            <a:r>
              <a:rPr lang="en-US" b="1" dirty="0"/>
              <a:t>:  Produces/modifies proteins to be exported by the cell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658945"/>
              </p:ext>
            </p:extLst>
          </p:nvPr>
        </p:nvGraphicFramePr>
        <p:xfrm>
          <a:off x="5400942" y="692696"/>
          <a:ext cx="3602382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Picture" r:id="rId3" imgW="2734056" imgH="2075688" progId="Word.Picture.8">
                  <p:embed/>
                </p:oleObj>
              </mc:Choice>
              <mc:Fallback>
                <p:oleObj name="Picture" r:id="rId3" imgW="2734056" imgH="2075688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942" y="692696"/>
                        <a:ext cx="3602382" cy="27363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001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D.	Smooth ER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4901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1.  Similar </a:t>
            </a:r>
            <a:r>
              <a:rPr lang="en-US" b="1" dirty="0"/>
              <a:t>in structure to rough </a:t>
            </a:r>
            <a:r>
              <a:rPr lang="en-US" b="1" dirty="0" smtClean="0"/>
              <a:t>ER</a:t>
            </a:r>
            <a:r>
              <a:rPr lang="en-CA" dirty="0" smtClean="0"/>
              <a:t>  </a:t>
            </a:r>
            <a:r>
              <a:rPr lang="en-US" b="1" dirty="0" smtClean="0"/>
              <a:t>except </a:t>
            </a:r>
            <a:r>
              <a:rPr lang="en-US" b="1" dirty="0"/>
              <a:t>no ribosomes on surface</a:t>
            </a:r>
            <a:br>
              <a:rPr lang="en-US" b="1" dirty="0"/>
            </a:br>
            <a:r>
              <a:rPr lang="en-US" b="1" dirty="0" smtClean="0"/>
              <a:t>2.  Associated </a:t>
            </a:r>
            <a:r>
              <a:rPr lang="en-US" b="1" dirty="0"/>
              <a:t>with lipid and steroid </a:t>
            </a:r>
            <a:r>
              <a:rPr lang="en-US" b="1" dirty="0" smtClean="0"/>
              <a:t>production </a:t>
            </a:r>
            <a:r>
              <a:rPr lang="en-US" b="1" dirty="0"/>
              <a:t>[abundant in organs </a:t>
            </a:r>
            <a:r>
              <a:rPr lang="en-US" b="1" dirty="0" smtClean="0"/>
              <a:t>that </a:t>
            </a:r>
            <a:r>
              <a:rPr lang="en-US" b="1" dirty="0"/>
              <a:t>produce steroid hormones (ovaries, testes, adrenal cortex)]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10" y="1484784"/>
            <a:ext cx="381586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837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E.	Vacuoles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/>
              <a:t>Non-living</a:t>
            </a:r>
            <a:r>
              <a:rPr lang="en-US" b="1" dirty="0"/>
              <a:t>, and </a:t>
            </a:r>
            <a:r>
              <a:rPr lang="en-US" b="1" dirty="0" smtClean="0"/>
              <a:t>much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b="1" dirty="0"/>
              <a:t>larger in </a:t>
            </a:r>
            <a:r>
              <a:rPr lang="en-US" b="1" dirty="0" smtClean="0"/>
              <a:t>plant cells</a:t>
            </a:r>
          </a:p>
          <a:p>
            <a:pPr marL="0" indent="0">
              <a:buNone/>
            </a:pPr>
            <a:endParaRPr lang="en-CA" dirty="0"/>
          </a:p>
          <a:p>
            <a:pPr marL="514350" indent="-514350">
              <a:buAutoNum type="arabicPeriod" startAt="2"/>
            </a:pPr>
            <a:r>
              <a:rPr lang="en-US" b="1" dirty="0" smtClean="0"/>
              <a:t>Membrane-covered </a:t>
            </a:r>
            <a:r>
              <a:rPr lang="en-US" b="1" dirty="0"/>
              <a:t>sack usually filled with water and waste </a:t>
            </a:r>
            <a:r>
              <a:rPr lang="en-US" b="1" dirty="0" smtClean="0"/>
              <a:t>chemicals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3.  Small </a:t>
            </a:r>
            <a:r>
              <a:rPr lang="en-US" b="1" dirty="0"/>
              <a:t>vacuoles are called vesicles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40481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335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5554960" cy="5505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4.   Function </a:t>
            </a:r>
            <a:r>
              <a:rPr lang="en-US" b="1" dirty="0"/>
              <a:t>in plant cells: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a.	Have one large central vacuole that may occupy 90% of the cell volume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b.	Give rigidity to the cell (“pressurized”)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c.	Makes the cytoplasm into a thin layer against the cell membrane to allow for better gas exchange 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d.	Storage of waste products of metabolism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2290" name="Picture 2" descr="http://t0.gstatic.com/images?q=tbn:ANd9GcQ7jHT0cmMhmlNHETjqrjOfPpG0hL_Pu_2kIJhO2pM_mLh5Eo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772816"/>
            <a:ext cx="326628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87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5.	Function in animal cells:</a:t>
            </a:r>
            <a:endParaRPr lang="en-CA" sz="3600" dirty="0"/>
          </a:p>
          <a:p>
            <a:pPr marL="400050" lvl="1" indent="0">
              <a:buNone/>
            </a:pPr>
            <a:r>
              <a:rPr lang="en-US" b="1" dirty="0"/>
              <a:t>a. 	Digestion of food </a:t>
            </a:r>
            <a:endParaRPr lang="en-CA" dirty="0"/>
          </a:p>
          <a:p>
            <a:pPr marL="400050" lvl="1" indent="0">
              <a:buNone/>
            </a:pPr>
            <a:r>
              <a:rPr lang="en-US" b="1" dirty="0" smtClean="0"/>
              <a:t>      (</a:t>
            </a:r>
            <a:r>
              <a:rPr lang="en-US" b="1" dirty="0"/>
              <a:t>e.g.  food vacuoles in </a:t>
            </a:r>
            <a:r>
              <a:rPr lang="en-US" b="1" i="1" dirty="0"/>
              <a:t>Amoeba</a:t>
            </a:r>
            <a:r>
              <a:rPr lang="en-US" b="1" dirty="0"/>
              <a:t>)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b. 	Elimination of excess water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	(e.g. contractile vacuole in </a:t>
            </a:r>
            <a:endParaRPr lang="en-CA" dirty="0"/>
          </a:p>
          <a:p>
            <a:pPr marL="400050" lvl="1" indent="0">
              <a:buNone/>
            </a:pPr>
            <a:r>
              <a:rPr lang="en-US" b="1" i="1" dirty="0" smtClean="0"/>
              <a:t>      Paramecium</a:t>
            </a:r>
            <a:r>
              <a:rPr lang="en-US" b="1" dirty="0"/>
              <a:t>)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83123"/>
            <a:ext cx="4084713" cy="369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493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I.	</a:t>
            </a:r>
            <a:r>
              <a:rPr lang="en-US" b="1" u="sng" dirty="0"/>
              <a:t>Discovery of the Cell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546848" cy="438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A.  Our </a:t>
            </a:r>
            <a:r>
              <a:rPr lang="en-US" b="1" dirty="0"/>
              <a:t>knowledge of cells is built on work done with </a:t>
            </a:r>
            <a:r>
              <a:rPr lang="en-US" b="1" dirty="0" smtClean="0"/>
              <a:t>microscopes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1.  English </a:t>
            </a:r>
            <a:r>
              <a:rPr lang="en-US" b="1" dirty="0"/>
              <a:t>scientist Robert Hooke in 1665 first described cells from his observations of cork slices.  Hooke first used the word "cell".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54" y="332656"/>
            <a:ext cx="217698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ork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268" y="2564904"/>
            <a:ext cx="4067944" cy="384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276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F.	Vesicle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A </a:t>
            </a:r>
            <a:r>
              <a:rPr lang="en-US" dirty="0"/>
              <a:t>small </a:t>
            </a:r>
            <a:r>
              <a:rPr lang="en-US" dirty="0" smtClean="0"/>
              <a:t>vacuole</a:t>
            </a:r>
          </a:p>
          <a:p>
            <a:pPr marL="514350" indent="-514350">
              <a:buAutoNum type="arabicPeriod"/>
            </a:pPr>
            <a:endParaRPr lang="en-CA" dirty="0"/>
          </a:p>
          <a:p>
            <a:pPr marL="0" indent="0">
              <a:buNone/>
            </a:pPr>
            <a:r>
              <a:rPr lang="en-US" dirty="0" smtClean="0"/>
              <a:t>2.  Often </a:t>
            </a:r>
            <a:r>
              <a:rPr lang="en-US" dirty="0"/>
              <a:t>used to move certain compounds require separation from the cytoplasm</a:t>
            </a:r>
            <a:endParaRPr lang="en-CA" dirty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e.g. “bleb” off the Golgi, or are formed by </a:t>
            </a:r>
            <a:r>
              <a:rPr lang="en-US" dirty="0" err="1"/>
              <a:t>infoldings</a:t>
            </a:r>
            <a:r>
              <a:rPr lang="en-US" dirty="0"/>
              <a:t> of cell membrane) </a:t>
            </a:r>
            <a:endParaRPr lang="en-CA" dirty="0"/>
          </a:p>
          <a:p>
            <a:endParaRPr lang="en-CA" dirty="0"/>
          </a:p>
        </p:txBody>
      </p:sp>
      <p:pic>
        <p:nvPicPr>
          <p:cNvPr id="10242" name="Picture 2" descr="http://www.sciencecontrol.com/wp-content/uploads/2011/04/Vesicle-Fun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184" y="146428"/>
            <a:ext cx="4624259" cy="292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257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G.  Golgi </a:t>
            </a:r>
            <a:r>
              <a:rPr lang="en-US" b="1" dirty="0"/>
              <a:t>Body (Golgi Apparatus) 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226593"/>
            <a:ext cx="8229600" cy="3631407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Looks </a:t>
            </a:r>
            <a:r>
              <a:rPr lang="en-US" b="1" dirty="0"/>
              <a:t>like a series of flattened </a:t>
            </a:r>
            <a:r>
              <a:rPr lang="en-CA" dirty="0"/>
              <a:t> </a:t>
            </a:r>
            <a:r>
              <a:rPr lang="en-CA" dirty="0" smtClean="0"/>
              <a:t> </a:t>
            </a:r>
            <a:r>
              <a:rPr lang="en-US" b="1" dirty="0" smtClean="0"/>
              <a:t>pancakes</a:t>
            </a:r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2.  Materials </a:t>
            </a:r>
            <a:r>
              <a:rPr lang="en-US" b="1" dirty="0"/>
              <a:t>which are produced </a:t>
            </a:r>
            <a:r>
              <a:rPr lang="en-CA" dirty="0"/>
              <a:t> </a:t>
            </a:r>
            <a:r>
              <a:rPr lang="en-US" b="1" dirty="0" smtClean="0"/>
              <a:t>elsewhere </a:t>
            </a:r>
            <a:r>
              <a:rPr lang="en-US" b="1" dirty="0"/>
              <a:t>in the cell (esp. E.R.) are temporarily stored </a:t>
            </a:r>
            <a:r>
              <a:rPr lang="en-US" b="1" dirty="0" smtClean="0"/>
              <a:t>here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/>
              <a:t>3. </a:t>
            </a:r>
            <a:r>
              <a:rPr lang="en-US" b="1" dirty="0" smtClean="0"/>
              <a:t>  Materials </a:t>
            </a:r>
            <a:r>
              <a:rPr lang="en-US" b="1" dirty="0"/>
              <a:t>are packaged into vesicles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which pinch off from the edges 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a.  These vesicles are distributed within the cell or are shipped to the cell membrane for excretion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110456"/>
            <a:ext cx="2038350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10456"/>
            <a:ext cx="219392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948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H.  Lysosomes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 Membrane-covered </a:t>
            </a:r>
            <a:r>
              <a:rPr lang="en-US" dirty="0"/>
              <a:t>vesicles of </a:t>
            </a:r>
            <a:r>
              <a:rPr lang="en-CA" dirty="0"/>
              <a:t> </a:t>
            </a:r>
            <a:r>
              <a:rPr lang="en-CA" dirty="0" smtClean="0"/>
              <a:t>h</a:t>
            </a:r>
            <a:r>
              <a:rPr lang="en-US" dirty="0" err="1" smtClean="0"/>
              <a:t>ydrolytic</a:t>
            </a:r>
            <a:r>
              <a:rPr lang="en-US" dirty="0" smtClean="0"/>
              <a:t> enzymes </a:t>
            </a:r>
            <a:r>
              <a:rPr lang="en-US" dirty="0"/>
              <a:t>which move throughout the cell</a:t>
            </a:r>
            <a:endParaRPr lang="en-CA" dirty="0"/>
          </a:p>
          <a:p>
            <a:pPr marL="0" indent="0">
              <a:buNone/>
            </a:pPr>
            <a:r>
              <a:rPr lang="en-US" dirty="0" smtClean="0"/>
              <a:t>2.  Produced </a:t>
            </a:r>
            <a:r>
              <a:rPr lang="en-US" dirty="0"/>
              <a:t>by the Golgi </a:t>
            </a:r>
            <a:endParaRPr lang="en-CA" dirty="0"/>
          </a:p>
          <a:p>
            <a:pPr marL="0" indent="0">
              <a:buNone/>
            </a:pPr>
            <a:r>
              <a:rPr lang="en-US" dirty="0" smtClean="0"/>
              <a:t>3. Functions</a:t>
            </a:r>
            <a:r>
              <a:rPr lang="en-US" dirty="0"/>
              <a:t>:</a:t>
            </a:r>
            <a:endParaRPr lang="en-CA" dirty="0"/>
          </a:p>
          <a:p>
            <a:pPr marL="400050" lvl="1" indent="0">
              <a:buNone/>
            </a:pPr>
            <a:r>
              <a:rPr lang="en-US" dirty="0"/>
              <a:t>a. 	Attach to food vacuoles and </a:t>
            </a:r>
            <a:r>
              <a:rPr lang="en-US" dirty="0" smtClean="0"/>
              <a:t>digest </a:t>
            </a:r>
            <a:r>
              <a:rPr lang="en-US" dirty="0"/>
              <a:t>contents</a:t>
            </a:r>
            <a:br>
              <a:rPr lang="en-US" dirty="0"/>
            </a:br>
            <a:r>
              <a:rPr lang="en-US" dirty="0"/>
              <a:t>b. 	Destroy old or malfunctioning </a:t>
            </a:r>
            <a:r>
              <a:rPr lang="en-US" dirty="0" smtClean="0"/>
              <a:t>cell </a:t>
            </a:r>
            <a:r>
              <a:rPr lang="en-US" dirty="0"/>
              <a:t>parts</a:t>
            </a:r>
            <a:endParaRPr lang="en-CA" dirty="0"/>
          </a:p>
          <a:p>
            <a:pPr marL="400050" lvl="1" indent="0">
              <a:buNone/>
            </a:pPr>
            <a:r>
              <a:rPr lang="en-US" dirty="0"/>
              <a:t>c. 	Destroy the cell itself if the </a:t>
            </a:r>
            <a:r>
              <a:rPr lang="en-US" b="1" dirty="0"/>
              <a:t>cell becomes damaged or malfunctions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397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I.  Mitochondria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800858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48264" y="1268760"/>
            <a:ext cx="1224136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cristae</a:t>
            </a:r>
            <a:endParaRPr lang="en-CA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542548" y="1888939"/>
            <a:ext cx="125970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CA" sz="3200" dirty="0" smtClean="0"/>
              <a:t>matrix</a:t>
            </a:r>
            <a:endParaRPr lang="en-CA" sz="3200" dirty="0"/>
          </a:p>
        </p:txBody>
      </p:sp>
      <p:sp>
        <p:nvSpPr>
          <p:cNvPr id="7" name="Rectangle 6"/>
          <p:cNvSpPr/>
          <p:nvPr/>
        </p:nvSpPr>
        <p:spPr>
          <a:xfrm>
            <a:off x="156356" y="3573016"/>
            <a:ext cx="86227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b="1" dirty="0"/>
              <a:t>1.	Double </a:t>
            </a:r>
            <a:r>
              <a:rPr lang="en-US" sz="3200" b="1" dirty="0" err="1"/>
              <a:t>membraned</a:t>
            </a:r>
            <a:r>
              <a:rPr lang="en-US" sz="3200" b="1" dirty="0"/>
              <a:t> structure where the inner membrane is highly </a:t>
            </a:r>
            <a:r>
              <a:rPr lang="en-US" sz="3200" b="1" dirty="0" err="1"/>
              <a:t>infolded</a:t>
            </a:r>
            <a:r>
              <a:rPr lang="en-US" sz="3200" b="1" dirty="0"/>
              <a:t> into cristae to increase inner surface area</a:t>
            </a:r>
            <a:endParaRPr lang="en-CA" sz="3200" dirty="0"/>
          </a:p>
          <a:p>
            <a:pPr lvl="1"/>
            <a:r>
              <a:rPr lang="en-US" sz="3200" b="1" dirty="0"/>
              <a:t>a.	Cristae : where enzymes are arranged in order to carry out certain reactions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68406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 startAt="2"/>
            </a:pPr>
            <a:r>
              <a:rPr lang="en-US" dirty="0" smtClean="0"/>
              <a:t>Found </a:t>
            </a:r>
            <a:r>
              <a:rPr lang="en-US" dirty="0"/>
              <a:t>in both plant and animals </a:t>
            </a:r>
            <a:r>
              <a:rPr lang="en-US" dirty="0" smtClean="0"/>
              <a:t>cells</a:t>
            </a:r>
          </a:p>
          <a:p>
            <a:pPr marL="0" indent="0">
              <a:buNone/>
            </a:pPr>
            <a:endParaRPr lang="en-CA" dirty="0"/>
          </a:p>
          <a:p>
            <a:pPr marL="514350" indent="-514350">
              <a:buAutoNum type="arabicPeriod" startAt="3"/>
            </a:pPr>
            <a:r>
              <a:rPr lang="en-US" dirty="0" smtClean="0"/>
              <a:t>Have </a:t>
            </a:r>
            <a:r>
              <a:rPr lang="en-US" dirty="0"/>
              <a:t>own DNA (</a:t>
            </a:r>
            <a:r>
              <a:rPr lang="en-US" dirty="0" err="1"/>
              <a:t>endosymbiont</a:t>
            </a:r>
            <a:r>
              <a:rPr lang="en-US" dirty="0"/>
              <a:t> hypothesis</a:t>
            </a:r>
            <a:r>
              <a:rPr lang="en-US" dirty="0" smtClean="0"/>
              <a:t>)</a:t>
            </a:r>
          </a:p>
          <a:p>
            <a:pPr marL="514350" indent="-514350">
              <a:buAutoNum type="arabicPeriod" startAt="3"/>
            </a:pPr>
            <a:endParaRPr lang="en-CA" dirty="0"/>
          </a:p>
          <a:p>
            <a:pPr marL="0" indent="0">
              <a:buNone/>
            </a:pPr>
            <a:r>
              <a:rPr lang="en-US" dirty="0" smtClean="0"/>
              <a:t>4.  Function</a:t>
            </a:r>
            <a:r>
              <a:rPr lang="en-US" dirty="0"/>
              <a:t>:  </a:t>
            </a:r>
            <a:endParaRPr lang="en-CA" dirty="0"/>
          </a:p>
          <a:p>
            <a:pPr marL="914400" lvl="1" indent="-514350">
              <a:buAutoNum type="alphaLcPeriod"/>
            </a:pPr>
            <a:r>
              <a:rPr lang="en-US" dirty="0" smtClean="0"/>
              <a:t>Convert </a:t>
            </a:r>
            <a:r>
              <a:rPr lang="en-US" dirty="0"/>
              <a:t>food energy to a form of energy which can be used by the cell (this energy is in the form of ATP:  adenosine triphosphate</a:t>
            </a:r>
            <a:r>
              <a:rPr lang="en-US" dirty="0" smtClean="0"/>
              <a:t>)</a:t>
            </a:r>
          </a:p>
          <a:p>
            <a:pPr marL="914400" lvl="1" indent="-514350">
              <a:buAutoNum type="alphaLcPeriod"/>
            </a:pPr>
            <a:endParaRPr lang="en-CA" dirty="0"/>
          </a:p>
          <a:p>
            <a:pPr marL="400050" lvl="1" indent="0">
              <a:buNone/>
            </a:pPr>
            <a:r>
              <a:rPr lang="en-US" dirty="0"/>
              <a:t>b.	Process: cellular respiration</a:t>
            </a:r>
            <a:endParaRPr lang="en-CA" dirty="0"/>
          </a:p>
          <a:p>
            <a:pPr marL="400050" lvl="1" indent="0">
              <a:buNone/>
            </a:pPr>
            <a:r>
              <a:rPr lang="en-US" dirty="0"/>
              <a:t>Glucose + 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</a:t>
            </a:r>
            <a:r>
              <a:rPr lang="en-US" dirty="0"/>
              <a:t> CO</a:t>
            </a:r>
            <a:r>
              <a:rPr lang="en-US" baseline="-25000" dirty="0"/>
              <a:t>2</a:t>
            </a:r>
            <a:r>
              <a:rPr lang="en-US" dirty="0"/>
              <a:t> + H</a:t>
            </a:r>
            <a:r>
              <a:rPr lang="en-US" baseline="-25000" dirty="0"/>
              <a:t>2</a:t>
            </a:r>
            <a:r>
              <a:rPr lang="en-US" dirty="0"/>
              <a:t>O + </a:t>
            </a:r>
            <a:r>
              <a:rPr lang="en-CA" dirty="0"/>
              <a:t> </a:t>
            </a:r>
            <a:r>
              <a:rPr lang="en-CA" dirty="0" smtClean="0"/>
              <a:t> </a:t>
            </a:r>
            <a:r>
              <a:rPr lang="en-US" dirty="0" smtClean="0"/>
              <a:t>ATP energy</a:t>
            </a:r>
          </a:p>
          <a:p>
            <a:pPr marL="400050" lvl="1" indent="0">
              <a:buNone/>
            </a:pPr>
            <a:endParaRPr lang="en-CA" dirty="0"/>
          </a:p>
          <a:p>
            <a:pPr marL="400050" lvl="1" indent="0">
              <a:buNone/>
            </a:pPr>
            <a:r>
              <a:rPr lang="en-US" dirty="0"/>
              <a:t>c.	The more active a cell is, the </a:t>
            </a:r>
            <a:r>
              <a:rPr lang="en-US" dirty="0" smtClean="0"/>
              <a:t>more </a:t>
            </a:r>
            <a:r>
              <a:rPr lang="en-US" dirty="0"/>
              <a:t>mitochondria it will have </a:t>
            </a:r>
            <a:r>
              <a:rPr lang="en-CA" dirty="0"/>
              <a:t> </a:t>
            </a:r>
            <a:r>
              <a:rPr lang="en-US" dirty="0" smtClean="0"/>
              <a:t>(</a:t>
            </a:r>
            <a:r>
              <a:rPr lang="en-US" dirty="0"/>
              <a:t>e.g. muscle &amp; sperm cells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6165304"/>
            <a:ext cx="2275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hlinkClick r:id="rId2"/>
              </a:rPr>
              <a:t>Clip: powering the cell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4570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J.  Plastids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Found </a:t>
            </a:r>
            <a:r>
              <a:rPr lang="en-US" b="1" dirty="0"/>
              <a:t>only in plant </a:t>
            </a:r>
            <a:r>
              <a:rPr lang="en-US" b="1" dirty="0" smtClean="0"/>
              <a:t>cells</a:t>
            </a:r>
            <a:endParaRPr lang="en-US" b="1" dirty="0"/>
          </a:p>
          <a:p>
            <a:r>
              <a:rPr lang="en-US" b="1" dirty="0" smtClean="0"/>
              <a:t>3 </a:t>
            </a:r>
            <a:r>
              <a:rPr lang="en-US" b="1" dirty="0"/>
              <a:t>types of plastids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a.  Chloroplasts </a:t>
            </a:r>
            <a:r>
              <a:rPr lang="en-US" b="1" dirty="0"/>
              <a:t>- most </a:t>
            </a:r>
            <a:r>
              <a:rPr lang="en-US" b="1" dirty="0" smtClean="0"/>
              <a:t>common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  	Structure</a:t>
            </a:r>
            <a:r>
              <a:rPr lang="en-US" b="1" dirty="0"/>
              <a:t>:</a:t>
            </a:r>
            <a:endParaRPr lang="en-CA" dirty="0"/>
          </a:p>
          <a:p>
            <a:pPr marL="400050" lvl="1" indent="0">
              <a:buNone/>
            </a:pPr>
            <a:r>
              <a:rPr lang="en-US" b="1" dirty="0" smtClean="0"/>
              <a:t>	i</a:t>
            </a:r>
            <a:r>
              <a:rPr lang="en-US" b="1" dirty="0"/>
              <a:t>. </a:t>
            </a:r>
            <a:r>
              <a:rPr lang="en-US" b="1" dirty="0" smtClean="0"/>
              <a:t>Have </a:t>
            </a:r>
            <a:r>
              <a:rPr lang="en-US" b="1" dirty="0"/>
              <a:t>“coin-like” membrane </a:t>
            </a:r>
            <a:r>
              <a:rPr lang="en-CA" dirty="0"/>
              <a:t> </a:t>
            </a:r>
            <a:r>
              <a:rPr lang="en-US" b="1" dirty="0" smtClean="0"/>
              <a:t>sacks </a:t>
            </a:r>
            <a:r>
              <a:rPr lang="en-US" b="1" dirty="0"/>
              <a:t>(thylakoids) </a:t>
            </a:r>
            <a:r>
              <a:rPr lang="en-US" b="1" dirty="0" smtClean="0"/>
              <a:t>	arranged </a:t>
            </a:r>
            <a:r>
              <a:rPr lang="en-US" b="1" dirty="0"/>
              <a:t>in “stacks” called grana that are joined </a:t>
            </a:r>
            <a:r>
              <a:rPr lang="en-US" b="1" dirty="0" smtClean="0"/>
              <a:t>	together </a:t>
            </a:r>
            <a:r>
              <a:rPr lang="en-US" b="1" dirty="0"/>
              <a:t>by lamellae (membranes between stacks</a:t>
            </a:r>
            <a:r>
              <a:rPr lang="en-US" b="1" dirty="0" smtClean="0"/>
              <a:t>)</a:t>
            </a:r>
          </a:p>
          <a:p>
            <a:pPr marL="400050" lvl="1" indent="0">
              <a:buNone/>
            </a:pPr>
            <a:endParaRPr lang="en-CA" dirty="0"/>
          </a:p>
          <a:p>
            <a:pPr marL="800100" lvl="2" indent="0">
              <a:buNone/>
            </a:pPr>
            <a:r>
              <a:rPr lang="en-US" sz="2800" b="1" dirty="0"/>
              <a:t>ii.  The inner portion of the </a:t>
            </a:r>
            <a:r>
              <a:rPr lang="en-US" sz="2800" b="1" dirty="0" smtClean="0"/>
              <a:t>chloroplast</a:t>
            </a:r>
            <a:r>
              <a:rPr lang="en-US" sz="2800" b="1" dirty="0"/>
              <a:t> </a:t>
            </a:r>
            <a:r>
              <a:rPr lang="en-US" sz="2800" b="1" dirty="0" smtClean="0"/>
              <a:t> is </a:t>
            </a:r>
            <a:r>
              <a:rPr lang="en-US" sz="2800" b="1" dirty="0"/>
              <a:t>called the </a:t>
            </a:r>
            <a:r>
              <a:rPr lang="en-CA" sz="2800" dirty="0"/>
              <a:t> </a:t>
            </a:r>
            <a:r>
              <a:rPr lang="en-CA" sz="2800" b="1" dirty="0" smtClean="0"/>
              <a:t>s</a:t>
            </a:r>
            <a:r>
              <a:rPr lang="en-US" sz="2800" b="1" dirty="0" err="1" smtClean="0"/>
              <a:t>troma</a:t>
            </a:r>
            <a:endParaRPr lang="en-CA" sz="2800" b="1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156" y="836712"/>
            <a:ext cx="40005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12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b</a:t>
            </a:r>
            <a:r>
              <a:rPr lang="en-US" b="1" dirty="0" smtClean="0"/>
              <a:t>.</a:t>
            </a:r>
            <a:r>
              <a:rPr lang="en-US" b="1" dirty="0"/>
              <a:t>	Contain chlorophyll (in grana)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	Site of photosynthesis 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	(</a:t>
            </a:r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 + CO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sugar + O</a:t>
            </a:r>
            <a:r>
              <a:rPr lang="en-US" b="1" baseline="-25000" dirty="0"/>
              <a:t>2</a:t>
            </a:r>
            <a:r>
              <a:rPr lang="en-US" b="1" dirty="0"/>
              <a:t>)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986" y="3429000"/>
            <a:ext cx="483365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113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56592" y="1600200"/>
            <a:ext cx="9443392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	b.  </a:t>
            </a:r>
            <a:r>
              <a:rPr lang="en-US" b="1" dirty="0" err="1" smtClean="0"/>
              <a:t>Chromoplasts</a:t>
            </a:r>
            <a:endParaRPr lang="en-US" b="1" dirty="0" smtClean="0"/>
          </a:p>
          <a:p>
            <a:pPr marL="0" indent="0">
              <a:buNone/>
            </a:pPr>
            <a:endParaRPr lang="en-CA" dirty="0"/>
          </a:p>
          <a:p>
            <a:pPr marL="1314450" lvl="2" indent="-514350">
              <a:buAutoNum type="romanLcPeriod"/>
            </a:pPr>
            <a:r>
              <a:rPr lang="en-US" b="1" dirty="0" smtClean="0"/>
              <a:t>Stores </a:t>
            </a:r>
            <a:r>
              <a:rPr lang="en-US" b="1" dirty="0"/>
              <a:t>pigments other </a:t>
            </a:r>
            <a:r>
              <a:rPr lang="en-US" b="1" dirty="0" err="1" smtClean="0"/>
              <a:t>thanchlorophyll</a:t>
            </a:r>
            <a:r>
              <a:rPr lang="en-US" b="1" dirty="0" smtClean="0"/>
              <a:t> </a:t>
            </a:r>
            <a:r>
              <a:rPr lang="en-US" b="1" dirty="0"/>
              <a:t>(e.g. carotene, </a:t>
            </a:r>
            <a:r>
              <a:rPr lang="en-US" b="1" dirty="0" err="1"/>
              <a:t>xanthophylls</a:t>
            </a:r>
            <a:r>
              <a:rPr lang="en-US" b="1" dirty="0"/>
              <a:t>) that make carrots, peaches, autumn leaves, etc. yellow &amp; orange</a:t>
            </a:r>
            <a:r>
              <a:rPr lang="en-US" b="1" dirty="0" smtClean="0"/>
              <a:t>)</a:t>
            </a:r>
          </a:p>
          <a:p>
            <a:pPr marL="800100" lvl="2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	c.  Leucoplast</a:t>
            </a:r>
            <a:endParaRPr lang="en-CA" dirty="0"/>
          </a:p>
          <a:p>
            <a:pPr marL="800100" lvl="2" indent="0">
              <a:buNone/>
            </a:pPr>
            <a:r>
              <a:rPr lang="en-US" b="1" dirty="0" smtClean="0"/>
              <a:t>i.      Stores </a:t>
            </a:r>
            <a:r>
              <a:rPr lang="en-US" b="1" dirty="0"/>
              <a:t>starch (e.g. in potatoes</a:t>
            </a:r>
            <a:r>
              <a:rPr lang="en-US" b="1" dirty="0" smtClean="0"/>
              <a:t>)</a:t>
            </a:r>
            <a:endParaRPr lang="en-CA" dirty="0"/>
          </a:p>
          <a:p>
            <a:endParaRPr lang="en-CA" dirty="0"/>
          </a:p>
        </p:txBody>
      </p:sp>
      <p:pic>
        <p:nvPicPr>
          <p:cNvPr id="15362" name="Picture 2" descr="http://t2.gstatic.com/images?q=tbn:ANd9GcRt_kWUSABeOgB_W950nkX2ksFU76ez4uP50Y9mdjH9SjB_qAgp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-171400"/>
            <a:ext cx="2952328" cy="282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64174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830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K.  Microfilaments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1. </a:t>
            </a:r>
            <a:r>
              <a:rPr lang="en-US" b="1" dirty="0" smtClean="0"/>
              <a:t> Thin </a:t>
            </a:r>
            <a:r>
              <a:rPr lang="en-US" b="1" dirty="0"/>
              <a:t>solid fibers of protein – </a:t>
            </a:r>
            <a:r>
              <a:rPr lang="en-CA" dirty="0"/>
              <a:t> </a:t>
            </a:r>
            <a:r>
              <a:rPr lang="en-US" b="1" dirty="0" smtClean="0"/>
              <a:t>similar </a:t>
            </a:r>
            <a:r>
              <a:rPr lang="en-US" b="1" dirty="0"/>
              <a:t>to proteins in muscle </a:t>
            </a:r>
            <a:r>
              <a:rPr lang="en-US" b="1" dirty="0" smtClean="0"/>
              <a:t>fiber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2. </a:t>
            </a:r>
            <a:r>
              <a:rPr lang="en-US" b="1" dirty="0" smtClean="0"/>
              <a:t>  Provide </a:t>
            </a:r>
            <a:r>
              <a:rPr lang="en-US" b="1" dirty="0"/>
              <a:t>skeletal framework for the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cell (cytoskeleton)</a:t>
            </a: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3882752" cy="280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21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L.   Microtubules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7427168" cy="32732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1.  Larger </a:t>
            </a:r>
            <a:r>
              <a:rPr lang="en-US" b="1" dirty="0"/>
              <a:t>than microfilaments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2.  Proteins </a:t>
            </a:r>
            <a:r>
              <a:rPr lang="en-US" b="1" dirty="0"/>
              <a:t>called tubulin are coiled in a cylindrical fashion (think Slinky) around a central lumen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3.  Found </a:t>
            </a:r>
            <a:r>
              <a:rPr lang="en-US" b="1" dirty="0"/>
              <a:t>in cilia, flagella and centrioles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4.  Provide </a:t>
            </a:r>
            <a:r>
              <a:rPr lang="en-US" b="1" dirty="0"/>
              <a:t>skeletal framework for the cell (</a:t>
            </a:r>
            <a:r>
              <a:rPr lang="en-US" b="1" dirty="0" smtClean="0"/>
              <a:t>cytoskeleton)</a:t>
            </a:r>
            <a:endParaRPr lang="en-C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2656"/>
            <a:ext cx="3666728" cy="265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22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5050904" cy="58479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2.  Dutch </a:t>
            </a:r>
            <a:r>
              <a:rPr lang="en-US" b="1" dirty="0"/>
              <a:t>amateur scientist </a:t>
            </a:r>
            <a:r>
              <a:rPr lang="en-US" b="1" dirty="0" err="1"/>
              <a:t>Antonie</a:t>
            </a:r>
            <a:r>
              <a:rPr lang="en-US" b="1" dirty="0"/>
              <a:t> van Leeuwenhoek discovered microscopic animals in water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3.  German </a:t>
            </a:r>
            <a:r>
              <a:rPr lang="en-US" b="1" dirty="0"/>
              <a:t>scientists </a:t>
            </a:r>
            <a:r>
              <a:rPr lang="en-US" b="1" dirty="0" err="1"/>
              <a:t>Schleiden</a:t>
            </a:r>
            <a:r>
              <a:rPr lang="en-US" b="1" dirty="0"/>
              <a:t> and Schwann in 1830's were first to say that “</a:t>
            </a:r>
            <a:r>
              <a:rPr lang="en-US" b="1" i="1" dirty="0"/>
              <a:t>all organisms are made of one or more cells.”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4.  German </a:t>
            </a:r>
            <a:r>
              <a:rPr lang="en-US" b="1" dirty="0"/>
              <a:t>biologist Virchow in 1858 stated that all cells come from the “</a:t>
            </a:r>
            <a:r>
              <a:rPr lang="en-US" b="1" i="1" dirty="0"/>
              <a:t>division of pre-existing cells</a:t>
            </a:r>
            <a:r>
              <a:rPr lang="en-US" b="1" dirty="0"/>
              <a:t>.”</a:t>
            </a:r>
            <a:endParaRPr lang="en-CA" dirty="0"/>
          </a:p>
          <a:p>
            <a:endParaRPr lang="en-CA" dirty="0"/>
          </a:p>
        </p:txBody>
      </p:sp>
      <p:pic>
        <p:nvPicPr>
          <p:cNvPr id="3074" name="Picture 2" descr="http://4.bp.blogspot.com/_FeaU01D-3wI/SZvfGJ5COTI/AAAAAAAAAU8/FceGZ7fza3M/s400/Leeuwenhoek+bacteria+1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92696"/>
            <a:ext cx="344805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129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M.  Cilia </a:t>
            </a:r>
            <a:r>
              <a:rPr lang="en-US" b="1" dirty="0"/>
              <a:t>and Flagella 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5652120" cy="50734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1.  </a:t>
            </a:r>
            <a:r>
              <a:rPr lang="en-US" b="1" dirty="0" err="1" smtClean="0"/>
              <a:t>Hairlike</a:t>
            </a:r>
            <a:r>
              <a:rPr lang="en-US" b="1" dirty="0" smtClean="0"/>
              <a:t> </a:t>
            </a:r>
            <a:r>
              <a:rPr lang="en-US" b="1" dirty="0"/>
              <a:t>projections of the cell 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a.	cilia - short and many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b.	</a:t>
            </a:r>
            <a:r>
              <a:rPr lang="en-US" b="1" dirty="0" smtClean="0"/>
              <a:t>flagella </a:t>
            </a:r>
            <a:r>
              <a:rPr lang="en-US" b="1" dirty="0"/>
              <a:t>- long and few</a:t>
            </a:r>
            <a:endParaRPr lang="en-CA" dirty="0"/>
          </a:p>
          <a:p>
            <a:pPr marL="514350" indent="-514350">
              <a:buAutoNum type="arabicPeriod" startAt="2"/>
            </a:pPr>
            <a:r>
              <a:rPr lang="en-US" b="1" dirty="0" smtClean="0"/>
              <a:t>Composed </a:t>
            </a:r>
            <a:r>
              <a:rPr lang="en-US" b="1" dirty="0"/>
              <a:t>of protein </a:t>
            </a:r>
            <a:r>
              <a:rPr lang="en-US" b="1" dirty="0" err="1"/>
              <a:t>fibres</a:t>
            </a:r>
            <a:r>
              <a:rPr lang="en-US" b="1" dirty="0"/>
              <a:t> that are able to contract and cause the cilia or flagella to beat or wave back and </a:t>
            </a:r>
            <a:r>
              <a:rPr lang="en-US" b="1" dirty="0" smtClean="0"/>
              <a:t>forth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3.  For </a:t>
            </a:r>
            <a:r>
              <a:rPr lang="en-US" b="1" dirty="0"/>
              <a:t>cell locomotion, </a:t>
            </a:r>
            <a:r>
              <a:rPr lang="en-US" b="1" dirty="0" smtClean="0"/>
              <a:t>or       generating </a:t>
            </a:r>
            <a:r>
              <a:rPr lang="en-US" b="1" dirty="0"/>
              <a:t>current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8436" name="Picture 4" descr="http://t0.gstatic.com/images?q=tbn:ANd9GcTPaFzN2MDczimv23U-Vurw0SNaHC5NueBnXJzGGQx8hBInuH3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49" y="901700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859" y="3717032"/>
            <a:ext cx="2725340" cy="201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140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 startAt="4"/>
            </a:pPr>
            <a:r>
              <a:rPr lang="en-US" b="1" dirty="0" smtClean="0"/>
              <a:t>Inside </a:t>
            </a:r>
            <a:r>
              <a:rPr lang="en-US" b="1" dirty="0"/>
              <a:t>(cross-section</a:t>
            </a:r>
            <a:r>
              <a:rPr lang="en-US" b="1" dirty="0" smtClean="0"/>
              <a:t>):</a:t>
            </a:r>
          </a:p>
          <a:p>
            <a:pPr marL="514350" indent="-514350">
              <a:buAutoNum type="arabicPeriod" startAt="4"/>
            </a:pPr>
            <a:endParaRPr lang="en-US" b="1" dirty="0"/>
          </a:p>
          <a:p>
            <a:pPr marL="514350" indent="-514350">
              <a:buAutoNum type="arabicPeriod" startAt="4"/>
            </a:pPr>
            <a:endParaRPr lang="en-CA" dirty="0" smtClean="0"/>
          </a:p>
          <a:p>
            <a:pPr marL="514350" indent="-514350">
              <a:buAutoNum type="arabicPeriod" startAt="4"/>
            </a:pPr>
            <a:endParaRPr lang="en-CA" dirty="0"/>
          </a:p>
          <a:p>
            <a:pPr marL="400050" lvl="1" indent="0">
              <a:buNone/>
            </a:pPr>
            <a:r>
              <a:rPr lang="en-US" b="1" dirty="0"/>
              <a:t>a.  A "9 + 2" arrangement of 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microtubules 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b.	Except: in their basal body (anchor in cytoplasm) where the two central tubules are gone (a "9 + 0" pattern)</a:t>
            </a:r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260648"/>
            <a:ext cx="4239213" cy="333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052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N.</a:t>
            </a:r>
            <a:r>
              <a:rPr lang="en-US" b="1" dirty="0"/>
              <a:t> </a:t>
            </a:r>
            <a:r>
              <a:rPr lang="en-US" b="1" dirty="0" smtClean="0"/>
              <a:t>  Centrioles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4546848" cy="5361459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Are </a:t>
            </a:r>
            <a:r>
              <a:rPr lang="en-US" b="1" dirty="0"/>
              <a:t>short cylinders with a “9+0” pattern </a:t>
            </a:r>
            <a:endParaRPr lang="en-US" b="1" dirty="0" smtClean="0"/>
          </a:p>
          <a:p>
            <a:pPr marL="514350" indent="-514350">
              <a:buAutoNum type="arabicPeriod" startAt="2"/>
            </a:pPr>
            <a:r>
              <a:rPr lang="en-US" b="1" dirty="0" smtClean="0"/>
              <a:t>Produce </a:t>
            </a:r>
            <a:r>
              <a:rPr lang="en-US" b="1" dirty="0"/>
              <a:t>the basal bodies of cilia </a:t>
            </a:r>
            <a:r>
              <a:rPr lang="en-US" b="1" dirty="0" smtClean="0"/>
              <a:t>and flagella</a:t>
            </a:r>
            <a:endParaRPr lang="en-CA" dirty="0"/>
          </a:p>
          <a:p>
            <a:pPr marL="514350" indent="-514350">
              <a:buAutoNum type="arabicPeriod" startAt="3"/>
            </a:pPr>
            <a:r>
              <a:rPr lang="en-US" b="1" dirty="0" smtClean="0"/>
              <a:t>Probably </a:t>
            </a:r>
            <a:r>
              <a:rPr lang="en-US" b="1" dirty="0"/>
              <a:t>involved in some way with the formation of spindle </a:t>
            </a:r>
            <a:r>
              <a:rPr lang="en-US" b="1" dirty="0" err="1"/>
              <a:t>fibres</a:t>
            </a:r>
            <a:r>
              <a:rPr lang="en-US" b="1" dirty="0"/>
              <a:t> in the mitotic </a:t>
            </a:r>
            <a:r>
              <a:rPr lang="en-US" b="1" dirty="0" smtClean="0"/>
              <a:t>process</a:t>
            </a:r>
            <a:endParaRPr lang="en-CA" dirty="0"/>
          </a:p>
          <a:p>
            <a:pPr marL="514350" indent="-514350">
              <a:buAutoNum type="arabicPeriod" startAt="4"/>
            </a:pPr>
            <a:r>
              <a:rPr lang="en-US" b="1" dirty="0" smtClean="0"/>
              <a:t>Usually </a:t>
            </a:r>
            <a:r>
              <a:rPr lang="en-US" b="1" dirty="0"/>
              <a:t>2 centrioles lie on either side of the nucleus (during times of nuclear </a:t>
            </a:r>
            <a:r>
              <a:rPr lang="en-US" b="1" dirty="0" smtClean="0"/>
              <a:t>division)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5.  Found </a:t>
            </a:r>
            <a:r>
              <a:rPr lang="en-US" b="1" dirty="0"/>
              <a:t>in all animal </a:t>
            </a:r>
            <a:r>
              <a:rPr lang="en-US" b="1" dirty="0" smtClean="0"/>
              <a:t>cells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9458" name="Picture 2" descr="http://t0.gstatic.com/images?q=tbn:ANd9GcT9yzg41r2WSLj7Oodk7KX02f8PVFPBMk4XeVH0vb2mJL2ukvu3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295" y="116632"/>
            <a:ext cx="359869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812" y="3057500"/>
            <a:ext cx="3623176" cy="373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34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mg2pHXJl6M?version=3&amp;hl=en_US&amp;rel=0"/>
          <p:cNvPicPr>
            <a:picLocks noGrp="1" noRot="1" noChangeAspect="1"/>
          </p:cNvPicPr>
          <p:nvPr>
            <p:ph idx="1"/>
            <a:quickTimeFile r:link="rId1"/>
          </p:nvPr>
        </p:nvPicPr>
        <p:blipFill>
          <a:blip r:embed="rId3"/>
          <a:stretch>
            <a:fillRect/>
          </a:stretch>
        </p:blipFill>
        <p:spPr>
          <a:xfrm>
            <a:off x="683568" y="946064"/>
            <a:ext cx="748883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1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O.  Cell </a:t>
            </a:r>
            <a:r>
              <a:rPr lang="en-US" b="1" dirty="0"/>
              <a:t>Membrane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1.	The cell membrane functions in transport of materials in and out of cell, recognition, communication, and homeostasis</a:t>
            </a:r>
            <a:endParaRPr lang="en-CA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61048"/>
            <a:ext cx="442912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160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2.	The Fluid Mosaic Model: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5" name="Qqsf_UJcfBc?version=3&amp;hl=en_US&amp;rel=0"/>
          <p:cNvPicPr>
            <a:picLocks noGrp="1" noRot="1" noChangeAspect="1"/>
          </p:cNvPicPr>
          <p:nvPr>
            <p:ph idx="1"/>
            <a:quickTimeFile r:link="rId1"/>
          </p:nvPr>
        </p:nvPicPr>
        <p:blipFill>
          <a:blip r:embed="rId3"/>
          <a:stretch>
            <a:fillRect/>
          </a:stretch>
        </p:blipFill>
        <p:spPr>
          <a:xfrm>
            <a:off x="683568" y="946064"/>
            <a:ext cx="7632848" cy="57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44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2.	The Fluid Mosaic Model: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a. Cells </a:t>
            </a:r>
            <a:r>
              <a:rPr lang="en-US" b="1" dirty="0"/>
              <a:t>are surrounded by a thin membrane of lipid and protein, about 100 angstroms (100 x 10-10 m) thick.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b.  The </a:t>
            </a:r>
            <a:r>
              <a:rPr lang="en-US" b="1" dirty="0"/>
              <a:t>cell membrane is a remarkable structure that has properties of a solid and a liquid.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c.  It </a:t>
            </a:r>
            <a:r>
              <a:rPr lang="en-US" b="1" dirty="0"/>
              <a:t>forms a "fluid sea" in which proteins and other molecules like other lipids or carbohydrates are suspended (like icebergs) or anchored at various points on its surface</a:t>
            </a:r>
            <a:r>
              <a:rPr lang="en-US" b="1" dirty="0" smtClean="0"/>
              <a:t>.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CA" dirty="0"/>
          </a:p>
        </p:txBody>
      </p:sp>
      <p:pic>
        <p:nvPicPr>
          <p:cNvPr id="10244" name="Picture 4" descr="GB1-os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4295517" cy="321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2115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d.  The “sea” or “fluid” part is composed of side by side phospholipids arranged in a bilayer (called a lipid bilayer).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e.  The solid part (the “mosaic”) is the variety of proteins etc. embedded in the bilayer.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f.  Each phospholipid has a hydrophobic tail and a </a:t>
            </a:r>
            <a:r>
              <a:rPr lang="en-US" b="1" dirty="0" err="1"/>
              <a:t>hydrophylic</a:t>
            </a:r>
            <a:r>
              <a:rPr lang="en-US" b="1" dirty="0"/>
              <a:t> head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02" y="1600200"/>
            <a:ext cx="387939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5610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eriod" startAt="3"/>
            </a:pPr>
            <a:r>
              <a:rPr lang="en-US" b="1" dirty="0" smtClean="0"/>
              <a:t>The </a:t>
            </a:r>
            <a:r>
              <a:rPr lang="en-US" b="1" dirty="0"/>
              <a:t>membrane has consistency of light machine oil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4.  The </a:t>
            </a:r>
            <a:r>
              <a:rPr lang="en-US" b="1" dirty="0"/>
              <a:t>membrane is </a:t>
            </a:r>
            <a:r>
              <a:rPr lang="en-US" b="1" cap="all" dirty="0"/>
              <a:t>selectively permeable</a:t>
            </a:r>
            <a:r>
              <a:rPr lang="en-US" b="1" dirty="0"/>
              <a:t> (</a:t>
            </a:r>
            <a:r>
              <a:rPr lang="en-US" b="1" i="1" dirty="0"/>
              <a:t>will let some substances in but not others of the same size</a:t>
            </a:r>
            <a:r>
              <a:rPr lang="en-US" b="1" dirty="0"/>
              <a:t>).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2" name="Picture 4" descr="http://apbrwww5.apsu.edu/thompsonj/Anatomy%20&amp;%20Physiology/2010/2010%20Exam%20Reviews/Exam%201%20Review/osmotic_press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3413"/>
            <a:ext cx="3895725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94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P.	Cell </a:t>
            </a:r>
            <a:r>
              <a:rPr lang="en-US" b="1" dirty="0" smtClean="0"/>
              <a:t>Wall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Only </a:t>
            </a:r>
            <a:r>
              <a:rPr lang="en-US" b="1" dirty="0"/>
              <a:t>in plant </a:t>
            </a:r>
            <a:r>
              <a:rPr lang="en-US" b="1" dirty="0" smtClean="0"/>
              <a:t>cells</a:t>
            </a:r>
          </a:p>
          <a:p>
            <a:pPr marL="514350" indent="-514350">
              <a:buAutoNum type="arabicPeriod"/>
            </a:pPr>
            <a:endParaRPr lang="en-CA" dirty="0"/>
          </a:p>
          <a:p>
            <a:pPr marL="514350" indent="-514350">
              <a:buAutoNum type="arabicPeriod" startAt="2"/>
            </a:pPr>
            <a:r>
              <a:rPr lang="en-US" b="1" dirty="0" smtClean="0"/>
              <a:t>Made </a:t>
            </a:r>
            <a:r>
              <a:rPr lang="en-US" b="1" dirty="0"/>
              <a:t>of cellulose (sugars linked </a:t>
            </a:r>
            <a:r>
              <a:rPr lang="en-US" b="1" dirty="0" smtClean="0"/>
              <a:t>with </a:t>
            </a:r>
            <a:r>
              <a:rPr lang="en-US" b="1" dirty="0"/>
              <a:t>a strong bond</a:t>
            </a:r>
            <a:r>
              <a:rPr lang="en-US" b="1" dirty="0" smtClean="0"/>
              <a:t>)</a:t>
            </a:r>
          </a:p>
          <a:p>
            <a:pPr marL="514350" indent="-514350">
              <a:buAutoNum type="arabicPeriod" startAt="2"/>
            </a:pPr>
            <a:endParaRPr lang="en-CA" dirty="0"/>
          </a:p>
          <a:p>
            <a:pPr marL="514350" indent="-514350">
              <a:buAutoNum type="arabicPeriod" startAt="3"/>
            </a:pPr>
            <a:r>
              <a:rPr lang="en-US" b="1" dirty="0" smtClean="0"/>
              <a:t>Very </a:t>
            </a:r>
            <a:r>
              <a:rPr lang="en-US" b="1" dirty="0"/>
              <a:t>rigid (but porous) and difficult for animals to digest (think “wood</a:t>
            </a:r>
            <a:r>
              <a:rPr lang="en-US" b="1" dirty="0" smtClean="0"/>
              <a:t>”)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4.  Small </a:t>
            </a:r>
            <a:r>
              <a:rPr lang="en-US" b="1" dirty="0"/>
              <a:t>molecules have little difficulty penetrating the cell wall, while larger molecules may not be able to pass through. (the cell wall is said to be </a:t>
            </a:r>
            <a:r>
              <a:rPr lang="en-US" b="1" i="1" dirty="0"/>
              <a:t>semi-</a:t>
            </a:r>
            <a:r>
              <a:rPr lang="en-US" b="1" dirty="0"/>
              <a:t>permeable)</a:t>
            </a:r>
            <a:endParaRPr lang="en-CA" dirty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420" y="548556"/>
            <a:ext cx="3356505" cy="273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http://www.desmids.nl/info/sheddingoftheprimarycellwall/images/Pleurotaeniumehrenbergii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420" y="3896197"/>
            <a:ext cx="3044487" cy="22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194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II.	</a:t>
            </a:r>
            <a:r>
              <a:rPr lang="en-US" b="1" u="sng" dirty="0">
                <a:hlinkClick r:id="rId2"/>
              </a:rPr>
              <a:t>Cell Theory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 </a:t>
            </a:r>
            <a:endParaRPr lang="en-CA" dirty="0"/>
          </a:p>
          <a:p>
            <a:pPr marL="514350" indent="-514350">
              <a:buAutoNum type="alphaUcPeriod"/>
            </a:pPr>
            <a:r>
              <a:rPr lang="en-US" b="1" dirty="0" smtClean="0"/>
              <a:t>All </a:t>
            </a:r>
            <a:r>
              <a:rPr lang="en-US" b="1" dirty="0"/>
              <a:t>living organisms are made up of one or more </a:t>
            </a:r>
            <a:r>
              <a:rPr lang="en-US" b="1" dirty="0" smtClean="0"/>
              <a:t>cells</a:t>
            </a:r>
          </a:p>
          <a:p>
            <a:pPr marL="0" indent="0">
              <a:buNone/>
            </a:pPr>
            <a:endParaRPr lang="en-CA" dirty="0"/>
          </a:p>
          <a:p>
            <a:pPr marL="514350" indent="-514350">
              <a:buAutoNum type="alphaUcPeriod" startAt="2"/>
            </a:pPr>
            <a:r>
              <a:rPr lang="en-US" b="1" dirty="0" smtClean="0"/>
              <a:t>The </a:t>
            </a:r>
            <a:r>
              <a:rPr lang="en-US" b="1" dirty="0"/>
              <a:t>cell is the basic unit of </a:t>
            </a:r>
            <a:r>
              <a:rPr lang="en-US" b="1" dirty="0" smtClean="0"/>
              <a:t>life</a:t>
            </a:r>
          </a:p>
          <a:p>
            <a:pPr marL="514350" indent="-514350">
              <a:buAutoNum type="alphaUcPeriod" startAt="2"/>
            </a:pPr>
            <a:endParaRPr lang="en-CA" dirty="0"/>
          </a:p>
          <a:p>
            <a:pPr marL="514350" indent="-514350">
              <a:buAutoNum type="alphaUcPeriod" startAt="3"/>
            </a:pPr>
            <a:r>
              <a:rPr lang="en-US" b="1" dirty="0" smtClean="0"/>
              <a:t>All </a:t>
            </a:r>
            <a:r>
              <a:rPr lang="en-US" b="1" dirty="0"/>
              <a:t>cells come from the division of pre-existing </a:t>
            </a:r>
            <a:r>
              <a:rPr lang="en-US" b="1" dirty="0" smtClean="0"/>
              <a:t>cells</a:t>
            </a:r>
          </a:p>
          <a:p>
            <a:pPr marL="514350" indent="-514350">
              <a:buAutoNum type="alphaUcPeriod" startAt="3"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6272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err="1"/>
              <a:t>VII.</a:t>
            </a:r>
            <a:r>
              <a:rPr lang="en-US" b="1" u="sng" dirty="0" err="1"/>
              <a:t>Plant</a:t>
            </a:r>
            <a:r>
              <a:rPr lang="en-US" b="1" u="sng" dirty="0"/>
              <a:t> Cell vs. Animal Cell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A. Plant </a:t>
            </a:r>
            <a:r>
              <a:rPr lang="en-US" b="1" dirty="0"/>
              <a:t>cells have</a:t>
            </a:r>
            <a:r>
              <a:rPr lang="en-US" b="1" dirty="0" smtClean="0"/>
              <a:t>: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1.	A cell wall 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2.	Plastids 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3.	A large central vacuole… animal </a:t>
            </a:r>
            <a:r>
              <a:rPr lang="en-US" b="1" dirty="0" smtClean="0"/>
              <a:t>cells </a:t>
            </a:r>
            <a:r>
              <a:rPr lang="en-US" b="1" dirty="0"/>
              <a:t>do not!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B.  Animal </a:t>
            </a:r>
            <a:r>
              <a:rPr lang="en-US" b="1" dirty="0"/>
              <a:t>cells have </a:t>
            </a:r>
            <a:endParaRPr lang="en-CA" dirty="0"/>
          </a:p>
          <a:p>
            <a:pPr marL="400050" lvl="1" indent="0">
              <a:buNone/>
            </a:pPr>
            <a:r>
              <a:rPr lang="en-US" b="1" dirty="0" smtClean="0"/>
              <a:t>1.  Centrioles  </a:t>
            </a:r>
            <a:r>
              <a:rPr lang="en-US" b="1" dirty="0"/>
              <a:t>… plant cells do not! 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781" y="2708920"/>
            <a:ext cx="3805229" cy="264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0019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err="1"/>
              <a:t>VIII.</a:t>
            </a:r>
            <a:r>
              <a:rPr lang="en-US" b="1" u="sng" dirty="0" err="1"/>
              <a:t>Prokaryotes</a:t>
            </a:r>
            <a:r>
              <a:rPr lang="en-US" b="1" u="sng" dirty="0"/>
              <a:t> vs. Eukaryotes</a:t>
            </a:r>
            <a:r>
              <a:rPr lang="en-US" b="1" dirty="0"/>
              <a:t> 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lphaUcPeriod"/>
            </a:pPr>
            <a:r>
              <a:rPr lang="en-US" b="1" dirty="0" smtClean="0"/>
              <a:t>Two </a:t>
            </a:r>
            <a:r>
              <a:rPr lang="en-US" b="1" dirty="0"/>
              <a:t>classes of cells exist:  the </a:t>
            </a:r>
            <a:r>
              <a:rPr lang="en-US" b="1" u="sng" dirty="0"/>
              <a:t>PROKARYOTES</a:t>
            </a:r>
            <a:r>
              <a:rPr lang="en-US" b="1" dirty="0"/>
              <a:t> and the </a:t>
            </a:r>
            <a:r>
              <a:rPr lang="en-US" b="1" u="sng" dirty="0" smtClean="0"/>
              <a:t>EUKARYOTES</a:t>
            </a:r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en-US" b="1" dirty="0" smtClean="0"/>
              <a:t>B.  The </a:t>
            </a:r>
            <a:r>
              <a:rPr lang="en-US" b="1" dirty="0"/>
              <a:t>Prokaryotes include the bacteria and the blue-green algae (the </a:t>
            </a:r>
            <a:r>
              <a:rPr lang="en-US" b="1" dirty="0" err="1"/>
              <a:t>Monera</a:t>
            </a:r>
            <a:r>
              <a:rPr lang="en-US" b="1" dirty="0"/>
              <a:t> kingdom).</a:t>
            </a:r>
            <a:endParaRPr lang="en-CA" dirty="0"/>
          </a:p>
          <a:p>
            <a:pPr marL="400050" lvl="1" indent="0">
              <a:buNone/>
            </a:pPr>
            <a:r>
              <a:rPr lang="en-US" b="1" dirty="0" smtClean="0"/>
              <a:t>1.  These </a:t>
            </a:r>
            <a:r>
              <a:rPr lang="en-US" b="1" dirty="0"/>
              <a:t>are all single-celled organisms that lack both a true nucleus and other membrane-bounded cellular substructures. </a:t>
            </a:r>
            <a:endParaRPr lang="en-CA" dirty="0"/>
          </a:p>
          <a:p>
            <a:pPr marL="400050" lvl="1" indent="0">
              <a:buNone/>
            </a:pPr>
            <a:r>
              <a:rPr lang="en-US" b="1" dirty="0" smtClean="0"/>
              <a:t>2.  Prokaryotic </a:t>
            </a:r>
            <a:r>
              <a:rPr lang="en-US" b="1" dirty="0"/>
              <a:t>DNA is usually circular.</a:t>
            </a:r>
            <a:endParaRPr lang="en-CA" dirty="0"/>
          </a:p>
          <a:p>
            <a:pPr marL="514350" indent="-514350">
              <a:buAutoNum type="alphaUcPeriod"/>
            </a:pP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CA" dirty="0"/>
          </a:p>
        </p:txBody>
      </p:sp>
      <p:pic>
        <p:nvPicPr>
          <p:cNvPr id="15362" name="Picture 2" descr="http://t2.gstatic.com/images?q=tbn:ANd9GcSU49nXSZ9qXWXW0GD5KX-HQOS13Yjt52YH7ESDAQ0dpnr2K9LpJ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05916"/>
            <a:ext cx="3672408" cy="490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4686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39604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C.</a:t>
            </a:r>
            <a:r>
              <a:rPr lang="en-US" b="1" dirty="0"/>
              <a:t> </a:t>
            </a:r>
            <a:r>
              <a:rPr lang="en-US" b="1" dirty="0" smtClean="0"/>
              <a:t> The </a:t>
            </a:r>
            <a:r>
              <a:rPr lang="en-US" b="1" dirty="0"/>
              <a:t>Eukaryotes include plants, animals, protozoa, and fungi.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1.	These cells contain nuclei and other membrane-bound organelles.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2.	The genetic material is organized into chromosomes.</a:t>
            </a:r>
            <a:endParaRPr lang="en-CA" dirty="0"/>
          </a:p>
          <a:p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14725964"/>
              </p:ext>
            </p:extLst>
          </p:nvPr>
        </p:nvGraphicFramePr>
        <p:xfrm>
          <a:off x="4211960" y="2060848"/>
          <a:ext cx="4758680" cy="44644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0122"/>
                <a:gridCol w="1255513"/>
                <a:gridCol w="968197"/>
                <a:gridCol w="1114848"/>
              </a:tblGrid>
              <a:tr h="262617"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 gridSpan="2"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Eukaryotic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62617"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Structure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Prokaryotic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Animal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Plant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525235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Cell</a:t>
                      </a:r>
                      <a:endParaRPr lang="en-CA" sz="900">
                        <a:effectLst/>
                      </a:endParaRPr>
                    </a:p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Membrane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YES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YES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YES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262617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Cell Wall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YES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NO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YES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262617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Nucleus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NO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YES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YES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262617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Mitochondria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NO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YES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YES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262617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Chloroplasts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NO</a:t>
                      </a:r>
                      <a:endParaRPr lang="en-CA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NO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YES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262617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ER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NO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YES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YES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525235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Ribosomes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YES,</a:t>
                      </a:r>
                      <a:endParaRPr lang="en-CA" sz="900">
                        <a:effectLst/>
                      </a:endParaRPr>
                    </a:p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small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YES, </a:t>
                      </a:r>
                      <a:endParaRPr lang="en-CA" sz="900">
                        <a:effectLst/>
                      </a:endParaRPr>
                    </a:p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large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YES,</a:t>
                      </a:r>
                      <a:endParaRPr lang="en-CA" sz="900">
                        <a:effectLst/>
                      </a:endParaRPr>
                    </a:p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large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525235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Vacuoles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NO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YES,</a:t>
                      </a:r>
                      <a:endParaRPr lang="en-CA" sz="900">
                        <a:effectLst/>
                      </a:endParaRPr>
                    </a:p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small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YES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525235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Lysosomes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NO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YES, </a:t>
                      </a:r>
                      <a:endParaRPr lang="en-CA" sz="900">
                        <a:effectLst/>
                      </a:endParaRPr>
                    </a:p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usually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NO,</a:t>
                      </a:r>
                      <a:endParaRPr lang="en-CA" sz="900">
                        <a:effectLst/>
                      </a:endParaRPr>
                    </a:p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usually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262617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Cytoskeleton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NO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YES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YES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262617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Centrioles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NO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YES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NO</a:t>
                      </a:r>
                      <a:endParaRPr lang="en-CA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384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3"/>
            <a:ext cx="8625136" cy="936105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Surface Area To Volume Ratio and Cell </a:t>
            </a:r>
            <a:r>
              <a:rPr lang="en-US" sz="4000" b="1" dirty="0" smtClean="0"/>
              <a:t>Size</a:t>
            </a:r>
            <a:r>
              <a:rPr lang="en-CA" dirty="0"/>
              <a:t/>
            </a:r>
            <a:br>
              <a:rPr lang="en-CA" dirty="0"/>
            </a:br>
            <a:r>
              <a:rPr lang="en-CA" sz="3600" dirty="0" smtClean="0"/>
              <a:t>(Why aren’t cells bigger??)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716016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I.  </a:t>
            </a:r>
            <a:r>
              <a:rPr lang="en-US" b="1" u="sng" dirty="0" smtClean="0"/>
              <a:t>Cell</a:t>
            </a:r>
            <a:endParaRPr lang="en-CA" dirty="0"/>
          </a:p>
          <a:p>
            <a:pPr marL="857250" lvl="1" indent="-457200">
              <a:buAutoNum type="alphaUcPeriod"/>
            </a:pPr>
            <a:r>
              <a:rPr lang="en-US" b="1" dirty="0" smtClean="0"/>
              <a:t>Contains </a:t>
            </a:r>
            <a:r>
              <a:rPr lang="en-US" b="1" dirty="0"/>
              <a:t>many structures and are highly </a:t>
            </a:r>
            <a:r>
              <a:rPr lang="en-US" b="1" dirty="0" smtClean="0"/>
              <a:t>organized</a:t>
            </a:r>
          </a:p>
          <a:p>
            <a:pPr marL="857250" lvl="1" indent="-457200">
              <a:buAutoNum type="alphaUcPeriod"/>
            </a:pPr>
            <a:endParaRPr lang="en-CA" dirty="0"/>
          </a:p>
          <a:p>
            <a:pPr marL="400050" lvl="1" indent="0">
              <a:buNone/>
            </a:pPr>
            <a:r>
              <a:rPr lang="en-US" b="1" dirty="0"/>
              <a:t>B.	May be thousands of each organelle in any given cell</a:t>
            </a:r>
            <a:endParaRPr lang="en-CA" dirty="0"/>
          </a:p>
          <a:p>
            <a:pPr marL="800100" lvl="2" indent="0">
              <a:buNone/>
            </a:pPr>
            <a:r>
              <a:rPr lang="en-US" b="1" dirty="0" smtClean="0"/>
              <a:t>1.  Ex</a:t>
            </a:r>
            <a:r>
              <a:rPr lang="en-US" b="1" dirty="0"/>
              <a:t>. </a:t>
            </a:r>
            <a:r>
              <a:rPr lang="en-US" b="1" dirty="0" smtClean="0"/>
              <a:t>Mitochondria </a:t>
            </a:r>
            <a:r>
              <a:rPr lang="en-US" b="1" dirty="0"/>
              <a:t>in </a:t>
            </a:r>
            <a:r>
              <a:rPr lang="en-US" b="1" dirty="0" smtClean="0"/>
              <a:t>muscle cells</a:t>
            </a:r>
            <a:endParaRPr lang="en-CA" dirty="0"/>
          </a:p>
          <a:p>
            <a:pPr marL="857250" lvl="1" indent="-457200">
              <a:buAutoNum type="alphaUcPeriod" startAt="3"/>
            </a:pPr>
            <a:r>
              <a:rPr lang="en-US" b="1" dirty="0" smtClean="0"/>
              <a:t>Smallest </a:t>
            </a:r>
            <a:r>
              <a:rPr lang="en-US" b="1" dirty="0"/>
              <a:t>cell:  a </a:t>
            </a:r>
            <a:r>
              <a:rPr lang="en-US" b="1" dirty="0" err="1"/>
              <a:t>pleuro-pnemonia</a:t>
            </a:r>
            <a:r>
              <a:rPr lang="en-US" b="1" dirty="0"/>
              <a:t> like organism with a diameter of about 0.1 </a:t>
            </a:r>
            <a:r>
              <a:rPr lang="en-US" b="1" dirty="0">
                <a:sym typeface="Symbol"/>
              </a:rPr>
              <a:t></a:t>
            </a:r>
            <a:r>
              <a:rPr lang="en-US" b="1" dirty="0" smtClean="0"/>
              <a:t>m</a:t>
            </a:r>
          </a:p>
          <a:p>
            <a:pPr marL="857250" lvl="1" indent="-457200">
              <a:buAutoNum type="alphaUcPeriod" startAt="3"/>
            </a:pPr>
            <a:endParaRPr lang="en-CA" dirty="0"/>
          </a:p>
          <a:p>
            <a:pPr marL="400050" lvl="1" indent="0">
              <a:buNone/>
            </a:pPr>
            <a:r>
              <a:rPr lang="en-US" b="1" dirty="0" smtClean="0"/>
              <a:t>D</a:t>
            </a:r>
            <a:r>
              <a:rPr lang="en-US" b="1" dirty="0"/>
              <a:t>.	Largest cell:  an ostrich egg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 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C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71497"/>
            <a:ext cx="3428319" cy="25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6538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II. </a:t>
            </a:r>
            <a:r>
              <a:rPr lang="en-US" sz="4000" b="1" u="sng" dirty="0" smtClean="0"/>
              <a:t>Ratio </a:t>
            </a:r>
            <a:r>
              <a:rPr lang="en-US" sz="4000" b="1" u="sng" dirty="0"/>
              <a:t>of Cell Surface Area to Cell Volume</a:t>
            </a:r>
            <a:r>
              <a:rPr lang="en-CA" dirty="0"/>
              <a:t/>
            </a:r>
            <a:br>
              <a:rPr lang="en-CA" dirty="0"/>
            </a:b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A.  As the </a:t>
            </a:r>
            <a:r>
              <a:rPr lang="en-US" sz="2600" b="1" dirty="0"/>
              <a:t>size of a cell increases, its surface to volume ratio decreases</a:t>
            </a:r>
            <a:endParaRPr lang="en-CA" sz="2600" dirty="0"/>
          </a:p>
          <a:p>
            <a:pPr marL="0" indent="0">
              <a:buNone/>
            </a:pPr>
            <a:r>
              <a:rPr lang="en-US" sz="2400" b="1" dirty="0" smtClean="0"/>
              <a:t>A </a:t>
            </a:r>
            <a:r>
              <a:rPr lang="en-US" sz="2400" b="1" dirty="0"/>
              <a:t>cell measures 1 </a:t>
            </a:r>
            <a:r>
              <a:rPr lang="en-US" sz="2400" b="1" dirty="0" smtClean="0"/>
              <a:t>mm</a:t>
            </a:r>
            <a:r>
              <a:rPr lang="en-US" sz="2400" b="1" baseline="30000" dirty="0" smtClean="0"/>
              <a:t>3</a:t>
            </a:r>
            <a:r>
              <a:rPr lang="en-US" sz="2400" b="1" dirty="0" smtClean="0"/>
              <a:t>.  </a:t>
            </a:r>
            <a:r>
              <a:rPr lang="en-US" sz="2400" b="1" dirty="0"/>
              <a:t>Its surface to volume ratio is 6:1</a:t>
            </a:r>
            <a:endParaRPr lang="en-CA" sz="2400" dirty="0"/>
          </a:p>
          <a:p>
            <a:pPr marL="400050" lvl="1" indent="0">
              <a:buNone/>
            </a:pPr>
            <a:r>
              <a:rPr lang="en-US" sz="2200" b="1" dirty="0"/>
              <a:t>1.	Surface area (for a square): area of one face x 6</a:t>
            </a:r>
            <a:endParaRPr lang="en-CA" sz="2200" dirty="0"/>
          </a:p>
          <a:p>
            <a:pPr marL="400050" lvl="1" indent="0">
              <a:buNone/>
            </a:pPr>
            <a:r>
              <a:rPr lang="en-US" sz="2200" b="1" dirty="0"/>
              <a:t>	ex.  SA = 1 mm x 1 mm x 6 = 6 mm</a:t>
            </a:r>
            <a:r>
              <a:rPr lang="en-US" sz="2200" b="1" baseline="30000" dirty="0"/>
              <a:t>2</a:t>
            </a:r>
            <a:endParaRPr lang="en-CA" sz="2200" dirty="0"/>
          </a:p>
          <a:p>
            <a:pPr marL="400050" lvl="1" indent="0">
              <a:buNone/>
            </a:pPr>
            <a:r>
              <a:rPr lang="en-US" sz="2200" b="1" dirty="0"/>
              <a:t>2.	Volume: length x width x height</a:t>
            </a:r>
            <a:endParaRPr lang="en-CA" sz="2200" dirty="0"/>
          </a:p>
          <a:p>
            <a:pPr marL="400050" lvl="1" indent="0">
              <a:buNone/>
            </a:pPr>
            <a:r>
              <a:rPr lang="en-US" sz="2200" b="1" dirty="0" smtClean="0"/>
              <a:t>	ex</a:t>
            </a:r>
            <a:r>
              <a:rPr lang="en-US" sz="2200" b="1" dirty="0"/>
              <a:t>.  Volume = 1 x 1 x 1 = 1 mm</a:t>
            </a:r>
            <a:r>
              <a:rPr lang="en-US" sz="2200" b="1" baseline="30000" dirty="0"/>
              <a:t>3</a:t>
            </a:r>
            <a:endParaRPr lang="en-CA" sz="2200" dirty="0"/>
          </a:p>
          <a:p>
            <a:endParaRPr lang="en-C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4444185"/>
            <a:ext cx="65246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596585"/>
            <a:ext cx="65246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5129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579350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C.  If </a:t>
            </a:r>
            <a:r>
              <a:rPr lang="en-US" sz="2800" b="1" dirty="0"/>
              <a:t>you double the size of the cell to 2 mm across, its surface to volume ratio decrease to 24:8 or 3:1  </a:t>
            </a:r>
            <a:endParaRPr lang="en-CA" sz="2800" dirty="0"/>
          </a:p>
          <a:p>
            <a:pPr marL="400050" lvl="1" indent="0">
              <a:buNone/>
            </a:pPr>
            <a:r>
              <a:rPr lang="en-US" sz="2400" b="1" dirty="0"/>
              <a:t>1.	SA = 2 mm x 2 mm x 6 = 24 mm</a:t>
            </a:r>
            <a:r>
              <a:rPr lang="en-US" sz="2400" b="1" baseline="30000" dirty="0"/>
              <a:t>2</a:t>
            </a:r>
            <a:endParaRPr lang="en-CA" sz="2400" dirty="0"/>
          </a:p>
          <a:p>
            <a:pPr marL="400050" lvl="1" indent="0">
              <a:buNone/>
            </a:pPr>
            <a:r>
              <a:rPr lang="en-US" sz="2400" b="1" dirty="0"/>
              <a:t>2.  	Volume = 2 mm x 2 mm x 2 mm = 8 mm</a:t>
            </a:r>
            <a:r>
              <a:rPr lang="en-US" sz="2400" b="1" baseline="30000" dirty="0"/>
              <a:t>3</a:t>
            </a:r>
            <a:r>
              <a:rPr lang="en-US" sz="2400" b="1" dirty="0"/>
              <a:t>  </a:t>
            </a:r>
            <a:endParaRPr lang="en-CA" sz="2400" dirty="0"/>
          </a:p>
          <a:p>
            <a:pPr marL="400050" lvl="1" indent="0">
              <a:buNone/>
            </a:pPr>
            <a:r>
              <a:rPr lang="en-US" sz="2400" b="1" dirty="0"/>
              <a:t>3.	When the size doubled, the SA:V ratio decreased by half!</a:t>
            </a:r>
            <a:endParaRPr lang="en-CA" sz="2400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8" y="2639304"/>
            <a:ext cx="9079102" cy="383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9804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164756"/>
              </p:ext>
            </p:extLst>
          </p:nvPr>
        </p:nvGraphicFramePr>
        <p:xfrm>
          <a:off x="539552" y="1340766"/>
          <a:ext cx="7283192" cy="226085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367251"/>
                <a:gridCol w="2274345"/>
                <a:gridCol w="1820798"/>
                <a:gridCol w="1820798"/>
              </a:tblGrid>
              <a:tr h="452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Cell Size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Surface area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Volume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SA:V Ratio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 X 1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6:1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 X 2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24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3:1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 X 4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96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64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1.5:1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 X 8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384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512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0.75:1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1101" y="76470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Example: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84" y="3689495"/>
            <a:ext cx="7444855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0691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8113"/>
            <a:ext cx="8229600" cy="1143000"/>
          </a:xfrm>
        </p:spPr>
        <p:txBody>
          <a:bodyPr/>
          <a:lstStyle/>
          <a:p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725066"/>
              </p:ext>
            </p:extLst>
          </p:nvPr>
        </p:nvGraphicFramePr>
        <p:xfrm>
          <a:off x="1403612" y="2132856"/>
          <a:ext cx="7019924" cy="18733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4827"/>
                <a:gridCol w="1144387"/>
                <a:gridCol w="1155178"/>
                <a:gridCol w="1777196"/>
                <a:gridCol w="168833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Sphere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Radius (cm)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Volume (cm</a:t>
                      </a:r>
                      <a:r>
                        <a:rPr lang="en-US" sz="2400" baseline="30000">
                          <a:effectLst/>
                        </a:rPr>
                        <a:t>3</a:t>
                      </a:r>
                      <a:r>
                        <a:rPr lang="en-US" sz="2400">
                          <a:effectLst/>
                        </a:rPr>
                        <a:t>)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Surface Area (cm</a:t>
                      </a:r>
                      <a:r>
                        <a:rPr lang="en-US" sz="2400" baseline="30000">
                          <a:effectLst/>
                        </a:rPr>
                        <a:t>2</a:t>
                      </a:r>
                      <a:r>
                        <a:rPr lang="en-US" sz="2400">
                          <a:effectLst/>
                        </a:rPr>
                        <a:t>)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SA:V Ratio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4.1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12.6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3:1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33.5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50.3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1.5:1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113.1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113.1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1:1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23830" y="546448"/>
            <a:ext cx="38779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Example:  			</a:t>
            </a:r>
            <a:endParaRPr kumimoji="0" lang="en-C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5631" y="429309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Volume of Sphere =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59771"/>
            <a:ext cx="4095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987824" y="459871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	Surface Area of Sphere=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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en-US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950801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III.	</a:t>
            </a:r>
            <a:r>
              <a:rPr lang="en-US" b="1" u="sng" dirty="0"/>
              <a:t>Limitations of Cell Size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0734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/>
              <a:t>A. When cells get too large, they must divide  </a:t>
            </a:r>
            <a:endParaRPr lang="en-CA" sz="2600" dirty="0" smtClean="0"/>
          </a:p>
          <a:p>
            <a:pPr marL="0" indent="0">
              <a:buNone/>
            </a:pPr>
            <a:r>
              <a:rPr lang="en-US" sz="2600" dirty="0" smtClean="0"/>
              <a:t>B.  Cells cannot get too large because of the way that a cell's volume changes with respect to its cell surface area</a:t>
            </a:r>
            <a:endParaRPr lang="en-CA" sz="2600" dirty="0" smtClean="0"/>
          </a:p>
          <a:p>
            <a:pPr marL="0" indent="0">
              <a:buNone/>
            </a:pPr>
            <a:r>
              <a:rPr lang="en-US" sz="2600" dirty="0" smtClean="0"/>
              <a:t>C.  As the cell increases in volume the surface area must also increase in order for the cell to take in or get rid of materials (nutrients in: wastes out)</a:t>
            </a:r>
            <a:endParaRPr lang="en-CA" sz="2600" dirty="0" smtClean="0"/>
          </a:p>
          <a:p>
            <a:pPr marL="0" indent="0">
              <a:buNone/>
            </a:pPr>
            <a:r>
              <a:rPr lang="en-US" sz="2600" dirty="0" smtClean="0"/>
              <a:t>D.  Diffusion is not a highly rapid or efficient means of distributing materials over long cellular distances, so no portion of even the largest active cells is more than 1 mm from the cell membrane</a:t>
            </a:r>
            <a:endParaRPr lang="en-CA" sz="2600" dirty="0" smtClean="0"/>
          </a:p>
          <a:p>
            <a:pPr marL="0" indent="0">
              <a:buNone/>
            </a:pPr>
            <a:r>
              <a:rPr lang="en-US" sz="2600" dirty="0" smtClean="0"/>
              <a:t>E.  If the surface area is small relative to volume, the cell may build up wastes to such an extent that the cell may die</a:t>
            </a:r>
            <a:endParaRPr lang="en-CA" sz="2600" dirty="0" smtClean="0"/>
          </a:p>
          <a:p>
            <a:pPr marL="0" indent="0">
              <a:buNone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650224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 </a:t>
            </a:r>
            <a:r>
              <a:rPr lang="en-CA" dirty="0"/>
              <a:t/>
            </a:r>
            <a:br>
              <a:rPr lang="en-CA" dirty="0"/>
            </a:br>
            <a:r>
              <a:rPr lang="en-US" b="1" dirty="0"/>
              <a:t>IV.	</a:t>
            </a:r>
            <a:r>
              <a:rPr lang="en-US" b="1" u="sng" dirty="0"/>
              <a:t>Solving the Limits of Surface Area To Volume Ratio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A.  Cells </a:t>
            </a:r>
            <a:r>
              <a:rPr lang="en-US" b="1" dirty="0"/>
              <a:t>can divide by mitosis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B.  Slow </a:t>
            </a:r>
            <a:r>
              <a:rPr lang="en-US" b="1" dirty="0"/>
              <a:t>down metabolism</a:t>
            </a:r>
            <a:endParaRPr lang="en-CA" dirty="0"/>
          </a:p>
          <a:p>
            <a:pPr marL="400050" lvl="1" indent="0">
              <a:buNone/>
            </a:pPr>
            <a:r>
              <a:rPr lang="en-US" b="1" dirty="0" smtClean="0"/>
              <a:t>1.  If </a:t>
            </a:r>
            <a:r>
              <a:rPr lang="en-US" b="1" dirty="0"/>
              <a:t>a cell metabolizes (carries on its cellular activities) at a slow rate it will produce wastes at a slow rate and need fewer nutrients than a cell that metabolizes at a fast rate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2.	A slowly metabolizing cell could then be larger than a quickly metabolizing cell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8900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6929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/>
              <a:t>III.</a:t>
            </a:r>
            <a:r>
              <a:rPr lang="en-US" u="sng" dirty="0" err="1"/>
              <a:t>Cells</a:t>
            </a:r>
            <a:r>
              <a:rPr lang="en-US" dirty="0"/>
              <a:t> 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7"/>
            <a:ext cx="8229600" cy="50600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1" dirty="0"/>
              <a:t>A. Living things exist at a cellular or </a:t>
            </a:r>
            <a:endParaRPr lang="en-CA" b="1" i="1" dirty="0"/>
          </a:p>
          <a:p>
            <a:pPr marL="0" indent="0">
              <a:buNone/>
            </a:pPr>
            <a:r>
              <a:rPr lang="en-US" b="1" i="1" dirty="0"/>
              <a:t>multi-cellular level</a:t>
            </a:r>
            <a:endParaRPr lang="en-CA" b="1" i="1" dirty="0"/>
          </a:p>
          <a:p>
            <a:pPr marL="0" indent="0">
              <a:buNone/>
            </a:pPr>
            <a:r>
              <a:rPr lang="en-US" b="1" dirty="0" smtClean="0"/>
              <a:t>B.  Life </a:t>
            </a:r>
            <a:r>
              <a:rPr lang="en-US" b="1" dirty="0"/>
              <a:t>occurs only in cells…</a:t>
            </a:r>
            <a:endParaRPr lang="en-CA" b="1" dirty="0"/>
          </a:p>
          <a:p>
            <a:pPr marL="400050" lvl="1" indent="0">
              <a:buNone/>
            </a:pPr>
            <a:r>
              <a:rPr lang="en-US" b="1" dirty="0"/>
              <a:t>1.	Molecules or materials outside of cells are not considered living</a:t>
            </a:r>
            <a:endParaRPr lang="en-CA" b="1" dirty="0"/>
          </a:p>
          <a:p>
            <a:pPr marL="400050" lvl="1" indent="0">
              <a:buNone/>
            </a:pPr>
            <a:r>
              <a:rPr lang="en-US" b="1" dirty="0"/>
              <a:t>2.	Once they are taken in and become incorporated into the cytoplasm or molecules of the cell they are considered living</a:t>
            </a:r>
            <a:endParaRPr lang="en-CA" b="1" dirty="0"/>
          </a:p>
          <a:p>
            <a:pPr marL="914400" lvl="1" indent="-514350">
              <a:buAutoNum type="arabicPeriod" startAt="3"/>
            </a:pPr>
            <a:r>
              <a:rPr lang="en-US" b="1" dirty="0" smtClean="0"/>
              <a:t>Molecules </a:t>
            </a:r>
            <a:r>
              <a:rPr lang="en-US" b="1" dirty="0"/>
              <a:t>present carry on biochemical reactions in an organized </a:t>
            </a:r>
            <a:r>
              <a:rPr lang="en-US" b="1" dirty="0" smtClean="0"/>
              <a:t>manner</a:t>
            </a:r>
          </a:p>
          <a:p>
            <a:pPr marL="0" indent="0">
              <a:buNone/>
            </a:pPr>
            <a:r>
              <a:rPr lang="en-US" b="1" dirty="0"/>
              <a:t>C.	Cells carry on all the processes associated with life, such as reproducing and interacting with the environment</a:t>
            </a:r>
            <a:endParaRPr lang="en-CA" dirty="0"/>
          </a:p>
          <a:p>
            <a:pPr marL="400050" lvl="1" indent="0">
              <a:buNone/>
            </a:pPr>
            <a:endParaRPr lang="en-CA" b="1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094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C.  Cell </a:t>
            </a:r>
            <a:r>
              <a:rPr lang="en-US" b="1" dirty="0"/>
              <a:t>shape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1.	Shape of the cell can affect the surface area of the cell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2.	Spherical cell has the smallest surface area to volume ratio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3.	Long or thin or flat cell has a much higher surface area to volume ratio</a:t>
            </a:r>
            <a:endParaRPr lang="en-CA" dirty="0"/>
          </a:p>
          <a:p>
            <a:pPr marL="800100" lvl="2" indent="0">
              <a:buNone/>
            </a:pPr>
            <a:r>
              <a:rPr lang="en-US" b="1" dirty="0" err="1" smtClean="0"/>
              <a:t>a.Get</a:t>
            </a:r>
            <a:r>
              <a:rPr lang="en-US" b="1" dirty="0" smtClean="0"/>
              <a:t> </a:t>
            </a:r>
            <a:r>
              <a:rPr lang="en-US" b="1" dirty="0"/>
              <a:t>long and thin rather than round and fat:  e.g. nerve cells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73216"/>
            <a:ext cx="2081411" cy="135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570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3508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4. Folds </a:t>
            </a:r>
            <a:r>
              <a:rPr lang="en-US" b="1" dirty="0"/>
              <a:t>in the cell membrane</a:t>
            </a:r>
            <a:r>
              <a:rPr lang="en-US" b="1" dirty="0" smtClean="0"/>
              <a:t>:</a:t>
            </a:r>
          </a:p>
          <a:p>
            <a:pPr marL="400050" lvl="1" indent="0">
              <a:buNone/>
            </a:pPr>
            <a:r>
              <a:rPr lang="en-US" b="1" dirty="0" smtClean="0"/>
              <a:t>  </a:t>
            </a:r>
            <a:r>
              <a:rPr lang="en-US" b="1" dirty="0"/>
              <a:t>e.g. microvilli of intestinal </a:t>
            </a:r>
            <a:r>
              <a:rPr lang="en-US" b="1" dirty="0" smtClean="0"/>
              <a:t> epithelial </a:t>
            </a:r>
            <a:r>
              <a:rPr lang="en-US" b="1" dirty="0"/>
              <a:t>cells</a:t>
            </a: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514350" indent="-514350">
              <a:buAutoNum type="arabicPeriod" startAt="5"/>
            </a:pPr>
            <a:r>
              <a:rPr lang="en-US" b="1" dirty="0" smtClean="0"/>
              <a:t>Which cell </a:t>
            </a:r>
            <a:r>
              <a:rPr lang="en-US" b="1" dirty="0"/>
              <a:t>has the most surface area if all </a:t>
            </a:r>
            <a:r>
              <a:rPr lang="en-US" b="1" dirty="0" smtClean="0"/>
              <a:t>4 </a:t>
            </a:r>
            <a:r>
              <a:rPr lang="en-US" b="1" dirty="0"/>
              <a:t>cells have the same volume</a:t>
            </a:r>
            <a:r>
              <a:rPr lang="en-US" b="1" dirty="0" smtClean="0"/>
              <a:t>?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205" y="548680"/>
            <a:ext cx="1713731" cy="207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229200"/>
            <a:ext cx="49625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329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IV.  Cell Size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997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A.  Cells </a:t>
            </a:r>
            <a:r>
              <a:rPr lang="en-US" b="1" dirty="0"/>
              <a:t>come in many shapes and sizes, although most are microscopic:</a:t>
            </a:r>
            <a:endParaRPr lang="en-CA" dirty="0"/>
          </a:p>
          <a:p>
            <a:pPr marL="400050" lvl="1" indent="0">
              <a:buNone/>
            </a:pPr>
            <a:r>
              <a:rPr lang="en-US" b="1" dirty="0" smtClean="0"/>
              <a:t>1.  Most </a:t>
            </a:r>
            <a:r>
              <a:rPr lang="en-US" b="1" dirty="0"/>
              <a:t>cells are small, about 0.001 cm in length (1/100 of a mm, or 10 </a:t>
            </a:r>
            <a:r>
              <a:rPr lang="en-US" b="1" dirty="0">
                <a:sym typeface="Symbol"/>
              </a:rPr>
              <a:t></a:t>
            </a:r>
            <a:r>
              <a:rPr lang="en-US" b="1" dirty="0"/>
              <a:t>m).</a:t>
            </a:r>
            <a:endParaRPr lang="en-CA" dirty="0"/>
          </a:p>
          <a:p>
            <a:pPr marL="400050" lvl="1" indent="0">
              <a:buNone/>
            </a:pPr>
            <a:r>
              <a:rPr lang="en-US" b="1" dirty="0" smtClean="0"/>
              <a:t>2.  Smallest </a:t>
            </a:r>
            <a:r>
              <a:rPr lang="en-US" b="1" dirty="0"/>
              <a:t>cells are 0.3 </a:t>
            </a:r>
            <a:r>
              <a:rPr lang="en-US" b="1" dirty="0">
                <a:sym typeface="Symbol"/>
              </a:rPr>
              <a:t></a:t>
            </a:r>
            <a:r>
              <a:rPr lang="en-US" b="1" dirty="0"/>
              <a:t>m in size</a:t>
            </a:r>
            <a:endParaRPr lang="en-CA" dirty="0"/>
          </a:p>
          <a:p>
            <a:pPr marL="400050" lvl="1" indent="0">
              <a:buNone/>
            </a:pPr>
            <a:r>
              <a:rPr lang="en-US" b="1" dirty="0" smtClean="0"/>
              <a:t>3.  Some </a:t>
            </a:r>
            <a:r>
              <a:rPr lang="en-US" b="1" dirty="0"/>
              <a:t>cells are large</a:t>
            </a:r>
            <a:endParaRPr lang="en-CA" dirty="0"/>
          </a:p>
          <a:p>
            <a:pPr marL="800100" lvl="2" indent="0">
              <a:buNone/>
            </a:pPr>
            <a:r>
              <a:rPr lang="en-US" b="1" dirty="0" smtClean="0"/>
              <a:t>a.  e.g</a:t>
            </a:r>
            <a:r>
              <a:rPr lang="en-US" b="1" dirty="0"/>
              <a:t>. some giant algal cells may be several centimeters long</a:t>
            </a:r>
            <a:endParaRPr lang="en-CA" dirty="0"/>
          </a:p>
          <a:p>
            <a:pPr marL="800100" lvl="2" indent="0">
              <a:buNone/>
            </a:pPr>
            <a:r>
              <a:rPr lang="en-US" b="1" dirty="0" smtClean="0"/>
              <a:t>b.  A </a:t>
            </a:r>
            <a:r>
              <a:rPr lang="en-US" b="1" dirty="0"/>
              <a:t>chicken's egg is a single cell</a:t>
            </a:r>
            <a:endParaRPr lang="en-CA" dirty="0"/>
          </a:p>
          <a:p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933056"/>
            <a:ext cx="25146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04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lphaUcPeriod" startAt="2"/>
            </a:pPr>
            <a:r>
              <a:rPr lang="en-US" b="1" dirty="0" smtClean="0"/>
              <a:t>40,000 </a:t>
            </a:r>
            <a:r>
              <a:rPr lang="en-US" b="1" dirty="0"/>
              <a:t>red blood cells would fill the letter "O" on a page of type.  You produce about 2.5 million new red blood cells every second!  </a:t>
            </a:r>
            <a:endParaRPr lang="en-US" b="1" dirty="0" smtClean="0"/>
          </a:p>
          <a:p>
            <a:pPr marL="0" indent="0">
              <a:buNone/>
            </a:pPr>
            <a:endParaRPr lang="en-CA" dirty="0"/>
          </a:p>
          <a:p>
            <a:pPr marL="514350" indent="-514350">
              <a:buAutoNum type="alphaUcPeriod" startAt="3"/>
            </a:pPr>
            <a:r>
              <a:rPr lang="en-US" b="1" dirty="0" smtClean="0"/>
              <a:t>Each </a:t>
            </a:r>
            <a:r>
              <a:rPr lang="en-US" b="1" dirty="0"/>
              <a:t>square cm of your skin contains about 150,000 skin cells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D.  Human </a:t>
            </a:r>
            <a:r>
              <a:rPr lang="en-US" b="1" dirty="0"/>
              <a:t>beings are composed of about 50 to 100 trillion cells.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347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V.	</a:t>
            </a:r>
            <a:r>
              <a:rPr lang="en-US" b="1" u="sng" dirty="0"/>
              <a:t>Eukaryote Cells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A.	The cell's overall structure can be viewed as</a:t>
            </a:r>
            <a:r>
              <a:rPr lang="en-US" b="1" dirty="0" smtClean="0"/>
              <a:t>:</a:t>
            </a:r>
          </a:p>
          <a:p>
            <a:pPr marL="971550" lvl="1" indent="-514350">
              <a:buAutoNum type="arabicPeriod"/>
            </a:pPr>
            <a:r>
              <a:rPr lang="en-US" b="1" dirty="0" smtClean="0"/>
              <a:t>Cell Membrane</a:t>
            </a:r>
          </a:p>
          <a:p>
            <a:pPr marL="971550" lvl="1" indent="-514350">
              <a:buAutoNum type="arabicPeriod"/>
            </a:pPr>
            <a:r>
              <a:rPr lang="en-US" b="1" dirty="0" smtClean="0"/>
              <a:t>Nucleus</a:t>
            </a:r>
          </a:p>
          <a:p>
            <a:pPr marL="971550" lvl="1" indent="-514350">
              <a:buAutoNum type="arabicPeriod"/>
            </a:pPr>
            <a:r>
              <a:rPr lang="en-US" b="1" dirty="0" smtClean="0"/>
              <a:t>Organelles</a:t>
            </a:r>
          </a:p>
          <a:p>
            <a:pPr marL="971550" lvl="1" indent="-514350">
              <a:buAutoNum type="arabicPeriod"/>
            </a:pPr>
            <a:r>
              <a:rPr lang="en-US" b="1" dirty="0" smtClean="0"/>
              <a:t>Cytoplasm</a:t>
            </a:r>
            <a:endParaRPr lang="en-CA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4" y="2500313"/>
            <a:ext cx="4594051" cy="354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073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1.  Cell </a:t>
            </a:r>
            <a:r>
              <a:rPr lang="en-US" b="1" dirty="0"/>
              <a:t>Membrane:  the thin layer which separates the cell contents from it's environment.  Plant cells also have a cell wall surrounding the cell membrane.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2.  Nucleus</a:t>
            </a:r>
            <a:r>
              <a:rPr lang="en-US" b="1" dirty="0"/>
              <a:t>:  specialized structure within the cell which contains DNA and controls cell functioning and reproduction.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3.  Organelles</a:t>
            </a:r>
            <a:r>
              <a:rPr lang="en-US" b="1" dirty="0"/>
              <a:t>:  small bodies with specific structures and functions within the cell.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4.  Cytoplasm</a:t>
            </a:r>
            <a:r>
              <a:rPr lang="en-US" b="1" dirty="0"/>
              <a:t>: the liquid substance between the nucleus and the cell membrane, in which the organelles are located.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9609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1908</TotalTime>
  <Words>1678</Words>
  <Application>Microsoft Macintosh PowerPoint</Application>
  <PresentationFormat>On-screen Show (4:3)</PresentationFormat>
  <Paragraphs>368</Paragraphs>
  <Slides>51</Slides>
  <Notes>1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Office Theme</vt:lpstr>
      <vt:lpstr>Picture</vt:lpstr>
      <vt:lpstr>Cell Structure and Function</vt:lpstr>
      <vt:lpstr>I. Discovery of the Cell </vt:lpstr>
      <vt:lpstr>PowerPoint Presentation</vt:lpstr>
      <vt:lpstr>II. Cell Theory </vt:lpstr>
      <vt:lpstr>III.Cells  </vt:lpstr>
      <vt:lpstr>IV.  Cell Size</vt:lpstr>
      <vt:lpstr>PowerPoint Presentation</vt:lpstr>
      <vt:lpstr>V. Eukaryote Cells </vt:lpstr>
      <vt:lpstr>PowerPoint Presentation</vt:lpstr>
      <vt:lpstr>VI.Cell Structures and Their Functions :Nucleus</vt:lpstr>
      <vt:lpstr>VI.Cell Structures and Their Functions </vt:lpstr>
      <vt:lpstr>Nucleus Cont’d</vt:lpstr>
      <vt:lpstr>Ribosomes</vt:lpstr>
      <vt:lpstr>Endoplasmic Reticulum</vt:lpstr>
      <vt:lpstr>C. Rough ER (Endoplasmic Reticulum)  </vt:lpstr>
      <vt:lpstr>D. Smooth ER </vt:lpstr>
      <vt:lpstr>E. Vacuoles </vt:lpstr>
      <vt:lpstr>PowerPoint Presentation</vt:lpstr>
      <vt:lpstr>PowerPoint Presentation</vt:lpstr>
      <vt:lpstr>F. Vesicle </vt:lpstr>
      <vt:lpstr>G.  Golgi Body (Golgi Apparatus)  </vt:lpstr>
      <vt:lpstr>H.  Lysosomes </vt:lpstr>
      <vt:lpstr>I.  Mitochondria </vt:lpstr>
      <vt:lpstr>PowerPoint Presentation</vt:lpstr>
      <vt:lpstr>J.  Plastids </vt:lpstr>
      <vt:lpstr>PowerPoint Presentation</vt:lpstr>
      <vt:lpstr>PowerPoint Presentation</vt:lpstr>
      <vt:lpstr>K.  Microfilaments </vt:lpstr>
      <vt:lpstr>L.   Microtubules</vt:lpstr>
      <vt:lpstr>M.  Cilia and Flagella  </vt:lpstr>
      <vt:lpstr>PowerPoint Presentation</vt:lpstr>
      <vt:lpstr>N.   Centrioles </vt:lpstr>
      <vt:lpstr>PowerPoint Presentation</vt:lpstr>
      <vt:lpstr> O.  Cell Membrane</vt:lpstr>
      <vt:lpstr>2. The Fluid Mosaic Model: </vt:lpstr>
      <vt:lpstr>2. The Fluid Mosaic Model: </vt:lpstr>
      <vt:lpstr>PowerPoint Presentation</vt:lpstr>
      <vt:lpstr>PowerPoint Presentation</vt:lpstr>
      <vt:lpstr>P. Cell Wall</vt:lpstr>
      <vt:lpstr>VII.Plant Cell vs. Animal Cell </vt:lpstr>
      <vt:lpstr>VIII.Prokaryotes vs. Eukaryotes  </vt:lpstr>
      <vt:lpstr>PowerPoint Presentation</vt:lpstr>
      <vt:lpstr>Surface Area To Volume Ratio and Cell Size (Why aren’t cells bigger??)</vt:lpstr>
      <vt:lpstr>II. Ratio of Cell Surface Area to Cell Volume </vt:lpstr>
      <vt:lpstr>PowerPoint Presentation</vt:lpstr>
      <vt:lpstr>PowerPoint Presentation</vt:lpstr>
      <vt:lpstr>PowerPoint Presentation</vt:lpstr>
      <vt:lpstr>III. Limitations of Cell Size </vt:lpstr>
      <vt:lpstr>  IV. Solving the Limits of Surface Area To Volume Ratio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Structure and Function</dc:title>
  <dc:creator>Jonathan Juri Buchanan</dc:creator>
  <cp:lastModifiedBy>Dan Burgess</cp:lastModifiedBy>
  <cp:revision>37</cp:revision>
  <dcterms:created xsi:type="dcterms:W3CDTF">2011-07-26T21:01:58Z</dcterms:created>
  <dcterms:modified xsi:type="dcterms:W3CDTF">2012-10-15T16:58:14Z</dcterms:modified>
</cp:coreProperties>
</file>