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42" r:id="rId81"/>
    <p:sldId id="336" r:id="rId82"/>
    <p:sldId id="337" r:id="rId83"/>
    <p:sldId id="338" r:id="rId84"/>
    <p:sldId id="339" r:id="rId85"/>
    <p:sldId id="340" r:id="rId86"/>
    <p:sldId id="341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esProps" Target="presProps.xml"/><Relationship Id="rId91" Type="http://schemas.openxmlformats.org/officeDocument/2006/relationships/viewProps" Target="viewProps.xml"/><Relationship Id="rId92" Type="http://schemas.openxmlformats.org/officeDocument/2006/relationships/theme" Target="theme/theme1.xml"/><Relationship Id="rId9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notesMaster" Target="notesMasters/notesMaster1.xml"/><Relationship Id="rId89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63912-AAC6-4976-9775-EC2CDE3D44E5}" type="datetimeFigureOut">
              <a:rPr lang="en-CA" smtClean="0"/>
              <a:t>12-04-30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4E0BC-1EE2-4AB2-AFDD-2B3B7DAD0F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022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4E0BC-1EE2-4AB2-AFDD-2B3B7DAD0F11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156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4E0BC-1EE2-4AB2-AFDD-2B3B7DAD0F11}" type="slidenum">
              <a:rPr lang="en-CA" smtClean="0"/>
              <a:t>57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794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ABD9-7DC4-430F-8665-D4BDB412888D}" type="datetimeFigureOut">
              <a:rPr lang="en-CA" smtClean="0"/>
              <a:t>12-04-30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B924-C0C6-485C-9B5D-EBB40E7457AB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ABD9-7DC4-430F-8665-D4BDB412888D}" type="datetimeFigureOut">
              <a:rPr lang="en-CA" smtClean="0"/>
              <a:t>12-04-30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B924-C0C6-485C-9B5D-EBB40E7457A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ABD9-7DC4-430F-8665-D4BDB412888D}" type="datetimeFigureOut">
              <a:rPr lang="en-CA" smtClean="0"/>
              <a:t>12-04-30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B924-C0C6-485C-9B5D-EBB40E7457A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ABD9-7DC4-430F-8665-D4BDB412888D}" type="datetimeFigureOut">
              <a:rPr lang="en-CA" smtClean="0"/>
              <a:t>12-04-30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B924-C0C6-485C-9B5D-EBB40E7457A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ABD9-7DC4-430F-8665-D4BDB412888D}" type="datetimeFigureOut">
              <a:rPr lang="en-CA" smtClean="0"/>
              <a:t>12-04-30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B924-C0C6-485C-9B5D-EBB40E7457AB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ABD9-7DC4-430F-8665-D4BDB412888D}" type="datetimeFigureOut">
              <a:rPr lang="en-CA" smtClean="0"/>
              <a:t>12-04-30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B924-C0C6-485C-9B5D-EBB40E7457A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ABD9-7DC4-430F-8665-D4BDB412888D}" type="datetimeFigureOut">
              <a:rPr lang="en-CA" smtClean="0"/>
              <a:t>12-04-30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B924-C0C6-485C-9B5D-EBB40E7457A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ABD9-7DC4-430F-8665-D4BDB412888D}" type="datetimeFigureOut">
              <a:rPr lang="en-CA" smtClean="0"/>
              <a:t>12-04-30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B924-C0C6-485C-9B5D-EBB40E7457A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ABD9-7DC4-430F-8665-D4BDB412888D}" type="datetimeFigureOut">
              <a:rPr lang="en-CA" smtClean="0"/>
              <a:t>12-04-30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B924-C0C6-485C-9B5D-EBB40E7457A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ABD9-7DC4-430F-8665-D4BDB412888D}" type="datetimeFigureOut">
              <a:rPr lang="en-CA" smtClean="0"/>
              <a:t>12-04-30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B924-C0C6-485C-9B5D-EBB40E7457A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ABD9-7DC4-430F-8665-D4BDB412888D}" type="datetimeFigureOut">
              <a:rPr lang="en-CA" smtClean="0"/>
              <a:t>12-04-30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E9B924-C0C6-485C-9B5D-EBB40E7457AB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8CABD9-7DC4-430F-8665-D4BDB412888D}" type="datetimeFigureOut">
              <a:rPr lang="en-CA" smtClean="0"/>
              <a:t>12-04-30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E9B924-C0C6-485C-9B5D-EBB40E7457AB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umanasinc.com/webcontent/animations/content/skinreceptors.html" TargetMode="External"/><Relationship Id="rId3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ighered.mcgraw-hill.com/sites/0072495855/student_view0/chapter14/animation__the_nerve_impulse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bc.co.uk/schools/gcsebitesize/science/edexcel/responses_to_environment/thenervoussystemact.s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cs.whfreeman.com/thelifewire/content/chp44/4402s.sw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hyperlink" Target="http://www.garyfisk.com/anim/actionpotential.swf" TargetMode="External"/><Relationship Id="rId5" Type="http://schemas.openxmlformats.org/officeDocument/2006/relationships/oleObject" Target="../embeddings/oleObject1.bin"/><Relationship Id="rId6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aryfisk.com/anim/threshold.swf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ckwellpublishing.com/matthews/actionp.html" TargetMode="Externa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umanasinc.com/webcontent/animations/content/synaptictransmission.html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arn.genetics.utah.edu/content/addiction/reward/neurontalk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arn.genetics.utah.edu/content/addiction/drugs/mouse.html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umanasinc.com/webcontent/animations/content/reflexarcs2.html" TargetMode="External"/><Relationship Id="rId3" Type="http://schemas.openxmlformats.org/officeDocument/2006/relationships/hyperlink" Target="http://www.sumanasinc.com/webcontent/animations/content/reflexarcs.html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aryfisk.com/anim/neuronparts.swf" TargetMode="External"/><Relationship Id="rId3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4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6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tc.gsw.edu/faculty/gfisk/anim/autonomicns.sw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arn.genetics.utah.edu/content/begin/cells/cellcom/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aryfisk.com/anim/neuroanatomy.swf" TargetMode="External"/><Relationship Id="rId3" Type="http://schemas.openxmlformats.org/officeDocument/2006/relationships/image" Target="../media/image3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gi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gi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gi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gi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9CEr2GfGilw" TargetMode="External"/><Relationship Id="rId3" Type="http://schemas.openxmlformats.org/officeDocument/2006/relationships/image" Target="../media/image39.gi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jill_bolte_taylor_s_powerful_stroke_of_insight.html" TargetMode="External"/><Relationship Id="rId4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obelprize.org/educational/medicine/split-brain/splitbrainexp.html" TargetMode="Externa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gi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gi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gi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gi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net/brain/illusions/index.html" TargetMode="External"/><Relationship Id="rId4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zPX6LepP1y4" TargetMode="Externa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cs.whfreeman.com/thelifewire/content/chp42/4202s.swf" TargetMode="External"/><Relationship Id="rId3" Type="http://schemas.openxmlformats.org/officeDocument/2006/relationships/hyperlink" Target="http://www.bbc.co.uk/science/humanbody/sex/index_cookie.s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625624"/>
          </a:xfrm>
        </p:spPr>
        <p:txBody>
          <a:bodyPr>
            <a:normAutofit fontScale="90000"/>
          </a:bodyPr>
          <a:lstStyle/>
          <a:p>
            <a:r>
              <a:rPr lang="en-CA" sz="5400" dirty="0" smtClean="0"/>
              <a:t>The Nervous System</a:t>
            </a:r>
            <a:endParaRPr lang="en-CA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04165"/>
            <a:ext cx="5536024" cy="442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80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F.  </a:t>
            </a:r>
            <a:r>
              <a:rPr lang="en-US" b="1" cap="all" dirty="0"/>
              <a:t>Node of Ranvier</a:t>
            </a:r>
            <a:r>
              <a:rPr lang="en-US" b="1" dirty="0"/>
              <a:t>: gaps in the myelin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sheath, they speed up transmission of nerve impulses. 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12108"/>
            <a:ext cx="5500836" cy="334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19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G. </a:t>
            </a:r>
            <a:r>
              <a:rPr lang="en-US" b="1" cap="all" dirty="0"/>
              <a:t>Cell body</a:t>
            </a:r>
            <a:r>
              <a:rPr lang="en-US" b="1" dirty="0"/>
              <a:t>: conducts the normal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metabolic functions of the cell. 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12108"/>
            <a:ext cx="5500836" cy="334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10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H.	FIBERS:  composed of dendrites and axons.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12108"/>
            <a:ext cx="5500836" cy="334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355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Types of Neurons:  Structure and Function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 smtClean="0"/>
              <a:t>I.  Motor Neuron (Efferent Neuron)</a:t>
            </a:r>
          </a:p>
          <a:p>
            <a:pPr marL="0" indent="0">
              <a:buNone/>
            </a:pPr>
            <a:r>
              <a:rPr lang="en-US" b="1" dirty="0" smtClean="0"/>
              <a:t>A.  Connected </a:t>
            </a:r>
            <a:r>
              <a:rPr lang="en-US" b="1" dirty="0"/>
              <a:t>to an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effector</a:t>
            </a:r>
            <a:r>
              <a:rPr lang="en-US" b="1" i="1" dirty="0" smtClean="0"/>
              <a:t> </a:t>
            </a:r>
            <a:r>
              <a:rPr lang="en-US" b="1" dirty="0"/>
              <a:t>(muscle </a:t>
            </a:r>
            <a:r>
              <a:rPr lang="en-US" b="1" dirty="0" err="1"/>
              <a:t>fibre</a:t>
            </a:r>
            <a:r>
              <a:rPr lang="en-US" b="1" dirty="0"/>
              <a:t> or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gland).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B.  </a:t>
            </a:r>
            <a:r>
              <a:rPr lang="en-US" b="1" dirty="0" smtClean="0"/>
              <a:t>Appearance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1.	Short dendrite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Long axon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3.	Cell body positioned inside the central nervous </a:t>
            </a:r>
            <a:r>
              <a:rPr lang="en-US" b="1" dirty="0" smtClean="0"/>
              <a:t>	system </a:t>
            </a:r>
            <a:r>
              <a:rPr lang="en-US" b="1" dirty="0"/>
              <a:t>(CNS).</a:t>
            </a:r>
            <a:endParaRPr lang="en-CA" dirty="0"/>
          </a:p>
          <a:p>
            <a:pPr marL="571500" indent="-571500">
              <a:buAutoNum type="romanUcPeriod"/>
            </a:pPr>
            <a:endParaRPr lang="en-CA" dirty="0"/>
          </a:p>
        </p:txBody>
      </p:sp>
      <p:pic>
        <p:nvPicPr>
          <p:cNvPr id="12293" name="Picture 5" descr="http://www.freethought-forum.com/images/anatomy6/neu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76253"/>
            <a:ext cx="4415433" cy="221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45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C.  Transmitted impulses cause effector to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react (</a:t>
            </a:r>
            <a:r>
              <a:rPr lang="en-US" b="1" dirty="0" err="1"/>
              <a:t>eg</a:t>
            </a:r>
            <a:r>
              <a:rPr lang="en-US" b="1" dirty="0"/>
              <a:t>. muscle to contract).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D.  Message is traveling away from </a:t>
            </a:r>
            <a:r>
              <a:rPr lang="en-US" b="1" dirty="0" smtClean="0"/>
              <a:t>the brain</a:t>
            </a:r>
            <a:endParaRPr lang="en-CA" dirty="0"/>
          </a:p>
        </p:txBody>
      </p:sp>
      <p:pic>
        <p:nvPicPr>
          <p:cNvPr id="4" name="Picture 5" descr="http://www.freethought-forum.com/images/anatomy6/neu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33056"/>
            <a:ext cx="4415433" cy="221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496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 descr="http://www.siumed.edu/~dking2/ssb/brainday/in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16822"/>
            <a:ext cx="7896919" cy="549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3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II.	</a:t>
            </a:r>
            <a:r>
              <a:rPr lang="en-US" b="1" u="sng" dirty="0"/>
              <a:t>Sensory Neuron</a:t>
            </a:r>
            <a:r>
              <a:rPr lang="en-US" b="1" dirty="0"/>
              <a:t> (Afferent neuron)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A. Starts with a sensory receptor (pressure,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heat, light, etc.). </a:t>
            </a:r>
            <a:endParaRPr lang="en-US" b="1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B.   Appearance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1.  Long </a:t>
            </a:r>
            <a:r>
              <a:rPr lang="en-US" b="1" dirty="0"/>
              <a:t>dendrite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2.  Short </a:t>
            </a:r>
            <a:r>
              <a:rPr lang="en-US" b="1" dirty="0"/>
              <a:t>axon</a:t>
            </a:r>
            <a:endParaRPr lang="en-CA" dirty="0"/>
          </a:p>
          <a:p>
            <a:pPr marL="365760" lvl="1" indent="0">
              <a:buNone/>
            </a:pPr>
            <a:r>
              <a:rPr lang="en-US" b="1" dirty="0" smtClean="0"/>
              <a:t>	3.   Cell </a:t>
            </a:r>
            <a:r>
              <a:rPr lang="en-US" b="1" dirty="0"/>
              <a:t>body is outside CNS in ganglia</a:t>
            </a:r>
            <a:endParaRPr lang="en-CA" dirty="0"/>
          </a:p>
        </p:txBody>
      </p:sp>
      <p:pic>
        <p:nvPicPr>
          <p:cNvPr id="15364" name="Picture 4" descr="http://t0.gstatic.com/images?q=tbn:ANd9GcRfPla-zRJ4wsgMo3OX7_LxSyir54nuYDlHyKssVDezwMV_LH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314" y="3212976"/>
            <a:ext cx="4996686" cy="143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00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C.  Transmitted impulses send information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about </a:t>
            </a:r>
            <a:r>
              <a:rPr lang="en-US" b="1" dirty="0" smtClean="0"/>
              <a:t>  the </a:t>
            </a:r>
            <a:r>
              <a:rPr lang="en-US" b="1" dirty="0"/>
              <a:t>environment to the brain.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D.  Message travels towards</a:t>
            </a:r>
            <a:r>
              <a:rPr lang="en-US" b="1" i="1" dirty="0"/>
              <a:t> </a:t>
            </a:r>
            <a:r>
              <a:rPr lang="en-US" b="1" dirty="0"/>
              <a:t>CNS. </a:t>
            </a:r>
            <a:r>
              <a:rPr lang="en-US" b="1" dirty="0" smtClean="0">
                <a:hlinkClick r:id="rId2"/>
              </a:rPr>
              <a:t>Animation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4" descr="http://t0.gstatic.com/images?q=tbn:ANd9GcRfPla-zRJ4wsgMo3OX7_LxSyir54nuYDlHyKssVDezwMV_LH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44" y="4149080"/>
            <a:ext cx="8265246" cy="23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87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77592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/>
              <a:t>III.</a:t>
            </a:r>
            <a:r>
              <a:rPr lang="en-US" sz="2800" b="1" u="sng" dirty="0" err="1"/>
              <a:t>Interneuron</a:t>
            </a:r>
            <a:r>
              <a:rPr lang="en-US" sz="2800" b="1" dirty="0"/>
              <a:t> (Association neuron</a:t>
            </a:r>
            <a:r>
              <a:rPr lang="en-US" sz="2800" b="1" dirty="0" smtClean="0"/>
              <a:t>)</a:t>
            </a:r>
          </a:p>
          <a:p>
            <a:pPr marL="0" indent="0">
              <a:buNone/>
            </a:pPr>
            <a:endParaRPr lang="en-CA" sz="2800" dirty="0"/>
          </a:p>
          <a:p>
            <a:pPr marL="365760" lvl="1" indent="0">
              <a:buNone/>
            </a:pPr>
            <a:r>
              <a:rPr lang="en-US" b="1" dirty="0"/>
              <a:t>A.	</a:t>
            </a:r>
            <a:r>
              <a:rPr lang="en-US" b="1" dirty="0" smtClean="0"/>
              <a:t>Smaller </a:t>
            </a:r>
            <a:r>
              <a:rPr lang="en-US" b="1" dirty="0"/>
              <a:t>than other two types of neurons.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Located entirely within CNS.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C. Usually, short dendrites.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D.	Axons can be long or short.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E. Conveys messages between system parts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in CNS. 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165" y="4086225"/>
            <a:ext cx="41052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04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Transmission of Nerve Impulses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I.	</a:t>
            </a:r>
            <a:r>
              <a:rPr lang="en-US" b="1" u="sng" dirty="0"/>
              <a:t>Nerve Conduction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A.	Occurs due to an electrochemical change that moves in one direction along the length of a nerve fiber.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B.	It is electrochemical because it involves changes in voltage as well as in the concentrations of certain ions.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821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I.  Functions of the Nervous System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4839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A.</a:t>
            </a:r>
            <a:r>
              <a:rPr lang="en-US" b="1" dirty="0"/>
              <a:t> </a:t>
            </a:r>
            <a:r>
              <a:rPr lang="en-US" b="1" dirty="0" smtClean="0"/>
              <a:t>  Nervous </a:t>
            </a:r>
            <a:r>
              <a:rPr lang="en-US" b="1" dirty="0"/>
              <a:t>system is our processing system, and the system that keeps us in contact with the outside world</a:t>
            </a:r>
            <a:r>
              <a:rPr lang="en-US" b="1" dirty="0" smtClean="0"/>
              <a:t>. </a:t>
            </a:r>
            <a:r>
              <a:rPr lang="en-US" b="1" dirty="0" smtClean="0">
                <a:hlinkClick r:id="rId2"/>
              </a:rPr>
              <a:t>Intro Animation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B.   Roles </a:t>
            </a:r>
            <a:r>
              <a:rPr lang="en-US" b="1" dirty="0"/>
              <a:t>of the nervous system: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1.	Coordination of movement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Response to environmental stimuli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3.	Intelligence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4.	Self-awareness (consciousness)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5.	Thoughts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6.	Emotions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7561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en-CA" dirty="0" smtClean="0"/>
              <a:t>Three Phases of Nerve Impulse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055840"/>
          </a:xfrm>
        </p:spPr>
        <p:txBody>
          <a:bodyPr>
            <a:normAutofit/>
          </a:bodyPr>
          <a:lstStyle/>
          <a:p>
            <a:r>
              <a:rPr lang="en-US" b="1" dirty="0"/>
              <a:t>A.	Resting Potential</a:t>
            </a:r>
            <a:endParaRPr lang="en-CA" dirty="0"/>
          </a:p>
          <a:p>
            <a:r>
              <a:rPr lang="en-US" b="1" dirty="0"/>
              <a:t>1.	Potential difference across the membrane of the axon when it is not conducting an impulse is -60 mV.</a:t>
            </a:r>
            <a:endParaRPr lang="en-CA" dirty="0"/>
          </a:p>
          <a:p>
            <a:r>
              <a:rPr lang="en-US" b="1" dirty="0"/>
              <a:t>2.	This negative polarity is caused by the presence of large organic negative ions which are too large to cross the membrane. </a:t>
            </a:r>
            <a:endParaRPr lang="en-C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4797152"/>
            <a:ext cx="32861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8479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3.  During </a:t>
            </a:r>
            <a:r>
              <a:rPr lang="en-US" b="1" dirty="0"/>
              <a:t>the resting potential, Na</a:t>
            </a:r>
            <a:r>
              <a:rPr lang="en-US" b="1" baseline="30000" dirty="0"/>
              <a:t>+</a:t>
            </a:r>
            <a:r>
              <a:rPr lang="en-US" b="1" dirty="0"/>
              <a:t> ions are more concentrated on the outside of the membrane than the inside.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4.  K</a:t>
            </a:r>
            <a:r>
              <a:rPr lang="en-US" b="1" baseline="30000" dirty="0"/>
              <a:t>+</a:t>
            </a:r>
            <a:r>
              <a:rPr lang="en-US" b="1" dirty="0"/>
              <a:t> ions are more concentrated on the inside of the axon.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5.  This </a:t>
            </a:r>
            <a:r>
              <a:rPr lang="en-US" b="1" dirty="0"/>
              <a:t>uneven distribution of K and Na ions is maintained by active transport across Na</a:t>
            </a:r>
            <a:r>
              <a:rPr lang="en-US" b="1" baseline="30000" dirty="0"/>
              <a:t>+</a:t>
            </a:r>
            <a:r>
              <a:rPr lang="en-US" b="1" dirty="0"/>
              <a:t>/K</a:t>
            </a:r>
            <a:r>
              <a:rPr lang="en-US" b="1" baseline="30000" dirty="0"/>
              <a:t>+</a:t>
            </a:r>
            <a:r>
              <a:rPr lang="en-US" b="1" dirty="0"/>
              <a:t> pumps which operate whenever the neuron is not conducting an impulse.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6</a:t>
            </a:r>
            <a:r>
              <a:rPr lang="en-US" b="1" dirty="0"/>
              <a:t>.  </a:t>
            </a:r>
            <a:r>
              <a:rPr lang="en-US" b="1" dirty="0" smtClean="0"/>
              <a:t>  Must </a:t>
            </a:r>
            <a:r>
              <a:rPr lang="en-US" b="1" dirty="0"/>
              <a:t>work all the time, because the</a:t>
            </a:r>
            <a:br>
              <a:rPr lang="en-US" b="1" dirty="0"/>
            </a:br>
            <a:r>
              <a:rPr lang="en-US" b="1" dirty="0" smtClean="0"/>
              <a:t>membrane </a:t>
            </a:r>
            <a:r>
              <a:rPr lang="en-US" b="1" dirty="0"/>
              <a:t>is partially permeable to </a:t>
            </a:r>
            <a:r>
              <a:rPr lang="en-US" b="1" dirty="0" smtClean="0"/>
              <a:t>  these </a:t>
            </a:r>
            <a:r>
              <a:rPr lang="en-US" b="1" dirty="0"/>
              <a:t>ions, and they tend to diffuse </a:t>
            </a:r>
            <a:r>
              <a:rPr lang="en-US" b="1" dirty="0" smtClean="0"/>
              <a:t>  toward </a:t>
            </a:r>
            <a:r>
              <a:rPr lang="en-US" b="1" dirty="0"/>
              <a:t>regions of lower concentration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713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792088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hlinkClick r:id="rId2"/>
              </a:rPr>
              <a:t>B. Action potential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4158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1.  If a nerve </a:t>
            </a:r>
            <a:r>
              <a:rPr lang="en-US" b="1" dirty="0"/>
              <a:t>is stimulated by electric shock, pH change, mechanical stimulation, a nerve impulse is generated, and a change in potential can be seen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2.   This </a:t>
            </a:r>
            <a:r>
              <a:rPr lang="en-US" b="1" dirty="0"/>
              <a:t>nerve impulse is called the ACTION POTENTIAL.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3.   Broken </a:t>
            </a:r>
            <a:r>
              <a:rPr lang="en-US" b="1" dirty="0"/>
              <a:t>into an upswing and downswing. 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During the upswing (-60 mV to +40 mV), membrane becomes permeable to Na+ ions.</a:t>
            </a:r>
            <a:endParaRPr lang="en-CA" dirty="0"/>
          </a:p>
          <a:p>
            <a:pPr marL="640080" lvl="2" indent="0">
              <a:buNone/>
            </a:pPr>
            <a:r>
              <a:rPr lang="en-US" b="1" dirty="0" err="1"/>
              <a:t>i</a:t>
            </a:r>
            <a:r>
              <a:rPr lang="en-US" b="1" dirty="0"/>
              <a:t>.	Na+ ions move from outside to inside of axon due to opening of the sodium gates in the membrane. 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ii.	Depolarization occurs because the inside of the axon becomes positive.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619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6487208" cy="376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87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13596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b.  In </a:t>
            </a:r>
            <a:r>
              <a:rPr lang="en-US" b="1" dirty="0"/>
              <a:t>the downswing (+40 mV to -60 mV), membrane becomes permeable to K+ ions.</a:t>
            </a:r>
            <a:endParaRPr lang="en-CA" dirty="0"/>
          </a:p>
          <a:p>
            <a:pPr marL="365760" lvl="1" indent="0">
              <a:buNone/>
            </a:pPr>
            <a:r>
              <a:rPr lang="en-US" b="1" dirty="0" err="1"/>
              <a:t>i</a:t>
            </a:r>
            <a:r>
              <a:rPr lang="en-US" b="1" dirty="0"/>
              <a:t>.	K+ ions moves from outside to inside of axon due to the opening of the potassium gates in the membrane.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ii.	Repolarization occurs because the inside of axon becomes negative again.</a:t>
            </a:r>
            <a:endParaRPr lang="en-CA" dirty="0"/>
          </a:p>
          <a:p>
            <a:pPr marL="365760" lvl="1" indent="0">
              <a:buNone/>
            </a:pPr>
            <a:endParaRPr lang="en-C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69294"/>
            <a:ext cx="5420830" cy="316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53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48072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C.	Recovery </a:t>
            </a:r>
            <a:r>
              <a:rPr lang="en-US" sz="3200" b="1" dirty="0" smtClean="0"/>
              <a:t>Phase</a:t>
            </a:r>
          </a:p>
          <a:p>
            <a:pPr marL="0" indent="0">
              <a:buNone/>
            </a:pPr>
            <a:endParaRPr lang="en-CA" sz="3200" dirty="0"/>
          </a:p>
          <a:p>
            <a:pPr marL="365760" lvl="1" indent="0">
              <a:buNone/>
            </a:pPr>
            <a:r>
              <a:rPr lang="en-US" sz="2800" b="1" dirty="0"/>
              <a:t>1.	Occurs between transmissions, K+ ions are returned to inside of axon, Na+ to the outside.</a:t>
            </a:r>
            <a:endParaRPr lang="en-CA" sz="2800" dirty="0"/>
          </a:p>
          <a:p>
            <a:pPr marL="365760" lvl="1" indent="0">
              <a:buNone/>
            </a:pPr>
            <a:endParaRPr lang="en-US" sz="2800" b="1" dirty="0" smtClean="0"/>
          </a:p>
          <a:p>
            <a:pPr marL="365760" lvl="1" indent="0">
              <a:buNone/>
            </a:pPr>
            <a:r>
              <a:rPr lang="en-US" sz="2800" b="1" dirty="0" smtClean="0"/>
              <a:t>2</a:t>
            </a:r>
            <a:r>
              <a:rPr lang="en-US" sz="2800" b="1" dirty="0"/>
              <a:t>.	This is done actively by the Na</a:t>
            </a:r>
            <a:r>
              <a:rPr lang="en-US" sz="2800" b="1" baseline="30000" dirty="0"/>
              <a:t>+</a:t>
            </a:r>
            <a:r>
              <a:rPr lang="en-US" sz="2800" b="1" dirty="0"/>
              <a:t>/K</a:t>
            </a:r>
            <a:r>
              <a:rPr lang="en-US" sz="2800" b="1" baseline="30000" dirty="0"/>
              <a:t>+</a:t>
            </a:r>
            <a:r>
              <a:rPr lang="en-US" sz="2800" b="1" dirty="0"/>
              <a:t> pumps.</a:t>
            </a:r>
            <a:endParaRPr lang="en-CA" sz="2800" dirty="0"/>
          </a:p>
          <a:p>
            <a:pPr marL="365760" lvl="1" indent="0">
              <a:buNone/>
            </a:pPr>
            <a:endParaRPr lang="en-US" sz="2800" b="1" dirty="0" smtClean="0"/>
          </a:p>
          <a:p>
            <a:pPr marL="365760" lvl="1" indent="0">
              <a:buNone/>
            </a:pPr>
            <a:r>
              <a:rPr lang="en-US" sz="2800" b="1" dirty="0" smtClean="0"/>
              <a:t>3</a:t>
            </a:r>
            <a:r>
              <a:rPr lang="en-US" sz="2800" b="1" dirty="0"/>
              <a:t>.	Neuron is now ready to send another impulse!</a:t>
            </a:r>
            <a:endParaRPr lang="en-CA" sz="2800" dirty="0"/>
          </a:p>
          <a:p>
            <a:pPr marL="365760" lvl="1" indent="0">
              <a:buNone/>
            </a:pPr>
            <a:endParaRPr lang="en-US" sz="2800" b="1" dirty="0" smtClean="0"/>
          </a:p>
          <a:p>
            <a:pPr marL="365760" lvl="1" indent="0">
              <a:buNone/>
            </a:pPr>
            <a:r>
              <a:rPr lang="en-US" sz="2800" b="1" dirty="0" smtClean="0"/>
              <a:t>4</a:t>
            </a:r>
            <a:r>
              <a:rPr lang="en-US" sz="2800" b="1" dirty="0"/>
              <a:t>. 	Multiple impulses can pass down a </a:t>
            </a:r>
            <a:endParaRPr lang="en-CA" sz="2800" dirty="0"/>
          </a:p>
          <a:p>
            <a:pPr marL="365760" lvl="1" indent="0">
              <a:buNone/>
            </a:pPr>
            <a:r>
              <a:rPr lang="en-US" sz="2800" b="1" dirty="0"/>
              <a:t>nerve in succession</a:t>
            </a:r>
            <a:r>
              <a:rPr lang="en-US" sz="2800" b="1" dirty="0" smtClean="0"/>
              <a:t>.</a:t>
            </a:r>
            <a:endParaRPr lang="en-CA" sz="2800" dirty="0"/>
          </a:p>
          <a:p>
            <a:pPr marL="365760" lvl="1" indent="0">
              <a:buNone/>
            </a:pPr>
            <a:endParaRPr lang="en-US" sz="2800" b="1" dirty="0" smtClean="0"/>
          </a:p>
          <a:p>
            <a:pPr marL="365760" lvl="1" indent="0">
              <a:buNone/>
            </a:pPr>
            <a:r>
              <a:rPr lang="en-US" sz="2800" b="1" dirty="0" smtClean="0"/>
              <a:t>5</a:t>
            </a:r>
            <a:r>
              <a:rPr lang="en-US" sz="2800" b="1" dirty="0"/>
              <a:t>.  </a:t>
            </a:r>
            <a:r>
              <a:rPr lang="en-US" sz="2800" b="1" dirty="0" smtClean="0"/>
              <a:t>   Only </a:t>
            </a:r>
            <a:r>
              <a:rPr lang="en-US" sz="2800" b="1" dirty="0"/>
              <a:t>small amounts of the ions move, </a:t>
            </a:r>
            <a:endParaRPr lang="en-CA" sz="2800" dirty="0"/>
          </a:p>
          <a:p>
            <a:pPr marL="365760" lvl="1" indent="0">
              <a:buNone/>
            </a:pPr>
            <a:r>
              <a:rPr lang="en-US" sz="2800" b="1" dirty="0"/>
              <a:t>and the resting potential is quickly restored.</a:t>
            </a:r>
            <a:endParaRPr lang="en-CA" sz="2800" dirty="0"/>
          </a:p>
          <a:p>
            <a:pPr marL="365760" lvl="1" indent="0"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63170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III.  Summary of Nerve Impulse Transmission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35480"/>
            <a:ext cx="4680520" cy="43891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A.  The </a:t>
            </a:r>
            <a:r>
              <a:rPr lang="en-US" b="1" dirty="0"/>
              <a:t>3 phases of nerve impulse.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1.	Resting potential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Action potential – depolarization event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(Na</a:t>
            </a:r>
            <a:r>
              <a:rPr lang="en-US" b="1" baseline="30000" dirty="0"/>
              <a:t>+</a:t>
            </a:r>
            <a:r>
              <a:rPr lang="en-US" b="1" dirty="0"/>
              <a:t> gates opening, Na</a:t>
            </a:r>
            <a:r>
              <a:rPr lang="en-US" b="1" baseline="30000" dirty="0"/>
              <a:t>+</a:t>
            </a:r>
            <a:r>
              <a:rPr lang="en-US" b="1" dirty="0"/>
              <a:t> pouring in)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3.	Action potential – repolarization event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(K </a:t>
            </a:r>
            <a:r>
              <a:rPr lang="en-US" b="1" baseline="30000" dirty="0"/>
              <a:t>+</a:t>
            </a:r>
            <a:r>
              <a:rPr lang="en-US" b="1" dirty="0"/>
              <a:t> gates opening, K </a:t>
            </a:r>
            <a:r>
              <a:rPr lang="en-US" b="1" baseline="30000" dirty="0"/>
              <a:t>+</a:t>
            </a:r>
            <a:r>
              <a:rPr lang="en-US" b="1" dirty="0"/>
              <a:t> pouring out) </a:t>
            </a:r>
            <a:r>
              <a:rPr lang="en-US" b="1" dirty="0" smtClean="0">
                <a:hlinkClick r:id="rId4"/>
              </a:rPr>
              <a:t>Animation 2</a:t>
            </a:r>
            <a:endParaRPr lang="en-CA" b="1" dirty="0"/>
          </a:p>
          <a:p>
            <a:pPr marL="365760" lvl="1" indent="0">
              <a:buNone/>
            </a:pPr>
            <a:r>
              <a:rPr lang="en-US" b="1" dirty="0"/>
              <a:t>4.	Resting potential – neuron is ready to conduct again.</a:t>
            </a:r>
            <a:endParaRPr lang="en-CA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112250"/>
              </p:ext>
            </p:extLst>
          </p:nvPr>
        </p:nvGraphicFramePr>
        <p:xfrm>
          <a:off x="3884305" y="1700808"/>
          <a:ext cx="5253976" cy="3049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9" name="Bitmap Image" r:id="rId5" imgW="5858693" imgH="3400900" progId="Paint.Picture">
                  <p:embed/>
                </p:oleObj>
              </mc:Choice>
              <mc:Fallback>
                <p:oleObj name="Bitmap Image" r:id="rId5" imgW="5858693" imgH="340090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305" y="1700808"/>
                        <a:ext cx="5253976" cy="30498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665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B.	Notes about transmission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1998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  Impulse transmission is one way </a:t>
            </a:r>
            <a:r>
              <a:rPr lang="en-US" b="1" dirty="0" smtClean="0"/>
              <a:t>only</a:t>
            </a:r>
            <a:r>
              <a:rPr lang="en-US" b="1" dirty="0"/>
              <a:t>.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a.   As </a:t>
            </a:r>
            <a:r>
              <a:rPr lang="en-US" b="1" dirty="0"/>
              <a:t>depolarization wave passes </a:t>
            </a:r>
            <a:r>
              <a:rPr lang="en-US" b="1" dirty="0" smtClean="0"/>
              <a:t>along</a:t>
            </a:r>
            <a:r>
              <a:rPr lang="en-US" b="1" dirty="0"/>
              <a:t>, it </a:t>
            </a:r>
            <a:r>
              <a:rPr lang="en-US" b="1" dirty="0" smtClean="0"/>
              <a:t>	stimulates </a:t>
            </a:r>
            <a:r>
              <a:rPr lang="en-US" b="1" dirty="0"/>
              <a:t>the sodium gates to open at the very </a:t>
            </a:r>
            <a:r>
              <a:rPr lang="en-US" b="1" dirty="0" smtClean="0"/>
              <a:t>	next </a:t>
            </a:r>
            <a:r>
              <a:rPr lang="en-US" b="1" dirty="0"/>
              <a:t>point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	b</a:t>
            </a:r>
            <a:r>
              <a:rPr lang="en-US" b="1" dirty="0"/>
              <a:t>.  </a:t>
            </a:r>
            <a:r>
              <a:rPr lang="en-US" b="1" dirty="0" smtClean="0"/>
              <a:t>Gates </a:t>
            </a:r>
            <a:r>
              <a:rPr lang="en-US" b="1" dirty="0"/>
              <a:t>that have just opened and closed cannot </a:t>
            </a:r>
            <a:r>
              <a:rPr lang="en-US" b="1" dirty="0" smtClean="0"/>
              <a:t>	be </a:t>
            </a:r>
            <a:r>
              <a:rPr lang="en-US" b="1" dirty="0" err="1"/>
              <a:t>restimulated</a:t>
            </a:r>
            <a:r>
              <a:rPr lang="en-US" b="1" dirty="0"/>
              <a:t> for a very brief period of time.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 smtClean="0"/>
              <a:t>	c</a:t>
            </a:r>
            <a:r>
              <a:rPr lang="en-US" b="1" dirty="0"/>
              <a:t>.  This is called a REFRACTORY or </a:t>
            </a:r>
            <a:r>
              <a:rPr lang="en-US" b="1" dirty="0" smtClean="0"/>
              <a:t>Recovery 	Period</a:t>
            </a:r>
            <a:r>
              <a:rPr lang="en-US" b="1" dirty="0"/>
              <a:t>.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		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d</a:t>
            </a:r>
            <a:r>
              <a:rPr lang="en-US" b="1" dirty="0"/>
              <a:t>.  Makes it impossible for the impulse </a:t>
            </a:r>
            <a:r>
              <a:rPr lang="en-US" b="1" dirty="0" smtClean="0"/>
              <a:t>to </a:t>
            </a:r>
            <a:r>
              <a:rPr lang="en-US" b="1" dirty="0"/>
              <a:t>travel </a:t>
            </a:r>
            <a:r>
              <a:rPr lang="en-US" b="1" dirty="0" smtClean="0"/>
              <a:t>	“</a:t>
            </a:r>
            <a:r>
              <a:rPr lang="en-US" b="1" dirty="0"/>
              <a:t>upstream”.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4663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/>
              <a:t>direction</a:t>
            </a:r>
            <a:r>
              <a:rPr lang="en-US" b="1" dirty="0" smtClean="0"/>
              <a:t>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b="1" i="1" dirty="0" smtClean="0"/>
              <a:t>+- </a:t>
            </a:r>
            <a:r>
              <a:rPr lang="en-US" b="1" i="1" dirty="0"/>
              <a:t>- - - - - - - - - - - - - -</a:t>
            </a:r>
            <a:endParaRPr lang="en-CA" dirty="0"/>
          </a:p>
          <a:p>
            <a:pPr marL="0" indent="0">
              <a:buNone/>
            </a:pPr>
            <a:r>
              <a:rPr lang="en-US" b="1" i="1" dirty="0" smtClean="0"/>
              <a:t>			- </a:t>
            </a:r>
            <a:r>
              <a:rPr lang="en-US" b="1" i="1" dirty="0"/>
              <a:t>r </a:t>
            </a:r>
            <a:r>
              <a:rPr lang="en-US" b="1" i="1" dirty="0" err="1"/>
              <a:t>r</a:t>
            </a:r>
            <a:r>
              <a:rPr lang="en-US" b="1" i="1" dirty="0"/>
              <a:t> +- - - - - - - - - - - -</a:t>
            </a:r>
            <a:endParaRPr lang="en-CA" dirty="0"/>
          </a:p>
          <a:p>
            <a:pPr marL="0" indent="0">
              <a:buNone/>
            </a:pPr>
            <a:r>
              <a:rPr lang="en-US" b="1" i="1" dirty="0"/>
              <a:t>			- - - - r </a:t>
            </a:r>
            <a:r>
              <a:rPr lang="en-US" b="1" i="1" dirty="0" err="1"/>
              <a:t>r</a:t>
            </a:r>
            <a:r>
              <a:rPr lang="en-US" b="1" i="1" dirty="0"/>
              <a:t> +- - - - - - - - -</a:t>
            </a:r>
            <a:endParaRPr lang="en-CA" dirty="0"/>
          </a:p>
          <a:p>
            <a:pPr marL="0" indent="0">
              <a:buNone/>
            </a:pPr>
            <a:r>
              <a:rPr lang="en-US" b="1" i="1" dirty="0"/>
              <a:t>			</a:t>
            </a:r>
            <a:r>
              <a:rPr lang="en-US" b="1" i="1" dirty="0" smtClean="0"/>
              <a:t>- </a:t>
            </a:r>
            <a:r>
              <a:rPr lang="en-US" b="1" i="1" dirty="0"/>
              <a:t>- - - - - - r </a:t>
            </a:r>
            <a:r>
              <a:rPr lang="en-US" b="1" i="1" dirty="0" err="1"/>
              <a:t>r</a:t>
            </a:r>
            <a:r>
              <a:rPr lang="en-US" b="1" i="1" dirty="0"/>
              <a:t> +- - - - - </a:t>
            </a:r>
            <a:r>
              <a:rPr lang="en-US" b="1" i="1" dirty="0" smtClean="0"/>
              <a:t>-   </a:t>
            </a:r>
            <a:r>
              <a:rPr lang="en-US" b="1" dirty="0" smtClean="0"/>
              <a:t>etc</a:t>
            </a:r>
            <a:r>
              <a:rPr lang="en-US" b="1" dirty="0"/>
              <a:t>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248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894942" cy="482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728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II.  Composition of the Nervous System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A.  Made </a:t>
            </a:r>
            <a:r>
              <a:rPr lang="en-US" b="1" dirty="0"/>
              <a:t>up of nerve cells called NEURONS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which are specialized to carry </a:t>
            </a:r>
            <a:r>
              <a:rPr lang="en-US" b="1" dirty="0" smtClean="0"/>
              <a:t>nerve </a:t>
            </a:r>
            <a:r>
              <a:rPr lang="en-CA" dirty="0" err="1" smtClean="0"/>
              <a:t>i</a:t>
            </a:r>
            <a:r>
              <a:rPr lang="en-US" b="1" dirty="0" err="1" smtClean="0"/>
              <a:t>mpulses</a:t>
            </a:r>
            <a:endParaRPr lang="en-US" b="1" dirty="0" smtClean="0"/>
          </a:p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408135"/>
            <a:ext cx="4355976" cy="342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3717032"/>
            <a:ext cx="4261373" cy="244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29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991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2.  Impulses travel from receptor (or </a:t>
            </a:r>
            <a:r>
              <a:rPr lang="en-CA" dirty="0"/>
              <a:t> </a:t>
            </a:r>
            <a:r>
              <a:rPr lang="en-US" b="1" dirty="0" smtClean="0"/>
              <a:t>dendrite</a:t>
            </a:r>
            <a:r>
              <a:rPr lang="en-US" b="1" dirty="0"/>
              <a:t>) down the axon. 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3.  The </a:t>
            </a:r>
            <a:r>
              <a:rPr lang="en-US" b="1" dirty="0"/>
              <a:t>impulse, once triggered, is the </a:t>
            </a:r>
            <a:r>
              <a:rPr lang="en-US" b="1" dirty="0" smtClean="0"/>
              <a:t>same </a:t>
            </a:r>
            <a:r>
              <a:rPr lang="en-US" b="1" dirty="0"/>
              <a:t>each time, and in every neuron </a:t>
            </a:r>
            <a:r>
              <a:rPr lang="en-CA" dirty="0"/>
              <a:t> </a:t>
            </a:r>
            <a:r>
              <a:rPr lang="en-CA" dirty="0" smtClean="0"/>
              <a:t> </a:t>
            </a:r>
            <a:r>
              <a:rPr lang="en-US" b="1" dirty="0" smtClean="0"/>
              <a:t>(-</a:t>
            </a:r>
            <a:r>
              <a:rPr lang="en-US" b="1" dirty="0"/>
              <a:t>60 to +40 mV</a:t>
            </a:r>
            <a:r>
              <a:rPr lang="en-US" b="1" dirty="0" smtClean="0"/>
              <a:t>).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4</a:t>
            </a:r>
            <a:r>
              <a:rPr lang="en-US" b="1" dirty="0"/>
              <a:t>.  A neuron is either transmitting, or it is </a:t>
            </a:r>
            <a:r>
              <a:rPr lang="en-US" b="1" dirty="0" smtClean="0"/>
              <a:t>not</a:t>
            </a:r>
            <a:r>
              <a:rPr lang="en-US" b="1" dirty="0"/>
              <a:t>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 </a:t>
            </a:r>
            <a:r>
              <a:rPr lang="en-US" b="1" dirty="0" smtClean="0"/>
              <a:t>a</a:t>
            </a:r>
            <a:r>
              <a:rPr lang="en-US" b="1" dirty="0"/>
              <a:t>.  </a:t>
            </a:r>
            <a:r>
              <a:rPr lang="en-US" b="1" dirty="0" smtClean="0"/>
              <a:t> Often </a:t>
            </a:r>
            <a:r>
              <a:rPr lang="en-US" b="1" dirty="0"/>
              <a:t>called the “</a:t>
            </a:r>
            <a:r>
              <a:rPr lang="en-US" b="1" cap="all" dirty="0"/>
              <a:t>all-or-none</a:t>
            </a:r>
            <a:r>
              <a:rPr lang="en-US" b="1" dirty="0"/>
              <a:t>” </a:t>
            </a:r>
            <a:r>
              <a:rPr lang="en-US" b="1" dirty="0" smtClean="0"/>
              <a:t>response</a:t>
            </a:r>
            <a:r>
              <a:rPr lang="en-US" b="1" dirty="0"/>
              <a:t>.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  </a:t>
            </a:r>
            <a:r>
              <a:rPr lang="en-US" b="1" dirty="0" smtClean="0"/>
              <a:t>   b</a:t>
            </a:r>
            <a:r>
              <a:rPr lang="en-US" b="1" dirty="0"/>
              <a:t>. </a:t>
            </a:r>
            <a:r>
              <a:rPr lang="en-US" b="1" dirty="0" smtClean="0"/>
              <a:t>  </a:t>
            </a:r>
            <a:r>
              <a:rPr lang="en-US" b="1" dirty="0"/>
              <a:t>A stimulus must meet or exceed the </a:t>
            </a:r>
            <a:r>
              <a:rPr lang="en-US" b="1" dirty="0" smtClean="0"/>
              <a:t>neuron’s 	THRESHOLD </a:t>
            </a:r>
            <a:r>
              <a:rPr lang="en-US" b="1" dirty="0"/>
              <a:t>for triggering depolarization,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	or </a:t>
            </a:r>
            <a:r>
              <a:rPr lang="en-US" b="1" dirty="0"/>
              <a:t>there is no impulse sent … but neurons do </a:t>
            </a:r>
            <a:r>
              <a:rPr lang="en-US" b="1" dirty="0" smtClean="0"/>
              <a:t>	not </a:t>
            </a:r>
            <a:r>
              <a:rPr lang="en-US" b="1" dirty="0"/>
              <a:t>distinguish between “meet” or “exceed.</a:t>
            </a:r>
            <a:r>
              <a:rPr lang="en-US" b="1" dirty="0" smtClean="0"/>
              <a:t>”</a:t>
            </a:r>
          </a:p>
          <a:p>
            <a:pPr marL="0" indent="0">
              <a:buNone/>
            </a:pPr>
            <a:r>
              <a:rPr lang="en-US" b="1" dirty="0" smtClean="0">
                <a:hlinkClick r:id="rId2"/>
              </a:rPr>
              <a:t>Animation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7023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Myelin Sheath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389120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I.	</a:t>
            </a:r>
            <a:r>
              <a:rPr lang="en-US" b="1" u="sng" dirty="0" smtClean="0"/>
              <a:t>Description</a:t>
            </a:r>
            <a:endParaRPr lang="en-CA" dirty="0" smtClean="0"/>
          </a:p>
          <a:p>
            <a:pPr marL="0" indent="0">
              <a:buNone/>
            </a:pPr>
            <a:r>
              <a:rPr lang="en-US" b="1" dirty="0" smtClean="0"/>
              <a:t>A.  Composed of lipids.</a:t>
            </a:r>
          </a:p>
          <a:p>
            <a:pPr marL="514350" indent="-514350">
              <a:buAutoNum type="alphaUcPeriod"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B.  Composed </a:t>
            </a:r>
            <a:r>
              <a:rPr lang="en-US" b="1" dirty="0"/>
              <a:t>of tightly packed spirals of the cell </a:t>
            </a:r>
            <a:r>
              <a:rPr lang="en-US" b="1" dirty="0" smtClean="0"/>
              <a:t>membrane </a:t>
            </a:r>
            <a:r>
              <a:rPr lang="en-US" b="1" dirty="0"/>
              <a:t>of Schwann cells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C.   This </a:t>
            </a:r>
            <a:r>
              <a:rPr lang="en-US" b="1" dirty="0"/>
              <a:t>sheath gives nerves their characteristic shiny white appearance.</a:t>
            </a:r>
            <a:endParaRPr lang="en-CA" dirty="0"/>
          </a:p>
          <a:p>
            <a:endParaRPr lang="en-CA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098" y="137252"/>
            <a:ext cx="4597698" cy="264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496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32656"/>
            <a:ext cx="8147248" cy="599194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II.  </a:t>
            </a:r>
            <a:r>
              <a:rPr lang="en-US" b="1" u="sng" dirty="0" smtClean="0"/>
              <a:t>Function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A.  Acts as insulation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B.  Speeds up impulse transmission 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1.	The speed of transmission is ~200 m/s in </a:t>
            </a:r>
            <a:r>
              <a:rPr lang="en-US" b="1" dirty="0" err="1"/>
              <a:t>myelinated</a:t>
            </a:r>
            <a:r>
              <a:rPr lang="en-US" b="1" dirty="0"/>
              <a:t> fibers, but only 0.5 m/s in non-</a:t>
            </a:r>
            <a:r>
              <a:rPr lang="en-US" b="1" dirty="0" err="1"/>
              <a:t>myelinated</a:t>
            </a:r>
            <a:r>
              <a:rPr lang="en-US" b="1" dirty="0"/>
              <a:t> fibers.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2.	The reason is that the nerve impulse "jumps" from node to node in </a:t>
            </a:r>
            <a:r>
              <a:rPr lang="en-US" b="1" dirty="0" err="1"/>
              <a:t>myelinated</a:t>
            </a:r>
            <a:r>
              <a:rPr lang="en-US" b="1" dirty="0"/>
              <a:t> fibers (</a:t>
            </a:r>
            <a:r>
              <a:rPr lang="en-US" b="1" dirty="0" err="1"/>
              <a:t>Saltatory</a:t>
            </a:r>
            <a:r>
              <a:rPr lang="en-US" b="1" dirty="0"/>
              <a:t> conduction.) 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530388"/>
              </p:ext>
            </p:extLst>
          </p:nvPr>
        </p:nvGraphicFramePr>
        <p:xfrm>
          <a:off x="190882" y="3573016"/>
          <a:ext cx="8639190" cy="2889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Picture" r:id="rId3" imgW="4570479" imgH="1521464" progId="Word.Picture.8">
                  <p:embed/>
                </p:oleObj>
              </mc:Choice>
              <mc:Fallback>
                <p:oleObj name="Picture" r:id="rId3" imgW="4570479" imgH="1521464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82" y="3573016"/>
                        <a:ext cx="8639190" cy="28898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281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3.  In </a:t>
            </a:r>
            <a:r>
              <a:rPr lang="en-US" b="1" dirty="0"/>
              <a:t>non-</a:t>
            </a:r>
            <a:r>
              <a:rPr lang="en-US" b="1" dirty="0" err="1"/>
              <a:t>myelinated</a:t>
            </a:r>
            <a:r>
              <a:rPr lang="en-US" b="1" dirty="0"/>
              <a:t> fiber, the nerve impulse must depolarize and repolarize each point along the nerve fiber</a:t>
            </a:r>
            <a:r>
              <a:rPr lang="en-US" b="1" dirty="0" smtClean="0"/>
              <a:t>. </a:t>
            </a:r>
            <a:r>
              <a:rPr lang="en-US" b="1" dirty="0" smtClean="0">
                <a:hlinkClick r:id="rId3"/>
              </a:rPr>
              <a:t>Animation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530388"/>
              </p:ext>
            </p:extLst>
          </p:nvPr>
        </p:nvGraphicFramePr>
        <p:xfrm>
          <a:off x="190500" y="3573463"/>
          <a:ext cx="8639175" cy="288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8" name="Picture" r:id="rId4" imgW="4570479" imgH="1521464" progId="Word.Picture.8">
                  <p:embed/>
                </p:oleObj>
              </mc:Choice>
              <mc:Fallback>
                <p:oleObj name="Picture" r:id="rId4" imgW="4570479" imgH="1521464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3573463"/>
                        <a:ext cx="8639175" cy="288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887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Synapse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I.</a:t>
            </a:r>
            <a:r>
              <a:rPr lang="en-CA" dirty="0"/>
              <a:t> </a:t>
            </a:r>
            <a:r>
              <a:rPr lang="en-CA" dirty="0" smtClean="0"/>
              <a:t> </a:t>
            </a:r>
            <a:r>
              <a:rPr lang="en-US" b="1" u="sng" dirty="0" smtClean="0"/>
              <a:t>Why </a:t>
            </a:r>
            <a:r>
              <a:rPr lang="en-US" b="1" u="sng" dirty="0"/>
              <a:t>are Synapses Important</a:t>
            </a:r>
            <a:r>
              <a:rPr lang="en-US" b="1" dirty="0"/>
              <a:t>?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A SYNPASE is specialized region at the ends of axons called synapses allow one nerve cell to communicate and transmits an impulse across to another cell.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 </a:t>
            </a:r>
            <a:endParaRPr lang="en-CA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48006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182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Synapse Anatomy</a:t>
            </a:r>
            <a:endParaRPr lang="en-CA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2" y="2204864"/>
            <a:ext cx="856670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29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147248" cy="53438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A.</a:t>
            </a:r>
            <a:r>
              <a:rPr lang="en-US" b="1" dirty="0"/>
              <a:t>	</a:t>
            </a:r>
            <a:r>
              <a:rPr lang="en-US" b="1" cap="all" dirty="0"/>
              <a:t>Synapse</a:t>
            </a:r>
            <a:r>
              <a:rPr lang="en-US" b="1" dirty="0"/>
              <a:t>: the region between end of an axon and the cell body or dendrite to which it is attached.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B</a:t>
            </a:r>
            <a:r>
              <a:rPr lang="en-US" b="1" dirty="0"/>
              <a:t>.	</a:t>
            </a:r>
            <a:r>
              <a:rPr lang="en-US" b="1" cap="all" dirty="0"/>
              <a:t>Synaptic Endings</a:t>
            </a:r>
            <a:r>
              <a:rPr lang="en-US" b="1" dirty="0"/>
              <a:t>:  swollen terminal knobs on the ends of axon terminal branches.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</a:t>
            </a:r>
            <a:r>
              <a:rPr lang="en-US" b="1" dirty="0"/>
              <a:t>.	</a:t>
            </a:r>
            <a:r>
              <a:rPr lang="en-US" b="1" cap="all" dirty="0"/>
              <a:t>Presynaptic Membrane</a:t>
            </a:r>
            <a:r>
              <a:rPr lang="en-US" b="1" dirty="0"/>
              <a:t>: the membrane of the axon synaptic ending.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D</a:t>
            </a:r>
            <a:r>
              <a:rPr lang="en-US" b="1" dirty="0"/>
              <a:t>.	</a:t>
            </a:r>
            <a:r>
              <a:rPr lang="en-US" b="1" cap="all" dirty="0"/>
              <a:t>Postsynaptic Membrane</a:t>
            </a:r>
            <a:r>
              <a:rPr lang="en-US" b="1" dirty="0"/>
              <a:t>: the membrane of the next neuron just beyond the axon's synaptic membrane.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011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57759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E.  </a:t>
            </a:r>
            <a:r>
              <a:rPr lang="en-US" b="1" cap="all" dirty="0" smtClean="0"/>
              <a:t>Synaptic </a:t>
            </a:r>
            <a:r>
              <a:rPr lang="en-US" b="1" cap="all" dirty="0"/>
              <a:t>Cleft</a:t>
            </a:r>
            <a:r>
              <a:rPr lang="en-US" b="1" dirty="0"/>
              <a:t>:  the space between the presynaptic and the postsynaptic membranes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F.  </a:t>
            </a:r>
            <a:r>
              <a:rPr lang="en-US" b="1" cap="all" dirty="0" smtClean="0"/>
              <a:t>Neurotransmitter </a:t>
            </a:r>
            <a:r>
              <a:rPr lang="en-US" b="1" cap="all" dirty="0"/>
              <a:t>Substances</a:t>
            </a:r>
            <a:r>
              <a:rPr lang="en-US" b="1" dirty="0"/>
              <a:t> (neurotransmitters): chemicals that transmit the nerve impulses across a synaptic cleft.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1.	Some important neurotransmitters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Acetylcholine (Ach)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Noradrenalin (NA)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c.	Serotonin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d.	Adrenalin (epinephrine)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G.  </a:t>
            </a:r>
            <a:r>
              <a:rPr lang="en-US" b="1" cap="all" dirty="0" smtClean="0"/>
              <a:t>Synaptic </a:t>
            </a:r>
            <a:r>
              <a:rPr lang="en-US" b="1" cap="all" dirty="0"/>
              <a:t>Vesicles</a:t>
            </a:r>
            <a:r>
              <a:rPr lang="en-US" b="1" dirty="0"/>
              <a:t>: contain the neurotransmitters.  Contained near surface of synaptic endings.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911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Synaptic Transmissions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A.  An action potential reaches the axon bulb</a:t>
            </a:r>
            <a:endParaRPr lang="en-CA" sz="2800" dirty="0"/>
          </a:p>
          <a:p>
            <a:pPr marL="0" indent="0">
              <a:buNone/>
            </a:pPr>
            <a:r>
              <a:rPr lang="en-US" sz="2800" b="1" dirty="0"/>
              <a:t>B.  Ca</a:t>
            </a:r>
            <a:r>
              <a:rPr lang="en-US" sz="2800" b="1" baseline="30000" dirty="0"/>
              <a:t>2+</a:t>
            </a:r>
            <a:r>
              <a:rPr lang="en-US" sz="2800" b="1" dirty="0"/>
              <a:t> gates in bulb membrane open. </a:t>
            </a:r>
            <a:endParaRPr lang="en-CA" sz="2800" dirty="0"/>
          </a:p>
          <a:p>
            <a:pPr marL="0" indent="0">
              <a:buNone/>
            </a:pPr>
            <a:r>
              <a:rPr lang="en-US" sz="2800" b="1" dirty="0"/>
              <a:t>C.  Entry of Ca</a:t>
            </a:r>
            <a:r>
              <a:rPr lang="en-US" sz="2800" b="1" baseline="30000" dirty="0"/>
              <a:t>2+</a:t>
            </a:r>
            <a:r>
              <a:rPr lang="en-US" sz="2800" b="1" dirty="0"/>
              <a:t> bulb stimulates the </a:t>
            </a:r>
            <a:endParaRPr lang="en-CA" sz="2800" dirty="0"/>
          </a:p>
          <a:p>
            <a:pPr marL="0" indent="0">
              <a:buNone/>
            </a:pPr>
            <a:r>
              <a:rPr lang="en-US" sz="2800" b="1" dirty="0"/>
              <a:t>synaptic vesicles to move to the presynaptic membrane.</a:t>
            </a:r>
            <a:endParaRPr lang="en-CA" sz="2800" dirty="0"/>
          </a:p>
          <a:p>
            <a:pPr marL="0" indent="0">
              <a:buNone/>
            </a:pPr>
            <a:r>
              <a:rPr lang="en-US" sz="2800" b="1" dirty="0"/>
              <a:t>D. They fuse with the membrane, emptying</a:t>
            </a:r>
            <a:endParaRPr lang="en-CA" sz="2800" dirty="0"/>
          </a:p>
          <a:p>
            <a:pPr marL="0" indent="0">
              <a:buNone/>
            </a:pPr>
            <a:r>
              <a:rPr lang="en-US" sz="2800" b="1" dirty="0"/>
              <a:t>the neurotransmitter into the synaptic cleft by exocytosis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51740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41588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E.  Neurotransmitters diffuses across the</a:t>
            </a:r>
            <a:endParaRPr lang="en-CA" sz="2800" dirty="0"/>
          </a:p>
          <a:p>
            <a:pPr marL="0" indent="0">
              <a:buNone/>
            </a:pPr>
            <a:r>
              <a:rPr lang="en-US" sz="2800" b="1" dirty="0"/>
              <a:t>cleft to the receptors on the postsynaptic membrane of the next neuron’s dendrite. </a:t>
            </a:r>
            <a:endParaRPr lang="en-CA" sz="2800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F.    The </a:t>
            </a:r>
            <a:r>
              <a:rPr lang="en-US" sz="2800" b="1" dirty="0"/>
              <a:t>action of binding the </a:t>
            </a:r>
            <a:r>
              <a:rPr lang="en-US" sz="2800" b="1" dirty="0" smtClean="0"/>
              <a:t>neurotransmitters </a:t>
            </a:r>
            <a:r>
              <a:rPr lang="en-US" sz="2800" b="1" dirty="0"/>
              <a:t>initiates or suppresses an action potential in the postsynaptic </a:t>
            </a:r>
            <a:r>
              <a:rPr lang="en-US" sz="2800" b="1" dirty="0" smtClean="0"/>
              <a:t>neuron </a:t>
            </a:r>
            <a:r>
              <a:rPr lang="en-US" sz="2800" b="1" dirty="0" smtClean="0">
                <a:hlinkClick r:id="rId2"/>
              </a:rPr>
              <a:t>Animation</a:t>
            </a:r>
            <a:endParaRPr lang="en-US" sz="2800" b="1" dirty="0" smtClean="0"/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79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720080"/>
          </a:xfrm>
        </p:spPr>
        <p:txBody>
          <a:bodyPr>
            <a:noAutofit/>
          </a:bodyPr>
          <a:lstStyle/>
          <a:p>
            <a:r>
              <a:rPr lang="en-CA" sz="3600" dirty="0" smtClean="0"/>
              <a:t>C.  The nervous system is divided into branches</a:t>
            </a:r>
            <a:endParaRPr lang="en-CA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" y="1412776"/>
            <a:ext cx="8928249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74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III.  Notes about Impulses Across the synapse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A.  Impulses </a:t>
            </a:r>
            <a:r>
              <a:rPr lang="en-US" b="1" dirty="0"/>
              <a:t>can only go one way across the gap because only the axon has the vesicles and the dendrite only has the receptors. 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B</a:t>
            </a:r>
            <a:r>
              <a:rPr lang="en-US" b="1" dirty="0"/>
              <a:t>.  Different nerve cells use different </a:t>
            </a:r>
            <a:r>
              <a:rPr lang="en-US" b="1" dirty="0" smtClean="0"/>
              <a:t>chemicals </a:t>
            </a:r>
            <a:r>
              <a:rPr lang="en-US" b="1" dirty="0"/>
              <a:t>as neurotransmitters.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C.   Most </a:t>
            </a:r>
            <a:r>
              <a:rPr lang="en-US" b="1" dirty="0"/>
              <a:t>neurotransmitters are EXCITATORY –their binding opens Na</a:t>
            </a:r>
            <a:r>
              <a:rPr lang="en-US" b="1" baseline="30000" dirty="0"/>
              <a:t>+</a:t>
            </a:r>
            <a:r>
              <a:rPr lang="en-US" b="1" dirty="0"/>
              <a:t> channels in the membrane, and creates or encourages action potentials.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4868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D.  Some neurotransmitters are </a:t>
            </a:r>
            <a:r>
              <a:rPr lang="en-US" b="1" dirty="0" smtClean="0"/>
              <a:t>INHIBITORY </a:t>
            </a:r>
            <a:r>
              <a:rPr lang="en-US" b="1" dirty="0"/>
              <a:t>– their binding stops action potentials.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E</a:t>
            </a:r>
            <a:r>
              <a:rPr lang="en-US" b="1" dirty="0"/>
              <a:t>. </a:t>
            </a:r>
            <a:r>
              <a:rPr lang="en-US" b="1" dirty="0" smtClean="0"/>
              <a:t>  Exact </a:t>
            </a:r>
            <a:r>
              <a:rPr lang="en-US" b="1" dirty="0"/>
              <a:t>action depends more on the receptor than on the neurotransmitter.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E.g.  Serotonin can be excitatory or inhibitory in different circuits.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843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135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F.</a:t>
            </a:r>
            <a:r>
              <a:rPr lang="en-US" b="1" dirty="0"/>
              <a:t> </a:t>
            </a:r>
            <a:r>
              <a:rPr lang="en-US" b="1" dirty="0" smtClean="0"/>
              <a:t> A </a:t>
            </a:r>
            <a:r>
              <a:rPr lang="en-US" b="1" dirty="0"/>
              <a:t>single neuron may receive information from thousands of </a:t>
            </a:r>
            <a:r>
              <a:rPr lang="en-US" b="1" dirty="0" err="1"/>
              <a:t>neighbouring</a:t>
            </a:r>
            <a:r>
              <a:rPr lang="en-US" b="1" dirty="0"/>
              <a:t> neuron through thousands of synapses.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1.	Some of the messages are excitatory (i.e. they tell the neuron to “fire”) while others may be inhibitory (i.e. they tell the neuron not to fire).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Whether or not a neuron “fires” off an action potential at any particular instant depends on its ability to integrate these multiple positive and negative inputs.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3.	This allows neurons to be fine-tuned to the environment</a:t>
            </a:r>
            <a:endParaRPr lang="en-C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16618"/>
              </p:ext>
            </p:extLst>
          </p:nvPr>
        </p:nvGraphicFramePr>
        <p:xfrm>
          <a:off x="4067944" y="4725144"/>
          <a:ext cx="3709469" cy="1864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9" name="Picture" r:id="rId3" imgW="5192268" imgH="2604516" progId="Word.Picture.8">
                  <p:embed/>
                </p:oleObj>
              </mc:Choice>
              <mc:Fallback>
                <p:oleObj name="Picture" r:id="rId3" imgW="5192268" imgH="2604516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4725144"/>
                        <a:ext cx="3709469" cy="18642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850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Neurotransmitters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27186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lphaUcPeriod"/>
            </a:pPr>
            <a:r>
              <a:rPr lang="en-US" b="1" dirty="0" smtClean="0"/>
              <a:t>Neurotransmitters </a:t>
            </a:r>
            <a:r>
              <a:rPr lang="en-US" b="1" dirty="0"/>
              <a:t>take nerve impulses across </a:t>
            </a:r>
            <a:r>
              <a:rPr lang="en-US" b="1" dirty="0" smtClean="0"/>
              <a:t> synapses.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lphaUcPeriod" startAt="2"/>
            </a:pPr>
            <a:r>
              <a:rPr lang="en-US" b="1" dirty="0" smtClean="0"/>
              <a:t>Neurotransmitters </a:t>
            </a:r>
            <a:r>
              <a:rPr lang="en-US" b="1" dirty="0"/>
              <a:t>are small molecules. </a:t>
            </a:r>
            <a:endParaRPr lang="en-US" b="1" dirty="0" smtClean="0"/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lphaUcPeriod" startAt="3"/>
            </a:pPr>
            <a:r>
              <a:rPr lang="en-US" b="1" dirty="0" smtClean="0"/>
              <a:t>They </a:t>
            </a:r>
            <a:r>
              <a:rPr lang="en-US" b="1" dirty="0"/>
              <a:t>can be single amino acids, short chains of amino acids, or derivatives of protein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lphaUcPeriod" startAt="4"/>
            </a:pPr>
            <a:r>
              <a:rPr lang="en-US" b="1" dirty="0" smtClean="0"/>
              <a:t>Proper </a:t>
            </a:r>
            <a:r>
              <a:rPr lang="en-US" b="1" dirty="0"/>
              <a:t>brain and nervous system function depends on the proper balance of excitatory and inhibitory synaptic transmitters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lphaUcPeriod" startAt="5"/>
            </a:pPr>
            <a:r>
              <a:rPr lang="en-US" b="1" dirty="0" smtClean="0"/>
              <a:t>Excitatory </a:t>
            </a:r>
            <a:r>
              <a:rPr lang="en-US" b="1" dirty="0"/>
              <a:t>transmitters include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1.	Acetylcholine (</a:t>
            </a:r>
            <a:r>
              <a:rPr lang="en-US" b="1" dirty="0" err="1"/>
              <a:t>ACh</a:t>
            </a:r>
            <a:r>
              <a:rPr lang="en-US" b="1" dirty="0"/>
              <a:t>)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Adrenalin (epinephrine)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3.	Noradrenalin (norepinephrine)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4.	Serotonin (derived from the amino acid tryptophan)</a:t>
            </a:r>
            <a:endParaRPr lang="en-CA" dirty="0"/>
          </a:p>
          <a:p>
            <a:pPr marL="365760" lvl="1" indent="0">
              <a:buNone/>
            </a:pPr>
            <a:r>
              <a:rPr lang="en-US" b="1" dirty="0" smtClean="0"/>
              <a:t>5.	Dopamine</a:t>
            </a:r>
          </a:p>
          <a:p>
            <a:pPr marL="365760" lvl="1" indent="0">
              <a:buNone/>
            </a:pP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150167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363272" cy="5775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F.  Inhibitory </a:t>
            </a:r>
            <a:r>
              <a:rPr lang="en-US" b="1" dirty="0"/>
              <a:t>transmitters include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1.	GABA (gamma </a:t>
            </a:r>
            <a:r>
              <a:rPr lang="en-US" b="1" dirty="0" err="1"/>
              <a:t>aminobutyric</a:t>
            </a:r>
            <a:r>
              <a:rPr lang="en-US" b="1" dirty="0"/>
              <a:t> acid - a type of amino acid)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Glycine (an amino acid)</a:t>
            </a:r>
            <a:endParaRPr lang="en-CA" dirty="0"/>
          </a:p>
          <a:p>
            <a:pPr marL="365760" lvl="1" indent="0">
              <a:buNone/>
            </a:pPr>
            <a:r>
              <a:rPr lang="en-US" b="1" dirty="0" smtClean="0"/>
              <a:t>3.	Serotonin </a:t>
            </a:r>
            <a:r>
              <a:rPr lang="en-US" b="1" dirty="0"/>
              <a:t>can also act as an inhibitory neurotransmitter</a:t>
            </a:r>
            <a:r>
              <a:rPr lang="en-US" b="1" dirty="0" smtClean="0"/>
              <a:t>.</a:t>
            </a:r>
          </a:p>
          <a:p>
            <a:pPr marL="365760" lvl="1" indent="0">
              <a:buNone/>
            </a:pPr>
            <a:endParaRPr lang="en-CA" dirty="0"/>
          </a:p>
          <a:p>
            <a:pPr marL="514350" indent="-514350">
              <a:buAutoNum type="alphaUcPeriod" startAt="7"/>
            </a:pPr>
            <a:r>
              <a:rPr lang="en-US" b="1" dirty="0" smtClean="0"/>
              <a:t>Neurotransmitters </a:t>
            </a:r>
            <a:r>
              <a:rPr lang="en-US" b="1" dirty="0"/>
              <a:t>include endorphins and </a:t>
            </a:r>
            <a:r>
              <a:rPr lang="en-US" b="1" dirty="0" err="1"/>
              <a:t>enkephalins</a:t>
            </a:r>
            <a:r>
              <a:rPr lang="en-US" b="1" dirty="0"/>
              <a:t> (a 5 amino-acid chain that functions as a natural pain reliever in brain</a:t>
            </a:r>
            <a:r>
              <a:rPr lang="en-US" b="1" dirty="0" smtClean="0"/>
              <a:t>).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lphaUcPeriod" startAt="8"/>
            </a:pPr>
            <a:r>
              <a:rPr lang="en-US" b="1" dirty="0" smtClean="0"/>
              <a:t>Opium </a:t>
            </a:r>
            <a:r>
              <a:rPr lang="en-US" b="1" dirty="0"/>
              <a:t>and heroin mimic the action of natural endorphins and </a:t>
            </a:r>
            <a:r>
              <a:rPr lang="en-US" b="1" dirty="0" err="1"/>
              <a:t>enkephalins</a:t>
            </a:r>
            <a:r>
              <a:rPr lang="en-US" b="1" dirty="0" smtClean="0"/>
              <a:t>. </a:t>
            </a:r>
            <a:r>
              <a:rPr lang="en-US" b="1" dirty="0" smtClean="0">
                <a:hlinkClick r:id="rId2"/>
              </a:rPr>
              <a:t>Animation</a:t>
            </a:r>
            <a:endParaRPr lang="en-US" b="1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275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Neurotransmitters Breakdown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A.	Inactivating neurotransmitters are important to clear the synaptic gap for the next signal from the presynaptic neuron.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B</a:t>
            </a:r>
            <a:r>
              <a:rPr lang="en-US" b="1" dirty="0"/>
              <a:t>.  Methods to remove neurotransmitters: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1.	Enzymes exist in the synaptic cleft to break apart the neurotransmitter (e.g. </a:t>
            </a:r>
            <a:r>
              <a:rPr lang="en-US" b="1" dirty="0" err="1"/>
              <a:t>acetyolcholinesterase</a:t>
            </a:r>
            <a:r>
              <a:rPr lang="en-US" b="1" dirty="0"/>
              <a:t>)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Reabsorption of neurotransmitters by axon bulb for breakdown or repackaging/reuse.</a:t>
            </a:r>
            <a:endParaRPr lang="en-CA" dirty="0"/>
          </a:p>
          <a:p>
            <a:pPr marL="36576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77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Reflex Arc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I.  </a:t>
            </a:r>
            <a:r>
              <a:rPr lang="en-US" b="1" u="sng" dirty="0" smtClean="0"/>
              <a:t>Reflex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Reflexes are automatic, involuntary responses to changes occurring inside or outside the body. 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Can involve the brain (e.g. blinking)</a:t>
            </a:r>
            <a:br>
              <a:rPr lang="en-US" b="1" dirty="0"/>
            </a:br>
            <a:r>
              <a:rPr lang="en-US" b="1" dirty="0"/>
              <a:t>or not involve brain (e.g. withdraw hand from hot stove).</a:t>
            </a:r>
            <a:endParaRPr lang="en-CA" dirty="0"/>
          </a:p>
          <a:p>
            <a:pPr marL="365760" lvl="1" indent="0">
              <a:buNone/>
            </a:pPr>
            <a:r>
              <a:rPr lang="en-US" b="1" dirty="0" smtClean="0"/>
              <a:t>C.	The </a:t>
            </a:r>
            <a:r>
              <a:rPr lang="en-US" b="1" dirty="0"/>
              <a:t>reflex arc is the main functional unit of the nervous system and allows us to react to internal and external </a:t>
            </a:r>
            <a:r>
              <a:rPr lang="en-US" b="1" dirty="0" smtClean="0"/>
              <a:t>stimuli  </a:t>
            </a:r>
            <a:r>
              <a:rPr lang="en-US" b="1" dirty="0" smtClean="0">
                <a:hlinkClick r:id="rId3"/>
              </a:rPr>
              <a:t>Animation</a:t>
            </a:r>
            <a:endParaRPr lang="en-US" b="1" dirty="0" smtClean="0"/>
          </a:p>
          <a:p>
            <a:pPr marL="36576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003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" name="Picture 2" descr="http://bio1152.nicerweb.com/doc/class/bio1151/Locked/media/ch48/48_04KneeJerkRefl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630707" cy="56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67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II. Parts of a Simple Reflex Arc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4258816" cy="505584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II.  </a:t>
            </a:r>
            <a:r>
              <a:rPr lang="en-US" b="1" u="sng" dirty="0" smtClean="0"/>
              <a:t>Parts </a:t>
            </a:r>
            <a:r>
              <a:rPr lang="en-US" b="1" u="sng" dirty="0"/>
              <a:t>of a Simple Reflex Arc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</a:t>
            </a:r>
            <a:r>
              <a:rPr lang="en-US" b="1" cap="all" dirty="0"/>
              <a:t>Receptor</a:t>
            </a:r>
            <a:r>
              <a:rPr lang="en-US" b="1" dirty="0"/>
              <a:t> (e.g. in skin) - generates a nerve impulse.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</a:t>
            </a:r>
            <a:r>
              <a:rPr lang="en-US" b="1" cap="all" dirty="0"/>
              <a:t>Sensory Neuron </a:t>
            </a:r>
            <a:r>
              <a:rPr lang="en-US" b="1" dirty="0"/>
              <a:t>- takes message to CNS.  Impulses move along dendrite, proceed to cell body (in dorsal root ganglia) and then go from cell body to axon in gray matter of cord.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2" descr="http://bio1152.nicerweb.com/doc/class/bio1151/Locked/media/ch48/48_04KneeJerkRefl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4182435" cy="354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16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251520" y="476672"/>
            <a:ext cx="46805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UcPeriod" startAt="3"/>
            </a:pPr>
            <a:r>
              <a:rPr lang="en-US" sz="2800" b="1" cap="all" dirty="0" smtClean="0"/>
              <a:t>Interneuron</a:t>
            </a:r>
            <a:r>
              <a:rPr lang="en-US" sz="2800" b="1" dirty="0" smtClean="0"/>
              <a:t> </a:t>
            </a:r>
            <a:r>
              <a:rPr lang="en-US" sz="2800" b="1" dirty="0"/>
              <a:t>- passes message to motor neuron</a:t>
            </a:r>
            <a:r>
              <a:rPr lang="en-US" sz="2800" b="1" dirty="0" smtClean="0"/>
              <a:t>.</a:t>
            </a:r>
          </a:p>
          <a:p>
            <a:pPr marL="514350" indent="-514350">
              <a:buAutoNum type="alphaUcPeriod" startAt="3"/>
            </a:pPr>
            <a:endParaRPr lang="en-CA" sz="2800" dirty="0"/>
          </a:p>
          <a:p>
            <a:pPr marL="514350" indent="-514350">
              <a:buAutoNum type="alphaUcPeriod" startAt="4"/>
            </a:pPr>
            <a:r>
              <a:rPr lang="en-US" sz="2800" b="1" cap="all" dirty="0" smtClean="0"/>
              <a:t>Motor </a:t>
            </a:r>
            <a:r>
              <a:rPr lang="en-US" sz="2800" b="1" cap="all" dirty="0"/>
              <a:t>neuron</a:t>
            </a:r>
            <a:r>
              <a:rPr lang="en-US" sz="2800" b="1" dirty="0"/>
              <a:t> - takes message away from CNS to axon of spinal nerve</a:t>
            </a:r>
            <a:r>
              <a:rPr lang="en-US" sz="2800" b="1" dirty="0" smtClean="0"/>
              <a:t>.</a:t>
            </a:r>
          </a:p>
          <a:p>
            <a:pPr marL="514350" indent="-514350">
              <a:buAutoNum type="alphaUcPeriod" startAt="4"/>
            </a:pPr>
            <a:endParaRPr lang="en-CA" sz="2800" dirty="0"/>
          </a:p>
          <a:p>
            <a:pPr marL="514350" indent="-514350">
              <a:buAutoNum type="alphaUcPeriod" startAt="6"/>
            </a:pPr>
            <a:r>
              <a:rPr lang="en-US" sz="2800" b="1" cap="all" dirty="0" smtClean="0"/>
              <a:t>Effector</a:t>
            </a:r>
            <a:r>
              <a:rPr lang="en-US" sz="2800" b="1" dirty="0" smtClean="0"/>
              <a:t> </a:t>
            </a:r>
            <a:r>
              <a:rPr lang="en-US" sz="2800" b="1" dirty="0"/>
              <a:t>- receives nerve impulses and reacts:  glands secrete and muscles contract</a:t>
            </a:r>
            <a:r>
              <a:rPr lang="en-US" sz="2800" b="1" dirty="0" smtClean="0"/>
              <a:t>.</a:t>
            </a:r>
          </a:p>
          <a:p>
            <a:pPr marL="514350" indent="-514350">
              <a:buAutoNum type="alphaUcPeriod" startAt="6"/>
            </a:pPr>
            <a:endParaRPr lang="en-CA" sz="2800" dirty="0"/>
          </a:p>
        </p:txBody>
      </p:sp>
      <p:pic>
        <p:nvPicPr>
          <p:cNvPr id="31746" name="Picture 2" descr="http://bio1152.nicerweb.com/doc/class/bio1151/Locked/media/ch48/48_04KneeJerkRefl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904" y="836712"/>
            <a:ext cx="4401411" cy="354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89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Neurons:  Structure and Function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I.  </a:t>
            </a:r>
            <a:r>
              <a:rPr lang="en-US" b="1" u="sng" dirty="0" smtClean="0"/>
              <a:t>Parts </a:t>
            </a:r>
            <a:r>
              <a:rPr lang="en-US" b="1" u="sng" dirty="0"/>
              <a:t>of a </a:t>
            </a:r>
            <a:r>
              <a:rPr lang="en-US" b="1" u="sng" dirty="0" smtClean="0"/>
              <a:t>Neuron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A.  </a:t>
            </a:r>
            <a:r>
              <a:rPr lang="en-US" b="1" cap="all" dirty="0"/>
              <a:t>Dendrite</a:t>
            </a:r>
            <a:r>
              <a:rPr lang="en-US" b="1" dirty="0"/>
              <a:t>: conducts message towards 			</a:t>
            </a:r>
            <a:r>
              <a:rPr lang="en-US" b="1" dirty="0" smtClean="0"/>
              <a:t>       the </a:t>
            </a:r>
            <a:r>
              <a:rPr lang="en-US" b="1" dirty="0"/>
              <a:t>cell body. </a:t>
            </a:r>
            <a:r>
              <a:rPr lang="en-US" b="1" dirty="0" smtClean="0"/>
              <a:t> </a:t>
            </a:r>
            <a:r>
              <a:rPr lang="en-US" b="1" dirty="0" smtClean="0">
                <a:hlinkClick r:id="rId2"/>
              </a:rPr>
              <a:t>Animation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12108"/>
            <a:ext cx="5500836" cy="334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98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036496" cy="864096"/>
          </a:xfrm>
        </p:spPr>
        <p:txBody>
          <a:bodyPr>
            <a:normAutofit/>
          </a:bodyPr>
          <a:lstStyle/>
          <a:p>
            <a:r>
              <a:rPr lang="en-CA" sz="4800" dirty="0" smtClean="0"/>
              <a:t>III.  How the simple reflex arc works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0558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A.  Receptor receives info from the </a:t>
            </a:r>
            <a:r>
              <a:rPr lang="en-US" b="1" dirty="0" smtClean="0"/>
              <a:t>environment</a:t>
            </a:r>
            <a:r>
              <a:rPr lang="en-US" b="1" dirty="0"/>
              <a:t>, and initiates a nerve impulse.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B</a:t>
            </a:r>
            <a:r>
              <a:rPr lang="en-US" b="1" dirty="0"/>
              <a:t>.  An interneuron in the spinal cord </a:t>
            </a:r>
            <a:r>
              <a:rPr lang="en-US" b="1" dirty="0" smtClean="0"/>
              <a:t>bypasses</a:t>
            </a:r>
            <a:r>
              <a:rPr lang="en-US" b="1" i="1" dirty="0" smtClean="0"/>
              <a:t> </a:t>
            </a:r>
            <a:r>
              <a:rPr lang="en-US" b="1" dirty="0"/>
              <a:t>the brain and sends impulse directly to a motor neuron.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</a:t>
            </a:r>
            <a:r>
              <a:rPr lang="en-US" b="1" dirty="0"/>
              <a:t>.  Motor neuron transmits impulse to an </a:t>
            </a:r>
            <a:r>
              <a:rPr lang="en-US" b="1" dirty="0" smtClean="0"/>
              <a:t>Effector</a:t>
            </a:r>
            <a:r>
              <a:rPr lang="en-US" b="1" dirty="0"/>
              <a:t>.  (e.g. muscle </a:t>
            </a:r>
            <a:r>
              <a:rPr lang="en-US" b="1" dirty="0" err="1"/>
              <a:t>fibre</a:t>
            </a:r>
            <a:r>
              <a:rPr lang="en-US" b="1" dirty="0"/>
              <a:t>) 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D</a:t>
            </a:r>
            <a:r>
              <a:rPr lang="en-US" b="1" dirty="0"/>
              <a:t>.  Protective action initiated.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E</a:t>
            </a:r>
            <a:r>
              <a:rPr lang="en-US" b="1" dirty="0"/>
              <a:t>.  Interneuron does “notify” the brain of the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stimulus but by the time the brain can respond, the reflexive action has already occurred!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326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976786"/>
              </p:ext>
            </p:extLst>
          </p:nvPr>
        </p:nvGraphicFramePr>
        <p:xfrm>
          <a:off x="0" y="0"/>
          <a:ext cx="8604448" cy="6889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7" name="Bitmap Image" r:id="rId3" imgW="5020376" imgH="3990476" progId="Paint.Picture">
                  <p:embed/>
                </p:oleObj>
              </mc:Choice>
              <mc:Fallback>
                <p:oleObj name="Bitmap Image" r:id="rId3" imgW="5020376" imgH="399047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604448" cy="68893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316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26202"/>
              </p:ext>
            </p:extLst>
          </p:nvPr>
        </p:nvGraphicFramePr>
        <p:xfrm>
          <a:off x="611560" y="908720"/>
          <a:ext cx="7555534" cy="5044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9" name="Picture" r:id="rId3" imgW="3561748" imgH="2352184" progId="Word.Picture.8">
                  <p:embed/>
                </p:oleObj>
              </mc:Choice>
              <mc:Fallback>
                <p:oleObj name="Picture" r:id="rId3" imgW="3561748" imgH="2352184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908720"/>
                        <a:ext cx="7555534" cy="50444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262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792088"/>
          </a:xfrm>
        </p:spPr>
        <p:txBody>
          <a:bodyPr>
            <a:normAutofit/>
          </a:bodyPr>
          <a:lstStyle/>
          <a:p>
            <a:r>
              <a:rPr lang="en-CA" sz="4400" dirty="0" smtClean="0"/>
              <a:t>Different Parts of the Nervous System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4824536" cy="53438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I.  </a:t>
            </a:r>
            <a:r>
              <a:rPr lang="en-US" b="1" u="sng" dirty="0" smtClean="0"/>
              <a:t>The </a:t>
            </a:r>
            <a:r>
              <a:rPr lang="en-US" b="1" u="sng" dirty="0"/>
              <a:t>Central Nervous System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Consists of the brain and spinal cord.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Lies in the mid-line of the body and is the place where sensory information is received and motor control is initiated.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C.	Protected by the skull and vertebrae. 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D.	Wrapped up in three protective membranes called </a:t>
            </a:r>
            <a:r>
              <a:rPr lang="en-US" b="1" cap="all" dirty="0"/>
              <a:t>meninges</a:t>
            </a:r>
            <a:r>
              <a:rPr lang="en-US" b="1" dirty="0"/>
              <a:t>. </a:t>
            </a:r>
            <a:endParaRPr lang="en-CA" dirty="0"/>
          </a:p>
          <a:p>
            <a:pPr marL="365760" lvl="1" indent="0">
              <a:buNone/>
            </a:pPr>
            <a:endParaRPr lang="en-CA" dirty="0"/>
          </a:p>
        </p:txBody>
      </p:sp>
      <p:pic>
        <p:nvPicPr>
          <p:cNvPr id="34818" name="Picture 2" descr="https://myhealth.alberta.ca/health/_layouts/healthwise/media/medical/hw/h9991474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462723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25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991944"/>
          </a:xfrm>
        </p:spPr>
        <p:txBody>
          <a:bodyPr/>
          <a:lstStyle/>
          <a:p>
            <a:pPr marL="27432" indent="0">
              <a:buNone/>
            </a:pPr>
            <a:r>
              <a:rPr lang="en-US" b="1" dirty="0" smtClean="0"/>
              <a:t>E.	Cerebrospinal </a:t>
            </a:r>
            <a:r>
              <a:rPr lang="en-US" b="1" dirty="0"/>
              <a:t>fluid for cushioning and protection fills the spaces between the meninges, the central canal of the spinal cord and ventricles of brain</a:t>
            </a:r>
            <a:r>
              <a:rPr lang="en-US" b="1" dirty="0" smtClean="0"/>
              <a:t>.</a:t>
            </a:r>
          </a:p>
          <a:p>
            <a:pPr marL="27432" indent="0">
              <a:buNone/>
            </a:pPr>
            <a:endParaRPr lang="en-CA" dirty="0"/>
          </a:p>
          <a:p>
            <a:pPr marL="27432" indent="0">
              <a:buNone/>
            </a:pPr>
            <a:r>
              <a:rPr lang="en-US" b="1" dirty="0"/>
              <a:t>G.	Spinal Cord		</a:t>
            </a:r>
            <a:endParaRPr lang="en-CA" dirty="0"/>
          </a:p>
          <a:p>
            <a:pPr marL="393192" lvl="1" indent="0">
              <a:buNone/>
            </a:pPr>
            <a:r>
              <a:rPr lang="en-US" b="1" dirty="0"/>
              <a:t>1.	Nervous system’s “superhighway”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07578"/>
              </p:ext>
            </p:extLst>
          </p:nvPr>
        </p:nvGraphicFramePr>
        <p:xfrm>
          <a:off x="3275856" y="3573016"/>
          <a:ext cx="5257800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7" name="Picture" r:id="rId3" imgW="3410712" imgH="1944624" progId="Word.Picture.8">
                  <p:embed/>
                </p:oleObj>
              </mc:Choice>
              <mc:Fallback>
                <p:oleObj name="Picture" r:id="rId3" imgW="3410712" imgH="1944624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573016"/>
                        <a:ext cx="5257800" cy="299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325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507288" cy="5991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2.  Gray </a:t>
            </a:r>
            <a:r>
              <a:rPr lang="en-US" b="1" dirty="0"/>
              <a:t>matter (inner layer) contains cell bodies of neurons and short fibers. 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Looks kind of like a butterfly with open wings.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Dorsal cell bodies function primarily in receiving sensory information.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c.	Ventral cell bodies send along primarily motor information.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3.   White </a:t>
            </a:r>
            <a:r>
              <a:rPr lang="en-US" b="1" dirty="0"/>
              <a:t>matter (outer layer) contains long fibers of </a:t>
            </a:r>
            <a:r>
              <a:rPr lang="en-US" b="1" dirty="0" smtClean="0"/>
              <a:t>interneurons that run together in bundles called tracts that connect the spinal cord to the brain.</a:t>
            </a:r>
            <a:endParaRPr lang="en-CA" dirty="0" smtClean="0"/>
          </a:p>
          <a:p>
            <a:pPr marL="365760" lvl="1" indent="0">
              <a:buNone/>
            </a:pPr>
            <a:r>
              <a:rPr lang="en-US" b="1" dirty="0" smtClean="0"/>
              <a:t>a.	Ascending tracts take information to the brain.</a:t>
            </a:r>
            <a:endParaRPr lang="en-CA" dirty="0" smtClean="0"/>
          </a:p>
          <a:p>
            <a:pPr marL="365760" lvl="1" indent="0">
              <a:buNone/>
            </a:pPr>
            <a:r>
              <a:rPr lang="en-US" b="1" dirty="0" smtClean="0"/>
              <a:t>b</a:t>
            </a:r>
            <a:r>
              <a:rPr lang="en-US" b="1" dirty="0"/>
              <a:t>.	Descending tracts in the ventral part carry information down from the brain.</a:t>
            </a:r>
            <a:endParaRPr lang="en-CA" dirty="0"/>
          </a:p>
          <a:p>
            <a:pPr marL="36576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142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/>
          </a:bodyPr>
          <a:lstStyle/>
          <a:p>
            <a:r>
              <a:rPr lang="en-CA" dirty="0" smtClean="0"/>
              <a:t>Peripheral Nervous System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330824" cy="438912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A.  Composed </a:t>
            </a:r>
            <a:r>
              <a:rPr lang="en-US" b="1" dirty="0"/>
              <a:t>of nerves and ganglia that lie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outside the central nervous system (CNS).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B.</a:t>
            </a:r>
            <a:r>
              <a:rPr lang="en-US" b="1" dirty="0"/>
              <a:t> </a:t>
            </a:r>
            <a:r>
              <a:rPr lang="en-US" b="1" dirty="0" smtClean="0"/>
              <a:t> Carries </a:t>
            </a:r>
            <a:r>
              <a:rPr lang="en-US" b="1" dirty="0"/>
              <a:t>information to and from the CNS.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C.  Divided </a:t>
            </a:r>
            <a:r>
              <a:rPr lang="en-US" b="1" dirty="0"/>
              <a:t>into two groups of nerves </a:t>
            </a:r>
            <a:endParaRPr lang="en-CA" dirty="0"/>
          </a:p>
        </p:txBody>
      </p:sp>
      <p:pic>
        <p:nvPicPr>
          <p:cNvPr id="37890" name="Picture 2" descr="http://upload.wikimedia.org/wikipedia/commons/thumb/b/ba/Nervous_system_diagram.png/250px-Nervous_system_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36" y="2033950"/>
            <a:ext cx="2908814" cy="480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868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5904656" cy="5775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   Somatic Nervous System (SNS)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Nerves that serve the musculoskeletal system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Nerves that serve the sense organs.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c.	Gives you information about the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external environment and allows you to respond to it.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2.  Autonomic Nervous System (ANS)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Controls the internal organs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automatically.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No conscious control.</a:t>
            </a:r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14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92088"/>
          </a:xfrm>
        </p:spPr>
        <p:txBody>
          <a:bodyPr>
            <a:normAutofit/>
          </a:bodyPr>
          <a:lstStyle/>
          <a:p>
            <a:r>
              <a:rPr lang="en-CA" sz="4000" dirty="0" smtClean="0"/>
              <a:t>Parasympathetic vs. Sympathetic Systems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pic>
        <p:nvPicPr>
          <p:cNvPr id="36868" name="Picture 4" descr="http://users.rcn.com/jkimball.ma.ultranet/BiologyPages/A/autonomi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38194"/>
            <a:ext cx="6970365" cy="570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53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I.  Two parts of the Autonomic Nervous System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b="1" dirty="0" smtClean="0"/>
              <a:t>SYMPATHETIC </a:t>
            </a:r>
            <a:r>
              <a:rPr lang="en-US" b="1" dirty="0"/>
              <a:t>and </a:t>
            </a:r>
            <a:r>
              <a:rPr lang="en-US" b="1" dirty="0" smtClean="0"/>
              <a:t>  PARASYMPATHETIC </a:t>
            </a:r>
            <a:r>
              <a:rPr lang="en-US" b="1" dirty="0"/>
              <a:t>nervous systems</a:t>
            </a:r>
            <a:r>
              <a:rPr lang="en-US" b="1" dirty="0" smtClean="0"/>
              <a:t>. </a:t>
            </a:r>
            <a:r>
              <a:rPr lang="en-US" b="1" dirty="0" smtClean="0">
                <a:hlinkClick r:id="rId2"/>
              </a:rPr>
              <a:t>Animation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B.  These </a:t>
            </a:r>
            <a:r>
              <a:rPr lang="en-US" b="1" dirty="0"/>
              <a:t>two systems connect to the same organs by have opposite effects.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C.  Each </a:t>
            </a:r>
            <a:r>
              <a:rPr lang="en-US" b="1" dirty="0"/>
              <a:t>system functions unconsciously on internal organs and utilize two motor neurons and one ganglion for each nerve impulse.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879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B.  </a:t>
            </a:r>
            <a:r>
              <a:rPr lang="en-US" b="1" cap="all" dirty="0"/>
              <a:t>Axon</a:t>
            </a:r>
            <a:r>
              <a:rPr lang="en-US" b="1" dirty="0"/>
              <a:t>: conducts message away from the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cell body</a:t>
            </a:r>
            <a:r>
              <a:rPr lang="en-US" b="1" dirty="0" smtClean="0"/>
              <a:t>.</a:t>
            </a:r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12108"/>
            <a:ext cx="5500836" cy="334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5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II.  Sympathetic Nervous System</a:t>
            </a:r>
            <a:endParaRPr lang="en-CA" dirty="0"/>
          </a:p>
        </p:txBody>
      </p:sp>
      <p:pic>
        <p:nvPicPr>
          <p:cNvPr id="36866" name="Picture 2" descr="http://www.upstreamfitness.com/files/2011/04/fight_or_fligh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4783"/>
            <a:ext cx="4441676" cy="516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1700808"/>
            <a:ext cx="37444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UcPeriod"/>
            </a:pPr>
            <a:r>
              <a:rPr lang="en-US" sz="3200" dirty="0" smtClean="0"/>
              <a:t>Also </a:t>
            </a:r>
            <a:r>
              <a:rPr lang="en-US" sz="3200" dirty="0"/>
              <a:t>known as “Fight or flight” </a:t>
            </a:r>
            <a:r>
              <a:rPr lang="en-US" sz="3200" dirty="0" smtClean="0"/>
              <a:t>system</a:t>
            </a:r>
          </a:p>
          <a:p>
            <a:pPr marL="742950" indent="-742950">
              <a:buAutoNum type="alphaUcPeriod"/>
            </a:pPr>
            <a:endParaRPr lang="en-US" sz="3200" dirty="0"/>
          </a:p>
          <a:p>
            <a:r>
              <a:rPr lang="en-US" sz="3200" dirty="0" smtClean="0"/>
              <a:t>(It comes into effect in life-threatening or exciting situations)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061556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B.</a:t>
            </a:r>
            <a:r>
              <a:rPr lang="en-US" dirty="0"/>
              <a:t>  </a:t>
            </a:r>
            <a:r>
              <a:rPr lang="en-US" b="1" dirty="0"/>
              <a:t>For example, in an emergency, it causes the following: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1.  Dilates pupils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2.  Accelerates heartbeat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3.  Increases </a:t>
            </a:r>
            <a:r>
              <a:rPr lang="en-US" b="1" dirty="0"/>
              <a:t>breathing rate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4.  Inhibits digestive tract: blood flow and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peristalsis 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5</a:t>
            </a:r>
            <a:r>
              <a:rPr lang="en-US" b="1" dirty="0"/>
              <a:t>.  Increases blood flow to skeletal muscle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and </a:t>
            </a:r>
            <a:r>
              <a:rPr lang="en-US" b="1" dirty="0" smtClean="0"/>
              <a:t>CNS </a:t>
            </a:r>
            <a:r>
              <a:rPr lang="en-US" b="1" dirty="0" smtClean="0">
                <a:hlinkClick r:id="rId2"/>
              </a:rPr>
              <a:t>Animation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7652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C.	Neurotransmitter released is </a:t>
            </a:r>
            <a:r>
              <a:rPr lang="en-US" b="1" cap="all" dirty="0"/>
              <a:t>noradrenalin</a:t>
            </a:r>
            <a:r>
              <a:rPr lang="en-US" b="1" dirty="0"/>
              <a:t>.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	1</a:t>
            </a:r>
            <a:r>
              <a:rPr lang="en-US" b="1" dirty="0"/>
              <a:t>.	Released by the postganglionic axon of </a:t>
            </a:r>
            <a:r>
              <a:rPr lang="en-US" b="1" dirty="0" smtClean="0"/>
              <a:t>		the </a:t>
            </a:r>
            <a:r>
              <a:rPr lang="en-US" b="1" dirty="0"/>
              <a:t>sympathetic nervous system.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	2</a:t>
            </a:r>
            <a:r>
              <a:rPr lang="en-US" b="1" dirty="0"/>
              <a:t>.	Closely related to </a:t>
            </a:r>
            <a:r>
              <a:rPr lang="en-US" b="1" dirty="0" smtClean="0"/>
              <a:t>adrenalin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906" y="1087585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767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908720"/>
            <a:ext cx="3682752" cy="5415880"/>
          </a:xfrm>
        </p:spPr>
        <p:txBody>
          <a:bodyPr/>
          <a:lstStyle/>
          <a:p>
            <a:pPr marL="514350" indent="-514350">
              <a:buAutoNum type="alphaUcPeriod" startAt="4"/>
            </a:pPr>
            <a:r>
              <a:rPr lang="en-US" b="1" dirty="0" smtClean="0"/>
              <a:t>Fibers </a:t>
            </a:r>
            <a:r>
              <a:rPr lang="en-US" b="1" dirty="0"/>
              <a:t>for this system arise from the thoracic-lumbar part of the spinal cord. 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   1</a:t>
            </a:r>
            <a:r>
              <a:rPr lang="en-US" b="1" dirty="0"/>
              <a:t>.	Preganglionic </a:t>
            </a:r>
            <a:r>
              <a:rPr lang="en-US" b="1" dirty="0" smtClean="0"/>
              <a:t>	fiber </a:t>
            </a:r>
            <a:r>
              <a:rPr lang="en-US" b="1" dirty="0"/>
              <a:t>is short.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Postganglionic </a:t>
            </a:r>
            <a:r>
              <a:rPr lang="en-US" b="1" dirty="0" smtClean="0"/>
              <a:t>	fiber </a:t>
            </a:r>
            <a:r>
              <a:rPr lang="en-US" b="1" dirty="0"/>
              <a:t>(which </a:t>
            </a:r>
            <a:r>
              <a:rPr lang="en-US" b="1" dirty="0" smtClean="0"/>
              <a:t>	contacts </a:t>
            </a:r>
            <a:r>
              <a:rPr lang="en-US" b="1" dirty="0"/>
              <a:t>the </a:t>
            </a:r>
            <a:r>
              <a:rPr lang="en-US" b="1" dirty="0" smtClean="0"/>
              <a:t>	organ</a:t>
            </a:r>
            <a:r>
              <a:rPr lang="en-US" b="1" dirty="0"/>
              <a:t>) is long.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38916" name="Picture 4" descr="http://www.prohealthsys.com/anatomy/grays/images/Gray908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248472" cy="622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35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III.</a:t>
            </a:r>
            <a:r>
              <a:rPr lang="en-US" b="1" u="sng" dirty="0" err="1"/>
              <a:t>Parasympathetic</a:t>
            </a:r>
            <a:r>
              <a:rPr lang="en-US" b="1" u="sng" dirty="0"/>
              <a:t> Nervous System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534025" cy="438912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A.  Governs normal activity. </a:t>
            </a:r>
            <a:endParaRPr lang="en-CA" sz="2800" dirty="0"/>
          </a:p>
          <a:p>
            <a:pPr marL="0" indent="0">
              <a:buNone/>
            </a:pPr>
            <a:r>
              <a:rPr lang="en-US" sz="2800" b="1" dirty="0"/>
              <a:t>B.  “Opposite” to Sympathetic system.</a:t>
            </a:r>
            <a:endParaRPr lang="en-CA" sz="2800" dirty="0"/>
          </a:p>
          <a:p>
            <a:pPr marL="0" indent="0">
              <a:buNone/>
            </a:pPr>
            <a:r>
              <a:rPr lang="en-US" sz="2800" b="1" dirty="0" smtClean="0"/>
              <a:t>C.   Promotes </a:t>
            </a:r>
            <a:r>
              <a:rPr lang="en-US" sz="2800" b="1" dirty="0"/>
              <a:t>all the internal responses associated with a relaxed state.</a:t>
            </a:r>
            <a:endParaRPr lang="en-CA" sz="2800" dirty="0"/>
          </a:p>
          <a:p>
            <a:endParaRPr lang="en-CA" dirty="0" smtClean="0"/>
          </a:p>
          <a:p>
            <a:r>
              <a:rPr lang="en-CA" dirty="0" smtClean="0"/>
              <a:t>Relax and Renew</a:t>
            </a:r>
            <a:endParaRPr lang="en-CA" dirty="0"/>
          </a:p>
        </p:txBody>
      </p:sp>
      <p:pic>
        <p:nvPicPr>
          <p:cNvPr id="39938" name="Picture 2" descr="http://4.bp.blogspot.com/_nhaVM1CL1fo/S6Zc2WNq6aI/AAAAAAAAACc/zfiARto9tx8/s640/Parasympathetic+respon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1412776"/>
            <a:ext cx="3152775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10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D.	For example, it causes the following: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1.	Contracts pupils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Diverts energy for digestion of food</a:t>
            </a:r>
            <a:endParaRPr lang="en-CA" dirty="0"/>
          </a:p>
          <a:p>
            <a:pPr marL="822960" lvl="1" indent="-457200">
              <a:buAutoNum type="arabicPeriod" startAt="3"/>
            </a:pPr>
            <a:r>
              <a:rPr lang="en-US" b="1" dirty="0" smtClean="0"/>
              <a:t>Decreases </a:t>
            </a:r>
            <a:r>
              <a:rPr lang="en-US" b="1" dirty="0"/>
              <a:t>heart </a:t>
            </a:r>
            <a:r>
              <a:rPr lang="en-US" b="1" dirty="0" smtClean="0"/>
              <a:t>rate</a:t>
            </a:r>
          </a:p>
          <a:p>
            <a:pPr marL="365760" lvl="1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3712682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59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20688"/>
            <a:ext cx="4320480" cy="570391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E.  Neurotransmitter released is </a:t>
            </a:r>
            <a:endParaRPr lang="en-CA" dirty="0"/>
          </a:p>
          <a:p>
            <a:pPr marL="0" indent="0">
              <a:buNone/>
            </a:pPr>
            <a:r>
              <a:rPr lang="en-US" b="1" cap="all" dirty="0"/>
              <a:t>Acetylcholine. </a:t>
            </a:r>
            <a:endParaRPr lang="en-CA" dirty="0" smtClean="0"/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r>
              <a:rPr lang="en-US" b="1" dirty="0" smtClean="0"/>
              <a:t>F.  Fibers </a:t>
            </a:r>
            <a:r>
              <a:rPr lang="en-US" b="1" dirty="0"/>
              <a:t>for this system arise from the cranial and sacral part of spinal cord.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1.	Preganglionic fiber is long.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Postganglionic fiber is short because the ganglia lie near or within the organ.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99494"/>
            <a:ext cx="2548077" cy="120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4" descr="Gray8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39"/>
            <a:ext cx="3268157" cy="477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74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Adrenalin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203032" cy="438912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A.  Hormone produced by the medulla (inner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layer) of the adrenal glands: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1.  Adrenal glands are located on top of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each kidney.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B.  Responsible </a:t>
            </a:r>
            <a:r>
              <a:rPr lang="en-US" b="1" dirty="0"/>
              <a:t>for maintaining the "fight or flight" response.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C.  Secreted in times of emergency or stress. 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912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 descr="http://t0.gstatic.com/images?q=tbn:ANd9GcRTbQymz8AUVSoBcVArIgnZ5ev5bYz_X7pf_9gNrD2UIl2ccX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675" y="3284984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67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338"/>
            <a:ext cx="9144000" cy="748382"/>
          </a:xfrm>
        </p:spPr>
        <p:txBody>
          <a:bodyPr>
            <a:normAutofit/>
          </a:bodyPr>
          <a:lstStyle/>
          <a:p>
            <a:r>
              <a:rPr lang="en-CA" sz="4400" dirty="0" err="1" smtClean="0"/>
              <a:t>Neuroanatomy</a:t>
            </a:r>
            <a:r>
              <a:rPr lang="en-CA" sz="4400" dirty="0" smtClean="0"/>
              <a:t>/Neurophysiology </a:t>
            </a:r>
            <a:r>
              <a:rPr lang="en-CA" sz="4400" dirty="0"/>
              <a:t>B</a:t>
            </a:r>
            <a:r>
              <a:rPr lang="en-CA" sz="4400" dirty="0" smtClean="0"/>
              <a:t>asics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5702887" cy="5805264"/>
          </a:xfrm>
        </p:spPr>
        <p:txBody>
          <a:bodyPr>
            <a:normAutofit fontScale="92500"/>
          </a:bodyPr>
          <a:lstStyle/>
          <a:p>
            <a:r>
              <a:rPr lang="en-CA" sz="3600" b="1" dirty="0" smtClean="0"/>
              <a:t>The Brain </a:t>
            </a:r>
            <a:r>
              <a:rPr lang="en-CA" sz="2200" b="1" dirty="0" smtClean="0">
                <a:hlinkClick r:id="rId2"/>
              </a:rPr>
              <a:t>Animation</a:t>
            </a:r>
            <a:endParaRPr lang="en-CA" sz="2200" b="1" dirty="0" smtClean="0"/>
          </a:p>
          <a:p>
            <a:pPr marL="365760" lvl="1" indent="0">
              <a:buNone/>
            </a:pPr>
            <a:r>
              <a:rPr lang="en-US" b="1" dirty="0"/>
              <a:t>A.	Has a normal volume of approximately 950 to 2,200 cm.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Average of 21,370 cubic centimeters.</a:t>
            </a:r>
            <a:endParaRPr lang="en-CA" dirty="0"/>
          </a:p>
          <a:p>
            <a:pPr marL="822960" lvl="1" indent="-457200">
              <a:buAutoNum type="alphaUcPeriod" startAt="3"/>
            </a:pPr>
            <a:r>
              <a:rPr lang="en-US" b="1" dirty="0" smtClean="0"/>
              <a:t>Weighs </a:t>
            </a:r>
            <a:r>
              <a:rPr lang="en-US" b="1" dirty="0"/>
              <a:t>about 1.35 kg (or 3 pounds</a:t>
            </a:r>
            <a:r>
              <a:rPr lang="en-US" b="1" dirty="0" smtClean="0"/>
              <a:t>).</a:t>
            </a:r>
          </a:p>
          <a:p>
            <a:pPr marL="365760" lvl="1" indent="0">
              <a:buNone/>
            </a:pPr>
            <a:r>
              <a:rPr lang="en-US" b="1" dirty="0" smtClean="0"/>
              <a:t> </a:t>
            </a:r>
            <a:r>
              <a:rPr lang="en-US" b="1" dirty="0"/>
              <a:t>D.	Consists of hundreds of billions of neurons and glial cells.</a:t>
            </a:r>
            <a:endParaRPr lang="en-CA" sz="1200" dirty="0"/>
          </a:p>
          <a:p>
            <a:pPr marL="640080" lvl="2" indent="0">
              <a:buNone/>
            </a:pPr>
            <a:r>
              <a:rPr lang="en-US" b="1" dirty="0"/>
              <a:t>1.	Maximum number of neurons occurred when you were born.</a:t>
            </a:r>
            <a:endParaRPr lang="en-CA" sz="900" dirty="0"/>
          </a:p>
          <a:p>
            <a:pPr marL="640080" lvl="2" indent="0">
              <a:buNone/>
            </a:pPr>
            <a:r>
              <a:rPr lang="en-US" b="1" dirty="0"/>
              <a:t>2.	Thousands are lost daily, never to be replaced and apparently not missed, until the cumulative loss builds up in very old age.</a:t>
            </a:r>
            <a:endParaRPr lang="en-CA" sz="900" dirty="0"/>
          </a:p>
          <a:p>
            <a:pPr marL="365760" lvl="1" indent="0">
              <a:buNone/>
            </a:pPr>
            <a:r>
              <a:rPr lang="en-US" b="1" dirty="0"/>
              <a:t>E.	The brain is very complex, and is not thoroughly understood</a:t>
            </a:r>
            <a:endParaRPr lang="en-CA" dirty="0"/>
          </a:p>
          <a:p>
            <a:endParaRPr lang="en-CA" dirty="0"/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CLALoDASIAAhEBAxEB/8QAHAAAAQUBAQEAAAAAAAAAAAAAAAMEBQYHAQII/8QAOhAAAgEDAwEGBAQFAwQDAAAAAQIDAAQRBRIhMQYTIkFRYRQycYEjkaGxB0JSweEV0fAkM2LxRHKS/8QAGQEAAwEBAQAAAAAAAAAAAAAAAAIDAQQF/8QAJBEAAgICAgIDAQADAAAAAAAAAAECEQMhEjEEEyIyQVEUYXH/2gAMAwEAAhEDEQA/AMNooooAKKKKACiiigAoroFPtJ0m71a57iziZ2HLHBwo96G0tsErGOPOjFaRZ9hrC1s99+zzzMMgcoB9uD+tSJ7L6NNDFF/p3dMV/EbB4Psa5n5cE6LLDJoybFGOM1pF12V0LTC014jPbhcttlYlfyOaVuew2l3tgt1ZLLZRt8jSvkt9ia3/ACYGeqRmNFWHWeyl3pqd4k0dyhIH4Z55IA4qLvNKvrJQ11bOikZz1H3I6VZTjLpk3FrsZUV3FcpjAooooAKKKKACiiigAooooAKKKKACiiigApxaWlxdyiO2heVvRR0+tJLG7AlVJA64HSti7EdmFtNHGe7a8lAk5YYJwDj+1Sy5Fjjf6PCHJkT2O7KCxBnvreCa6YbgreLuh/vU1pFhaw38l1Zt8JJNydr5L46eE8DHP51ZNOjili76CMjHzoeMP6H6Uy1bRLa30gNEds73CZmBwdzMBkfT0rzZ5pSu32dcYJUkedUt7g2x71szXEixh85IB6/pk1KpZIGC5ICL03HpQ0Eg1OzhkKyWwV3Qn5g4O3H6mvPaO+NhHDbxLmS5k7s5GQg6E/YVBNlKIq1a1vp763W0STDFCx8/8VH6ba32mXMqXCNPaQviIk7tsZ5249ulW7T9Pt9MQJbQGTfnfjz9Dz6E12a1MkEwijKPngt60zeqMrZGXmj6XqlqGjW2lik/njbGD1wccg0kezy28AMtstxbqMMVznFV/sdp93J8a08jDup2QwZxyDirpCtobffLKkBHTc1a7UqBrRQ73QNIO6OK3tvhjkhZcIVPoG4xVd1bsVFJbG50R5HIGWt2GT9jWgazpULXtlNKEmtJJO6YcFST0P8Ab71yDTbvT5bmO4IaziI2N/OAfPP51WGaUFaZOWNP8MNuLae2fZcQyRN6OpFJYPpW0alb20rxwXcMdxFcHAZ485Pv7+45qgdo+yVzYvJNZxs8CnJj6sg9fcV24vJjPT0znnhcdlVor06MjFXBVh1BGCK810kgooooAKKKKACiiigAqydmey0+ryRyzZjtmOEx88x9FH7mmXZfS21jXLSy8TI7AyBeuwckffpW03kUVraSNZqqiAbjKvzZAxhSOgHSoZsvDS7K44ciJn7KWNvYizt4YjNEAzgdC3mpPU8dalImlijjkbT2ikbAA3gHGQM5HT2FI6YbmwSK5vSz2ci8sTlkPUMT755qWubGW/Xv7ibMRA2xxjARc5BB8zXKlf2ejoquhS3sJ7dmksn2m4f8RZmJRiPP6/vTq6Rbu3a2voJ1iDBg0J3FiDkHjnqPQUnBpN2ph+Hv5JNrErHJgqxI9etLw6oqTOt0k0TRNsZkGQp9c1KWNPoZM5bYu74rMuDHD0wMtuOckDoeAaepawXUsxKDvVUIVP8AT7fvXdNt4ZtQkaIr4rdSSBgggsecV6njSzla9eRl2Y7w7uNvSpOHHs276ELFBa26wTP4lJVGJzuAPr60haagl49ysTnu4pDHyD4mU8mq7207SySaEYLK0llLAfE3NsTti6ElTwT6ZFP9Du9N0vRok70LERvEjeZIySTSSjqzUObGw+F1nUZlyY7srKBjgNjaR+gP3qnC3XVe2lxaXTd7DC5EcZ5XgA8ipTWu3VtH3lrou2a8PgRiDgMfQeZpXsXol5aB768tnS4cFizMCSepP3qiTScn2wbPGo6fJd3Q06NjbQ2xSdViX5yP25/avOqXl/cyxWsY76ORu7aVSeB1OR+dTltKL3XLmaNcJBCsZwP5up/Qim89mySm8tJO7cHBQjKn6ipuxhj2mAisoSmAVmjHTpzilLnTbmCZbgybwR8rpkH6+tR3afVpGsXF7GiTIwJC8A49P0qUs5prvS4Zr2ZiXUFUU4C58qZaSYr2VbX9Ct9ZjlimtlhulGY5kA49iOpFZlquk3elS7LuPAJ8DjlW+hrY5GmnukVreYLGvMmcEj29ajtc02HV7J7ZgwbIyfMEc5rpw+S4On0RyYr6Mdop7qtg+nX0tu53bTw3TIplXpJpq0cjVBRRRWgFFFAoQGjfwzse7s7m7kkERuD3cRYfOAcYB92OPtWgi032d7aQrhsHaCcZDD/3UB2Ht4m7C2Chj3kjM0bbc4cSNgY+oFT8YlvJVa4kksGiUDfEw2yZPkSOnHQjOa8zM+U2dmNVFEvJaILC4SUDujFtwx4zjFLaRIvwkKwR99OqhcdEGOOvn9qho7O31RmtLp7u4EZ/FeQsqsw8uMD3+9SEdvNpskNnYXD906lnicAlE6DaeoJP7UqaSoZjr/UrTTr9lu5VjRfFkAlUb0zj1rth3dxv8W6JgfF1B96Sa1R3SNoyIXUkAAnJ9/Xyrxp+miw1W7htpNpULIqLypBzn6cj9afkpR+KMqhR4ruwuVktpF70Ebt/KuvmM+VOfjpZJRb3WlXKF225JUo33znBx6U/Ihvo18OJBwRjGDz/AIpqtpKs8SG6LJbHvI1dc7c8YJ6njOPqaTJ8mCY3msnmiMDFYIieYozyR6E/+qr1/wBiLSaMtYB0cDKxs5aNj9KfmHV9R7SzW8swh0+GBWHdqPGxLZwfoB+dS80j2KpjLouERQOc+QqMk4sonZXuyMenv3yx2gh1C2PdSqVwyHz+x8qm9T1L4NI7ePx3N0CsaY6/fyAHJNU/tPc3+jdo7XXbWxmaGT8C9RFLMy58DADzBJ/OrDHc6dcapbagLzE6QtGI5V2+FsZwDznIFa0lT/odjqzsms7CaGIbp5FZyW/nJOTSNxJBp/Z17iR+AnORyTjmuXGvQrq0FqAzR7C3equQp44P/PKudo4E1BLSxUgpcTBmUf0jxH89v60io3ZQ74r2r1Wx0132K/4shVsFgMYA9Ku9zZrbG2SBHMaL41HOB5Ulc6XbT3kllEBFdW6CSKVf5f8AHlVcttW11Nakt7OeKWVhgxyA/hkcdQOM5zzTfbS/A6JDWLw2LeGBm3ZCO2ABn19KjLpNSS1laaNEL7dzqeQnt+dSl5p2pXkMgvryDnG5Yk+Xz6k15eaS8uLbS3BARN7N5uoPAH360q0DK/rGkW17pU8Vw3Pdb4XPLbugx/tWTSRtGxV1ZXHVWGCK3W+twMs4wo6EgEL/AMzWR9skmTXrgzqBnGwjoy46g13+HN7icueP6QdFFFdxzhXRXKKANE/h/wBrLOys4NN1JxD3Exkt5X+Q5zkE+XJPNaGJbBVgnuIu8WRi6TRkyYI58vLkc9K+egaunYTtje6LItnHZC+ibO1A+1kGcnB6Y8+fzrlzePy+SL48taZsNvfveXGdNtJZQwBaR/w1z9SOeMV7t+/Wd7+dSyTBc4JJjA9vTmowdtbZLYGGFo5iBhXwPvmpjRr+KUiZXjdHbHg+U8Yrk1XRfZK2zq0UU0LZ2EkAHyNR+vyS6fd/6hbN8m0SKeQVPBGPyP2plML/AEmSQW8kL2crHuzI23YCen7mvOpT3F9o5+IaLEsoX8M/9wcYpsaadox7Cz1iG+1AXMcjxfheOQLhD6DPnUrZTrcQSXPxqyuT4wCMLjgD9PzzUjFa29rYxQRoixlV4wOc1C362yPGzbURnGXXoTnj9c1s5qUugih7pM0zG4nZVwxAR1Plgf3zSp71z8yAdf6qjJLi0H/S7zLGWAITxBD6nHT/ADTlLBIiCjXG3ORmZhn9a58kuT0OlXY9IjRQXCnafET5iq92l0231+1aCEFOPDLGMFWz1FPbnT3vZkMF0+1G3FNxKN/4nPWmGo9oLjRbhYb2wGGbbHLEQEz756Gs2jUM9ItJNPEVhczd1KpKw3KjG/zww9cfnTixtb2HtS73d0J4vhsRAJtCnIz+fH5VIXmmPe2ex5O6kB7wMhGQRyOaqmo9oLzQr9H1aM/CGIKlyOhbPQjypFGTehrLFcyRw61e3LNhhbiNT7lsfvinNnYxacE3KokcM7P57s85qK7M3lrqsL38pJEkoeNWHBC/Kfzyaeapf/ETw2ls3iO4vJjjHpn1poxlJ0K2kedY1W0Z7tYYyGgj3SsOmcGmU9s1no0N2GX4tUZl9enSplrC3isijLGCR4mZRz70nFAJ2N5PFuhjAEUWODjzqvqvdiuRUrmwuRYI9w9wJHIMm88AZ6VSP4gabcRQW85HexKcCUdBny9uRWtyldXs7mMB43AO9mHyj0H/ADzqjdp07nQ9Qidg0CweEseQ3Qf2qmL4TQs/lFmTEYrldIrlemcQUUUUAFaJ/CSCGSTVppQh2JEo3DOM7un/AORWd1eP4UtE+sz2spwZI1dDnGCp65+9Ty/RjQ+yNDvtAa7ik+EWBWOCIwcH3HpVcSG+0Zy8EnchzyqEMpPuBWg2FmoXjBuQcd4/iwafX2gWWoRouoQJI4PzRpgknHOD1615sWdllL0fXo9Sk+A1SfubkndGr/JIf/E+R88dauunJY5EkscZ+wIH0qm6h2L/AAG7kxyorcEDJT8iDSVlrN3pTvFqrb4ExhghBT/7AdR9K1tP69m1ZfGvWvCYrNO82cbs4UH3PnQ1gshzed0w24dUUNn2qKtdTLoFs41aMAMvdMApB54pZrm9mt5mt4AZUyuC4PNCTMHPdWMUabsbEJCRk4VR649a7JNNdr3VvujiPzTNwMe1IRlYIFAiaSU/Mdu40ldX4hizJ3ny8KRg/Ssk6YyJB54tNthhgsSDkn+9Iziz1exZbhAyEcrIMZ9OKaROl40aXKPDAwDjvPCZMHoPT3p7dzwOTJvCsBzzjzpf+gV0RazoDgiZbvTiCQrZMie3uK9XNsvavTZVeNUs3j8RLDd749DUhd6jK3hjhlZD0bb4fzrx2dMfc3mPlcsQo6Cji+0Df4VHsDcjSJLjSLwGRUkdYWkycjceP7/erreILiAd3bEkHKlMLsPrWf8AaqSTS9dguXjBgnkBcN03D9sirjpTyTwm472WKN1zHEWBwPc4zV5ttJsWKSHdlY3BkBvptwxxEDgL/vS17ePuWK0Vdi+F3PCqKGNvCCbiR3HkS2Aaj7nVolhltrKMZYY8PPP18qVST7Bo5qLT2dkzW5jnzy4Q4Pv9cVRu1eoxNoNwzgKJoyAp9T0/WpqWWZMrdX6Dg7o4/Mn3/wAVnHbfV3vL82qApDCQSvTJ8v0p8K5TEyNKJWW61yuk5Oa5XoHIFFFFABUt2UvRp/aLT7lm2KswDNnGAeCf1qJr0pxnPnWNWqNTo+no2ZXWVEZgAN2Bn79eanLWfv0JV2DDplc8YHlWYfwz7WQ6lpyWF3IBfWyBQh6zKOAQfX1q/R7d+VJjmJOSozx7jNeZOLg6Z1pqSH1xcNHuLorIFyz7uV8uQeozioDtLa2bWjRNKiyRjcCDuZT58f01LBGMTCd2lJPk3GPvj0HH61Fa6LqS1eKzstz5wFyvIPn1qYyKMI7qwiElrOoidjmIn5T1+1Jx9pb3s/crLcQt8K7bpArHz6mu6hp+q2yXQuoWitSng3SKHHHPA4+lReoyJqFm0cscskhQDlRlR7AVWK2jJM0fS+1OlazEs1vLlyPFtbGPr5ipC4n+ItJEVMoynHmax3TNNezEd1pizQ3QwJVZcq4zz19q0Ky1MP3cqHwMMGPGCG9DSZY8ZXF6NjJPsmSxm09CVWVzGNqPgeQxmm+laXGNLjumIN5IC2/ORGf6QD0AOa9aXdrC8kKgBXYyKreWTyP+evtS3xEdrtjiO5XclQv8hPJGaTmMMo+0ccoktJYpImjzuDDg48hXpLUWmmgmEpPJ4zk8rnqDXbu0/HS8tmiFyhy28cGorV7++lSaWMRsF+ZRnit5/wAChDtNMlnps0UZDSuyoFk6MfM5P3qL0nWpbeMQMjSbRwOOBUb2n1Puo7FruRreWWRiDjcAAOpHpnHSo/8A1/T4Jlaa7jl4xmJWz+gxV1CU4J0Scop1ZbLtptZgZGCoFGQGbJB/3rzFbsIUKd5MjAZ60jo/bTRbmFYprruZFXH4q7Qfv0qA7VdqlsV+A0i43SjH4qEFUHp7mkWLI3xo1zildk5rlza6Lpk90Y0jkIwiFsszHyA8qyOeR5pGkkbc7sWYnzNK3l7c3spkvJpJpOgLnOPpTau/Fi9a/wBnNOfIKKKKqIFFFFABRRT/AErS7vVGlSwi76aJN5iU+NgOu0eePPFADW2uZrSeOe2kaOaNtyOp5BrSdA/inKkMdvrULvt/+RBjJ9yvl9vyqi2Og6pf3iWtvYzCVjg70Khfck9K0zsf/C5YpPidbMc7qDth2kxqfU/1fQ8fWkyRi1saLaei3tqxmtY5oCJInUMrochgehHFRza7MsnyNkDGcVZ7mysbDTxLfzoiRgNyAoA9M/lWXdr+2tppt7d6fpkG+5ilZGl6ICCR9TiuT0Nsv7Elsn9RY3Fo7zS7erMWOWx6gfeqcO0NhaXotVh7xiQjE5Hi8sccVU7jtDqk8bRyXriJgAUQAA46ftSb6zdSYM3cSyAcTSQqzj05x5VaOBLsm8rfRf5e1jWVoksGmNLnfvE8wj27Tg49ftUFoHbB49fludSCfC3OFZVGO6xnBHr15/xVQnnknkLzSNI39THJpPJqnqjVCc3dm/I8dxDHcWUgmUHfGYzvz7AjyxTw3rw476BweuCvB/LpWA2OqX1hj4O8nhHpHIQPy6U5l7Sa1Lnfql2c8ECQj9q5X4f8Zf3mu6z2itrbulnlSBZH2hS2M+/NIz69pNrEWuLyKOMKdqBsk/71i000kz75pHkcjlnYk/ma8Zpl4cdWxXnZMdqdabW9Ta5VSkCjbFGfIf5qHyaK5XWkoqkRbbds6WJ9KM1yitMCiiigAooooAKKKKAClrO6nsrmO5tJXhnjO5JEbDKfUGkaKANJ0/8Ai7qkVukd9YwXMy9Z0YRM/uRtIz9MU4T+Ml+H8WlwtHnIUy8g+udtZdRSuCZqkyydp+2mr9pCFvZFSEElY4iQPuM4NV2R2kdnkYs7HLMxySfevNFNVGBRRRQAUUUUAFFFFABRRRQAUUUUAFFFFABRRRQAUUUU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88" y="1628800"/>
            <a:ext cx="327610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42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II.	</a:t>
            </a:r>
            <a:r>
              <a:rPr lang="en-US" b="1" u="sng" dirty="0"/>
              <a:t>The Unconscious Brain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3754760" cy="55598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A.  MEDULLA </a:t>
            </a:r>
            <a:r>
              <a:rPr lang="en-US" b="1" dirty="0"/>
              <a:t>OBLONGATA (X)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1.	Lies closest to spinal cord.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Controls: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a.	Heart rate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b.	Breathing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c.	Blood pressure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d.	Reflex reactions like coughing, sneezing, vomiting, hiccoughing, swallowing.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3.	An "ancient" part of brain.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4.	Pons also participates in some of these activities.</a:t>
            </a:r>
            <a:endParaRPr lang="en-CA" dirty="0"/>
          </a:p>
        </p:txBody>
      </p:sp>
      <p:pic>
        <p:nvPicPr>
          <p:cNvPr id="37890" name="Picture 2" descr="http://www.uic.edu/classes/bios/bios100/lecturesf04am/brain_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60"/>
            <a:ext cx="482917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67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C.  </a:t>
            </a:r>
            <a:r>
              <a:rPr lang="en-US" b="1" cap="all" dirty="0"/>
              <a:t>Synapse</a:t>
            </a:r>
            <a:r>
              <a:rPr lang="en-US" b="1" dirty="0"/>
              <a:t>: a junction between neurons;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where message jumps from one neuron to another.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1266" name="Picture 2" descr="http://t1.gstatic.com/images?q=tbn:ANd9GcR5zuxTO3Lsp19ReuQgYdnUy0LKpuLO_hTEIExNb4y441Ex_kBkZ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57503"/>
            <a:ext cx="5819353" cy="324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03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B.	THALAMUS (V)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4788024" cy="5487888"/>
          </a:xfrm>
        </p:spPr>
        <p:txBody>
          <a:bodyPr>
            <a:normAutofit lnSpcReduction="10000"/>
          </a:bodyPr>
          <a:lstStyle/>
          <a:p>
            <a:pPr marL="822960" lvl="1" indent="-457200">
              <a:buAutoNum type="arabicPeriod"/>
            </a:pPr>
            <a:r>
              <a:rPr lang="en-US" b="1" dirty="0" smtClean="0"/>
              <a:t>Receives </a:t>
            </a:r>
            <a:r>
              <a:rPr lang="en-US" b="1" dirty="0"/>
              <a:t>sensory information from all parts of the body and channels them to the cerebrum.  </a:t>
            </a:r>
            <a:endParaRPr lang="en-US" b="1" dirty="0" smtClean="0"/>
          </a:p>
          <a:p>
            <a:pPr marL="365760" lvl="1" indent="0">
              <a:buNone/>
            </a:pPr>
            <a:endParaRPr lang="en-CA" dirty="0"/>
          </a:p>
          <a:p>
            <a:pPr marL="822960" lvl="1" indent="-457200">
              <a:buAutoNum type="arabicPeriod" startAt="2"/>
            </a:pPr>
            <a:r>
              <a:rPr lang="en-US" b="1" dirty="0" smtClean="0"/>
              <a:t>Last </a:t>
            </a:r>
            <a:r>
              <a:rPr lang="en-US" b="1" dirty="0"/>
              <a:t>portion of the brain for sensory input before the cerebrum</a:t>
            </a:r>
            <a:r>
              <a:rPr lang="en-US" b="1" dirty="0" smtClean="0"/>
              <a:t>.</a:t>
            </a:r>
          </a:p>
          <a:p>
            <a:pPr marL="365760" lvl="1" indent="0">
              <a:buNone/>
            </a:pPr>
            <a:endParaRPr lang="en-CA" dirty="0"/>
          </a:p>
          <a:p>
            <a:pPr marL="822960" lvl="1" indent="-457200">
              <a:buAutoNum type="arabicPeriod" startAt="3"/>
            </a:pPr>
            <a:r>
              <a:rPr lang="en-US" b="1" dirty="0" smtClean="0"/>
              <a:t>Receives </a:t>
            </a:r>
            <a:r>
              <a:rPr lang="en-US" b="1" dirty="0"/>
              <a:t>all sensory impulses (except for smell) and sends them to. appropriate regions of the cortex for interpretation</a:t>
            </a:r>
            <a:r>
              <a:rPr lang="en-US" b="1" dirty="0" smtClean="0"/>
              <a:t>.</a:t>
            </a:r>
          </a:p>
          <a:p>
            <a:pPr marL="365760" lvl="1" indent="0">
              <a:buNone/>
            </a:pPr>
            <a:endParaRPr lang="en-CA" dirty="0"/>
          </a:p>
          <a:p>
            <a:pPr marL="365760" lvl="1" indent="0">
              <a:buNone/>
            </a:pPr>
            <a:endParaRPr lang="en-CA" dirty="0"/>
          </a:p>
        </p:txBody>
      </p:sp>
      <p:pic>
        <p:nvPicPr>
          <p:cNvPr id="4" name="Picture 2" descr="http://www.uic.edu/classes/bios/bios100/lecturesf04am/brain_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053" y="1628800"/>
            <a:ext cx="428107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4176464" cy="56166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4.  "</a:t>
            </a:r>
            <a:r>
              <a:rPr lang="en-US" sz="2800" b="1" dirty="0"/>
              <a:t>Gatekeeper" to </a:t>
            </a:r>
            <a:r>
              <a:rPr lang="en-US" sz="2800" b="1" dirty="0" smtClean="0"/>
              <a:t>cerebrum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US" sz="2800" b="1" dirty="0" smtClean="0"/>
              <a:t>5.  The </a:t>
            </a:r>
            <a:r>
              <a:rPr lang="en-US" sz="2800" b="1" dirty="0"/>
              <a:t>thalamus has connections to various parts of the brain, and is part of the reticular activating system (RAS)</a:t>
            </a:r>
            <a:endParaRPr lang="en-CA" sz="2800" dirty="0"/>
          </a:p>
          <a:p>
            <a:pPr marL="365760" lvl="1" indent="0">
              <a:buNone/>
            </a:pPr>
            <a:r>
              <a:rPr lang="en-US" sz="2800" b="1" dirty="0" smtClean="0"/>
              <a:t>a.  RAS </a:t>
            </a:r>
            <a:r>
              <a:rPr lang="en-US" sz="2800" b="1" dirty="0"/>
              <a:t>sorts out incoming stimuli, passing on to the cerebrum only those that require immediate attention.</a:t>
            </a:r>
            <a:endParaRPr lang="en-CA" sz="2800" dirty="0"/>
          </a:p>
          <a:p>
            <a:pPr marL="365760" lvl="1" indent="0">
              <a:buNone/>
            </a:pPr>
            <a:r>
              <a:rPr lang="en-US" sz="2800" b="1" dirty="0" smtClean="0"/>
              <a:t>b.  E.g</a:t>
            </a:r>
            <a:r>
              <a:rPr lang="en-US" sz="2800" b="1" dirty="0"/>
              <a:t>.  Lets you ignore input (like your teacher talking) so you can do other things (talk to your friends about Grad)</a:t>
            </a:r>
            <a:r>
              <a:rPr lang="en-US" sz="2800" b="1" dirty="0" smtClean="0"/>
              <a:t>. </a:t>
            </a:r>
            <a:endParaRPr lang="en-CA" dirty="0"/>
          </a:p>
        </p:txBody>
      </p:sp>
      <p:pic>
        <p:nvPicPr>
          <p:cNvPr id="4" name="Picture 2" descr="http://www.uic.edu/classes/bios/bios100/lecturesf04am/brain_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428107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57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C.	CEREBELLUM (Z)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4644008" cy="5271864"/>
          </a:xfrm>
        </p:spPr>
        <p:txBody>
          <a:bodyPr>
            <a:normAutofit fontScale="92500"/>
          </a:bodyPr>
          <a:lstStyle/>
          <a:p>
            <a:pPr marL="365760" lvl="1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	Controls balance and complex muscular movement.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Second largest portion of the brain.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3.	Functions in muscle coordination and makes sure skeletal muscles work together smoothly.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4.	Responsible for maintaining normal muscle tone, posture, balance. 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5.	Receives sensory information from the inner ear (which senses balance).</a:t>
            </a:r>
            <a:endParaRPr lang="en-CA" dirty="0"/>
          </a:p>
          <a:p>
            <a:pPr marL="365760" lvl="1" indent="0">
              <a:buNone/>
            </a:pPr>
            <a:endParaRPr lang="en-CA" dirty="0"/>
          </a:p>
        </p:txBody>
      </p:sp>
      <p:pic>
        <p:nvPicPr>
          <p:cNvPr id="4" name="Picture 2" descr="http://www.uic.edu/classes/bios/bios100/lecturesf04am/brain_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815" y="1124744"/>
            <a:ext cx="428107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11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D.	HYPOTHALAMUS (W)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6804248" cy="594928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	Important site for the regulation of homeostasis.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Maintains internal environment, contains centers for: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a.	Hunger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b.	Sleep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c.	Thirst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d.	Body temperature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e.	Water balance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f.	Blood pressure.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3.	Controls pituitary gland (U).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a.	Serves as a link between the nervous system and the endocrine systems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2" descr="http://www.uic.edu/classes/bios/bios100/lecturesf04am/brain_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599" y="2204864"/>
            <a:ext cx="428107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0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E.	CORPUS CALLOSUM (Y)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5184576" cy="505584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1.   Horizontal </a:t>
            </a:r>
            <a:r>
              <a:rPr lang="en-US" b="1" dirty="0"/>
              <a:t>connecting piece between the two hemispheres of the brain.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2.</a:t>
            </a:r>
            <a:r>
              <a:rPr lang="en-US" b="1" dirty="0"/>
              <a:t> </a:t>
            </a:r>
            <a:r>
              <a:rPr lang="en-US" b="1" dirty="0" smtClean="0"/>
              <a:t>  Transmits </a:t>
            </a:r>
            <a:r>
              <a:rPr lang="en-US" b="1" dirty="0"/>
              <a:t>information between the two cerebral hemispheres.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3.   Each </a:t>
            </a:r>
            <a:r>
              <a:rPr lang="en-US" b="1" dirty="0"/>
              <a:t>half has its own memories and “style” of </a:t>
            </a:r>
            <a:r>
              <a:rPr lang="en-US" b="1" dirty="0" smtClean="0"/>
              <a:t>thinking</a:t>
            </a:r>
          </a:p>
          <a:p>
            <a:pPr marL="0" indent="0">
              <a:buNone/>
            </a:pPr>
            <a:r>
              <a:rPr lang="en-CA" dirty="0" smtClean="0">
                <a:hlinkClick r:id="rId2"/>
              </a:rPr>
              <a:t>Animation</a:t>
            </a:r>
            <a:endParaRPr lang="en-CA" dirty="0"/>
          </a:p>
        </p:txBody>
      </p:sp>
      <p:pic>
        <p:nvPicPr>
          <p:cNvPr id="4" name="Picture 2" descr="http://www.uic.edu/classes/bios/bios100/lecturesf04am/brain_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014" y="2172360"/>
            <a:ext cx="428107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37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4176464" cy="5271864"/>
          </a:xfrm>
        </p:spPr>
        <p:txBody>
          <a:bodyPr>
            <a:normAutofit lnSpcReduction="10000"/>
          </a:bodyPr>
          <a:lstStyle/>
          <a:p>
            <a:pPr marL="365760" lvl="1" indent="0">
              <a:buNone/>
            </a:pPr>
            <a:r>
              <a:rPr lang="en-US" sz="2800" b="1" dirty="0" smtClean="0"/>
              <a:t>4.  Right </a:t>
            </a:r>
            <a:r>
              <a:rPr lang="en-US" sz="2800" b="1" dirty="0"/>
              <a:t>hemisphere of the brain controls the left side of the body (except for smell), and vice versa.</a:t>
            </a:r>
            <a:endParaRPr lang="en-CA" sz="2800" dirty="0"/>
          </a:p>
          <a:p>
            <a:pPr marL="640080" lvl="2" indent="0">
              <a:buNone/>
            </a:pPr>
            <a:r>
              <a:rPr lang="en-US" sz="2400" b="1" dirty="0"/>
              <a:t>a.	An image viewed with the right eye is actually “seen” with the left occipital lobe.</a:t>
            </a:r>
            <a:endParaRPr lang="en-CA" sz="2400" dirty="0"/>
          </a:p>
          <a:p>
            <a:pPr marL="640080" lvl="2" indent="0">
              <a:buNone/>
            </a:pPr>
            <a:r>
              <a:rPr lang="en-US" sz="2400" b="1" dirty="0" smtClean="0"/>
              <a:t>b.	Left </a:t>
            </a:r>
            <a:r>
              <a:rPr lang="en-US" sz="2400" b="1" dirty="0"/>
              <a:t>hand is controlled by the right frontal lobe</a:t>
            </a:r>
            <a:r>
              <a:rPr lang="en-US" b="1" dirty="0" smtClean="0"/>
              <a:t>. </a:t>
            </a:r>
            <a:r>
              <a:rPr lang="en-US" b="1" dirty="0" smtClean="0">
                <a:hlinkClick r:id="rId2"/>
              </a:rPr>
              <a:t>Animation</a:t>
            </a:r>
            <a:r>
              <a:rPr lang="en-US" b="1" dirty="0" smtClean="0"/>
              <a:t> </a:t>
            </a:r>
            <a:r>
              <a:rPr lang="en-US" b="1" dirty="0" smtClean="0">
                <a:hlinkClick r:id="rId3"/>
              </a:rPr>
              <a:t>Jill </a:t>
            </a:r>
            <a:r>
              <a:rPr lang="en-US" b="1" dirty="0" err="1" smtClean="0">
                <a:hlinkClick r:id="rId3"/>
              </a:rPr>
              <a:t>Bolte</a:t>
            </a:r>
            <a:r>
              <a:rPr lang="en-US" b="1" dirty="0" smtClean="0">
                <a:hlinkClick r:id="rId3"/>
              </a:rPr>
              <a:t> (Ted Talk)</a:t>
            </a:r>
            <a:endParaRPr lang="en-US" b="1" dirty="0" smtClean="0"/>
          </a:p>
          <a:p>
            <a:pPr marL="640080" lvl="2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2" descr="http://www.uic.edu/classes/bios/bios100/lecturesf04am/brain_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428107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07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err="1"/>
              <a:t>III.</a:t>
            </a:r>
            <a:r>
              <a:rPr lang="en-US" sz="6000" b="1" u="sng" dirty="0" err="1"/>
              <a:t>The</a:t>
            </a:r>
            <a:r>
              <a:rPr lang="en-US" sz="6000" b="1" u="sng" dirty="0"/>
              <a:t> Conscious Brain </a:t>
            </a:r>
            <a:r>
              <a:rPr lang="en-CA" dirty="0"/>
              <a:t/>
            </a:r>
            <a:br>
              <a:rPr lang="en-CA" dirty="0"/>
            </a:br>
            <a:r>
              <a:rPr lang="en-US" b="1" dirty="0"/>
              <a:t>A.	CEREBRUM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35480"/>
            <a:ext cx="5040560" cy="4389120"/>
          </a:xfrm>
        </p:spPr>
        <p:txBody>
          <a:bodyPr/>
          <a:lstStyle/>
          <a:p>
            <a:pPr marL="365760" lvl="1" indent="0">
              <a:buNone/>
            </a:pPr>
            <a:r>
              <a:rPr lang="en-US" b="1" dirty="0"/>
              <a:t>1.	Largest, most prominent, most highly developed portion of the brain.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Consciousness resides only in this part of the brain.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3.	Intellect, learning, memory, sensations are formed here.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4.	Most complex part of the human brain.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2" descr="http://www.uic.edu/classes/bios/bios100/lecturesf04am/brain_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10" y="3789040"/>
            <a:ext cx="428107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116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4104456" cy="534387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5.	Part that has changed the most during vertebrate evolution.</a:t>
            </a:r>
            <a:endParaRPr lang="en-CA" sz="2800" dirty="0"/>
          </a:p>
          <a:p>
            <a:pPr marL="0" indent="0">
              <a:buNone/>
            </a:pPr>
            <a:r>
              <a:rPr lang="en-US" sz="2800" b="1" dirty="0"/>
              <a:t>6.	Outer layer is called the </a:t>
            </a:r>
            <a:r>
              <a:rPr lang="en-US" sz="2800" b="1" cap="all" dirty="0"/>
              <a:t>cortex</a:t>
            </a:r>
            <a:r>
              <a:rPr lang="en-US" sz="2800" b="1" dirty="0"/>
              <a:t> (gray in </a:t>
            </a:r>
            <a:r>
              <a:rPr lang="en-US" sz="2800" b="1" dirty="0" err="1"/>
              <a:t>colour</a:t>
            </a:r>
            <a:r>
              <a:rPr lang="en-US" sz="2800" b="1" dirty="0"/>
              <a:t>) and is highly convoluted with a surface area of about 0.5 m</a:t>
            </a:r>
            <a:r>
              <a:rPr lang="en-US" sz="2800" b="1" baseline="30000" dirty="0"/>
              <a:t>2</a:t>
            </a:r>
            <a:r>
              <a:rPr lang="en-US" sz="2800" b="1" dirty="0"/>
              <a:t>.</a:t>
            </a:r>
            <a:endParaRPr lang="en-CA" sz="2800" dirty="0"/>
          </a:p>
          <a:p>
            <a:endParaRPr lang="en-CA" dirty="0"/>
          </a:p>
        </p:txBody>
      </p:sp>
      <p:pic>
        <p:nvPicPr>
          <p:cNvPr id="4" name="Picture 2" descr="http://www.uic.edu/classes/bios/bios100/lecturesf04am/brain_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10" y="1772816"/>
            <a:ext cx="428107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59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5400600" cy="541588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7.	Divided into right and left cerebral hemispheres, each consisting of four major lobes:</a:t>
            </a:r>
            <a:endParaRPr lang="en-CA" sz="2800" dirty="0"/>
          </a:p>
          <a:p>
            <a:pPr marL="365760" lvl="1" indent="0">
              <a:buNone/>
            </a:pPr>
            <a:r>
              <a:rPr lang="en-US" sz="2800" b="1" dirty="0"/>
              <a:t>a.	Frontal</a:t>
            </a:r>
            <a:endParaRPr lang="en-CA" sz="2800" dirty="0"/>
          </a:p>
          <a:p>
            <a:pPr marL="365760" lvl="1" indent="0">
              <a:buNone/>
            </a:pPr>
            <a:r>
              <a:rPr lang="en-US" sz="2800" b="1" dirty="0"/>
              <a:t>b.	Parietal</a:t>
            </a:r>
            <a:endParaRPr lang="en-CA" sz="2800" dirty="0"/>
          </a:p>
          <a:p>
            <a:pPr marL="365760" lvl="1" indent="0">
              <a:buNone/>
            </a:pPr>
            <a:r>
              <a:rPr lang="en-US" sz="2800" b="1" dirty="0"/>
              <a:t>c.	Temporal</a:t>
            </a:r>
            <a:endParaRPr lang="en-CA" sz="2800" dirty="0"/>
          </a:p>
          <a:p>
            <a:pPr marL="365760" lvl="1" indent="0">
              <a:buNone/>
            </a:pPr>
            <a:r>
              <a:rPr lang="en-US" sz="2800" b="1" dirty="0"/>
              <a:t>d.	Occipital lobes</a:t>
            </a:r>
            <a:endParaRPr lang="en-CA" sz="2800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39940" name="Picture 4" descr="http://kaanyucel.files.wordpress.com/2010/01/bra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44730"/>
            <a:ext cx="4120877" cy="44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9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8.	All the lobes have association areas that receive information from other lobes and integrate it into higher, more complex levels of consciousness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9.	The cerebral cortex has been “mapped” in some detail.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6049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D. 	</a:t>
            </a:r>
            <a:r>
              <a:rPr lang="en-US" b="1" cap="all" dirty="0"/>
              <a:t>Myelin sheath</a:t>
            </a:r>
            <a:r>
              <a:rPr lang="en-US" b="1" dirty="0"/>
              <a:t>: insulates the nerve </a:t>
            </a:r>
            <a:r>
              <a:rPr lang="en-US" b="1" dirty="0" err="1"/>
              <a:t>fibre</a:t>
            </a:r>
            <a:r>
              <a:rPr lang="en-US" b="1" dirty="0"/>
              <a:t> electrically. 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12108"/>
            <a:ext cx="5500836" cy="334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61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63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04088"/>
            <a:ext cx="8291264" cy="78069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B.	4 Major Lobes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4608512" cy="53438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1.  FRONTAL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Movement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Higher intellectual processes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c.	E.g. Problem solving, concentration, planning, judging the consequences of behavior.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2.  PARIETAL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Sensations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E.g. Touch, temperature, pressure, pain.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4" descr="http://kaanyucel.files.wordpress.com/2010/01/bra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32" y="476672"/>
            <a:ext cx="4120877" cy="44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43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4782259" cy="6093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3.  TEMPORAL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Hearing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Smelling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c.	Interpretation of experiences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d.	Memory of visual scenes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e.	Music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f.	Complex sensory patterns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4.  OCCIPITAL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Vision</a:t>
            </a:r>
            <a:endParaRPr lang="en-CA" dirty="0"/>
          </a:p>
          <a:p>
            <a:pPr marL="365760" lvl="1" indent="0">
              <a:buNone/>
            </a:pPr>
            <a:r>
              <a:rPr lang="en-US" b="1" dirty="0" smtClean="0"/>
              <a:t>b.	Combining </a:t>
            </a:r>
            <a:r>
              <a:rPr lang="en-US" b="1" dirty="0"/>
              <a:t>visual experiences with other sensory experiences</a:t>
            </a:r>
            <a:r>
              <a:rPr lang="en-US" b="1" dirty="0" smtClean="0"/>
              <a:t>.</a:t>
            </a:r>
          </a:p>
          <a:p>
            <a:pPr marL="365760" lvl="1" indent="0">
              <a:buNone/>
            </a:pPr>
            <a:r>
              <a:rPr lang="en-CA" dirty="0" smtClean="0">
                <a:hlinkClick r:id="rId2"/>
              </a:rPr>
              <a:t>Animation</a:t>
            </a:r>
            <a:r>
              <a:rPr lang="en-CA" dirty="0" smtClean="0"/>
              <a:t>  </a:t>
            </a:r>
            <a:r>
              <a:rPr lang="en-CA" dirty="0" smtClean="0">
                <a:hlinkClick r:id="rId3"/>
              </a:rPr>
              <a:t>Animation 2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4" descr="http://kaanyucel.files.wordpress.com/2010/01/brai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779" y="1988840"/>
            <a:ext cx="4120877" cy="44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48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07288" cy="64807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</a:t>
            </a:r>
            <a:r>
              <a:rPr lang="en-US" b="1" dirty="0"/>
              <a:t>Neuroendocrine System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5076056" cy="51998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 smtClean="0"/>
              <a:t>I.  </a:t>
            </a:r>
            <a:r>
              <a:rPr lang="en-US" sz="3200" b="1" u="sng" dirty="0" smtClean="0"/>
              <a:t>Pituitary</a:t>
            </a:r>
            <a:endParaRPr lang="en-CA" sz="3200" dirty="0"/>
          </a:p>
          <a:p>
            <a:pPr marL="365760" lvl="1" indent="0">
              <a:buNone/>
            </a:pPr>
            <a:r>
              <a:rPr lang="en-US" b="1" dirty="0"/>
              <a:t>A.  Located under and connected to the </a:t>
            </a:r>
            <a:r>
              <a:rPr lang="en-US" b="1" dirty="0" smtClean="0"/>
              <a:t>Hypothalamus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  Made of 2 parts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1.	Anterior pituitary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2.	Posterior pituitary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C.  Exerts control over body’s endocrine 	system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D.	Produces a large number of hormones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E.	Many of these control the release of hormones from other glands in the body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8130" name="Picture 2" descr="http://t3.gstatic.com/images?q=tbn:ANd9GcTC4xyRN6Wcvru4lLgnaoNVuA5U29MfVur1YvYd_k1VJ9qRDm0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359297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790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04088"/>
            <a:ext cx="8075240" cy="78069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II.	</a:t>
            </a:r>
            <a:r>
              <a:rPr lang="en-US" b="1" u="sng" dirty="0"/>
              <a:t>Posterior Pituitary</a:t>
            </a:r>
            <a:r>
              <a:rPr lang="en-US" b="1" dirty="0"/>
              <a:t> </a:t>
            </a:r>
            <a:r>
              <a:rPr lang="en-CA" b="1" dirty="0"/>
              <a:t/>
            </a:r>
            <a:br>
              <a:rPr lang="en-CA" b="1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27186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</a:t>
            </a:r>
            <a:r>
              <a:rPr lang="en-US" b="1" dirty="0"/>
              <a:t>.  Releases hormones that are actually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made in the hypothalamus, but are stored here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B.  These hormones are transferred and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stored in special hollow nerve </a:t>
            </a:r>
            <a:r>
              <a:rPr lang="en-US" b="1" dirty="0" err="1"/>
              <a:t>fibres</a:t>
            </a:r>
            <a:r>
              <a:rPr lang="en-US" b="1" dirty="0"/>
              <a:t> that run between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C.  Example </a:t>
            </a:r>
            <a:r>
              <a:rPr lang="en-US" b="1" dirty="0"/>
              <a:t>hormones: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1.	Antidiuretic hormone (ADH)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Oxytocin </a:t>
            </a:r>
            <a:endParaRPr lang="en-CA" dirty="0"/>
          </a:p>
          <a:p>
            <a:pPr marL="36576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720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III.</a:t>
            </a:r>
            <a:r>
              <a:rPr lang="en-US" b="1" u="sng" dirty="0" err="1"/>
              <a:t>Anterior</a:t>
            </a:r>
            <a:r>
              <a:rPr lang="en-US" b="1" u="sng" dirty="0"/>
              <a:t> Pituitary</a:t>
            </a:r>
            <a:r>
              <a:rPr lang="en-US" b="1" i="1" dirty="0"/>
              <a:t>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12784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lphaUcPeriod"/>
            </a:pPr>
            <a:r>
              <a:rPr lang="en-US" b="1" dirty="0" smtClean="0"/>
              <a:t>Makes </a:t>
            </a:r>
            <a:r>
              <a:rPr lang="en-US" b="1" dirty="0"/>
              <a:t>and releases its own hormones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B.  It is stimulated to release its hormones by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the release of hormones from the hypothalamus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lphaUcPeriod" startAt="3"/>
            </a:pPr>
            <a:r>
              <a:rPr lang="en-US" b="1" dirty="0" smtClean="0"/>
              <a:t>A </a:t>
            </a:r>
            <a:r>
              <a:rPr lang="en-US" b="1" dirty="0"/>
              <a:t>portal blood vessels system connect the hypothalamus and the anterior pituitary.  </a:t>
            </a:r>
            <a:endParaRPr lang="en-US" b="1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D.  Example hormones: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1.	Growth hormone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2.	Prolactin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3.	Follicle stimulating hormone (FSH)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4.	</a:t>
            </a:r>
            <a:r>
              <a:rPr lang="en-US" b="1" dirty="0" err="1"/>
              <a:t>Leutinizing</a:t>
            </a:r>
            <a:r>
              <a:rPr lang="en-US" b="1" dirty="0"/>
              <a:t> hormone (LH)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5.	Thyroid Stimulating Hormone (TSH)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6.	Adrenal Cortex Stimulating Hormone (ACTH)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7.	Melatonin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953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IV.	</a:t>
            </a:r>
            <a:r>
              <a:rPr lang="en-US" b="1" u="sng" dirty="0"/>
              <a:t>Control Systems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</a:t>
            </a:r>
            <a:r>
              <a:rPr lang="en-US" b="1" dirty="0"/>
              <a:t>.	Blood levels of all pituitary hormones are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monitored </a:t>
            </a:r>
            <a:r>
              <a:rPr lang="en-US" b="1" dirty="0"/>
              <a:t>by the hypothalamus.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B.	Control </a:t>
            </a:r>
            <a:r>
              <a:rPr lang="en-US" b="1" dirty="0"/>
              <a:t>is often by “negative feedback” so that the levels remain relatively constant.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</a:t>
            </a:r>
            <a:r>
              <a:rPr lang="en-US" b="1" dirty="0"/>
              <a:t>.  Specific examples to follow in sections on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Urinary and Reproductive systems.</a:t>
            </a:r>
            <a:endParaRPr lang="en-CA" dirty="0"/>
          </a:p>
          <a:p>
            <a:pPr marL="0" indent="0">
              <a:buNone/>
            </a:pPr>
            <a:r>
              <a:rPr lang="en-CA" dirty="0" smtClean="0">
                <a:hlinkClick r:id="rId2"/>
              </a:rPr>
              <a:t>Animation </a:t>
            </a:r>
            <a:r>
              <a:rPr lang="en-CA" dirty="0" smtClean="0">
                <a:hlinkClick r:id="rId2"/>
              </a:rPr>
              <a:t>1</a:t>
            </a:r>
            <a:r>
              <a:rPr lang="en-CA" dirty="0" smtClean="0"/>
              <a:t>       </a:t>
            </a:r>
            <a:r>
              <a:rPr lang="en-CA" dirty="0" smtClean="0">
                <a:hlinkClick r:id="rId3"/>
              </a:rPr>
              <a:t>Male/Female Brain </a:t>
            </a:r>
            <a:r>
              <a:rPr lang="en-CA" dirty="0" smtClean="0"/>
              <a:t>test for Review Day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128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E.	SCHWANN CELLS:  cells that secrete the myelin sheath</a:t>
            </a:r>
            <a:r>
              <a:rPr lang="en-US" b="1" dirty="0" smtClean="0"/>
              <a:t>.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12108"/>
            <a:ext cx="5500836" cy="334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03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1108</TotalTime>
  <Words>1774</Words>
  <Application>Microsoft Macintosh PowerPoint</Application>
  <PresentationFormat>On-screen Show (4:3)</PresentationFormat>
  <Paragraphs>456</Paragraphs>
  <Slides>86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86</vt:i4>
      </vt:variant>
    </vt:vector>
  </HeadingPairs>
  <TitlesOfParts>
    <vt:vector size="89" baseType="lpstr">
      <vt:lpstr>Flow</vt:lpstr>
      <vt:lpstr>Bitmap Image</vt:lpstr>
      <vt:lpstr>Picture</vt:lpstr>
      <vt:lpstr>The Nervous System</vt:lpstr>
      <vt:lpstr>I.  Functions of the Nervous System</vt:lpstr>
      <vt:lpstr>II.  Composition of the Nervous System</vt:lpstr>
      <vt:lpstr>C.  The nervous system is divided into branches</vt:lpstr>
      <vt:lpstr>Neurons:  Structure and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Neurons:  Structure and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Transmission of Nerve Impulses</vt:lpstr>
      <vt:lpstr>Three Phases of Nerve Impulse</vt:lpstr>
      <vt:lpstr>PowerPoint Presentation</vt:lpstr>
      <vt:lpstr>B. Action potential</vt:lpstr>
      <vt:lpstr>PowerPoint Presentation</vt:lpstr>
      <vt:lpstr>PowerPoint Presentation</vt:lpstr>
      <vt:lpstr>PowerPoint Presentation</vt:lpstr>
      <vt:lpstr>III.  Summary of Nerve Impulse Transmission</vt:lpstr>
      <vt:lpstr>B. Notes about transmission </vt:lpstr>
      <vt:lpstr>PowerPoint Presentation</vt:lpstr>
      <vt:lpstr>PowerPoint Presentation</vt:lpstr>
      <vt:lpstr>PowerPoint Presentation</vt:lpstr>
      <vt:lpstr>Myelin Sheath</vt:lpstr>
      <vt:lpstr>PowerPoint Presentation</vt:lpstr>
      <vt:lpstr>PowerPoint Presentation</vt:lpstr>
      <vt:lpstr>The Synapse</vt:lpstr>
      <vt:lpstr>Synapse Anatomy</vt:lpstr>
      <vt:lpstr>PowerPoint Presentation</vt:lpstr>
      <vt:lpstr>PowerPoint Presentation</vt:lpstr>
      <vt:lpstr>Synaptic Transmissions</vt:lpstr>
      <vt:lpstr>PowerPoint Presentation</vt:lpstr>
      <vt:lpstr>III.  Notes about Impulses Across the synapse</vt:lpstr>
      <vt:lpstr>PowerPoint Presentation</vt:lpstr>
      <vt:lpstr>PowerPoint Presentation</vt:lpstr>
      <vt:lpstr>Neurotransmitters</vt:lpstr>
      <vt:lpstr>PowerPoint Presentation</vt:lpstr>
      <vt:lpstr>Neurotransmitters Breakdown</vt:lpstr>
      <vt:lpstr>Reflex Arc</vt:lpstr>
      <vt:lpstr>PowerPoint Presentation</vt:lpstr>
      <vt:lpstr>II. Parts of a Simple Reflex Arc</vt:lpstr>
      <vt:lpstr>PowerPoint Presentation</vt:lpstr>
      <vt:lpstr>III.  How the simple reflex arc works</vt:lpstr>
      <vt:lpstr>PowerPoint Presentation</vt:lpstr>
      <vt:lpstr>PowerPoint Presentation</vt:lpstr>
      <vt:lpstr>Different Parts of the Nervous System</vt:lpstr>
      <vt:lpstr>PowerPoint Presentation</vt:lpstr>
      <vt:lpstr>PowerPoint Presentation</vt:lpstr>
      <vt:lpstr>Peripheral Nervous System</vt:lpstr>
      <vt:lpstr>PowerPoint Presentation</vt:lpstr>
      <vt:lpstr>Parasympathetic vs. Sympathetic Systems</vt:lpstr>
      <vt:lpstr>I.  Two parts of the Autonomic Nervous System</vt:lpstr>
      <vt:lpstr>II.  Sympathetic Nervous System</vt:lpstr>
      <vt:lpstr>PowerPoint Presentation</vt:lpstr>
      <vt:lpstr>PowerPoint Presentation</vt:lpstr>
      <vt:lpstr>PowerPoint Presentation</vt:lpstr>
      <vt:lpstr>III.Parasympathetic Nervous System</vt:lpstr>
      <vt:lpstr>PowerPoint Presentation</vt:lpstr>
      <vt:lpstr>PowerPoint Presentation</vt:lpstr>
      <vt:lpstr>Adrenalin</vt:lpstr>
      <vt:lpstr>Neuroanatomy/Neurophysiology Basics</vt:lpstr>
      <vt:lpstr>II. The Unconscious Brain </vt:lpstr>
      <vt:lpstr>B. THALAMUS (V) </vt:lpstr>
      <vt:lpstr>PowerPoint Presentation</vt:lpstr>
      <vt:lpstr>C. CEREBELLUM (Z) </vt:lpstr>
      <vt:lpstr>D. HYPOTHALAMUS (W) </vt:lpstr>
      <vt:lpstr>E. CORPUS CALLOSUM (Y) </vt:lpstr>
      <vt:lpstr>PowerPoint Presentation</vt:lpstr>
      <vt:lpstr>III.The Conscious Brain  A. CEREBRUM</vt:lpstr>
      <vt:lpstr>PowerPoint Presentation</vt:lpstr>
      <vt:lpstr>PowerPoint Presentation</vt:lpstr>
      <vt:lpstr>PowerPoint Presentation</vt:lpstr>
      <vt:lpstr>PowerPoint Presentation</vt:lpstr>
      <vt:lpstr>B. 4 Major Lobes </vt:lpstr>
      <vt:lpstr>PowerPoint Presentation</vt:lpstr>
      <vt:lpstr>The Neuroendocrine System</vt:lpstr>
      <vt:lpstr>II. Posterior Pituitary  </vt:lpstr>
      <vt:lpstr>III.Anterior Pituitary  </vt:lpstr>
      <vt:lpstr>IV. Control Systems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</dc:title>
  <dc:creator>Jonathan Juri Buchanan</dc:creator>
  <cp:lastModifiedBy>Dan Burgess</cp:lastModifiedBy>
  <cp:revision>46</cp:revision>
  <dcterms:created xsi:type="dcterms:W3CDTF">2012-03-11T22:07:59Z</dcterms:created>
  <dcterms:modified xsi:type="dcterms:W3CDTF">2012-04-30T19:37:45Z</dcterms:modified>
</cp:coreProperties>
</file>