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127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617626-FA5B-4FE9-9965-76AAAE7B16BF}" type="datetimeFigureOut">
              <a:rPr lang="en-CA" smtClean="0"/>
              <a:t>14/03/2011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921464-5DA2-47C6-831E-A42ECA22FC94}" type="slidenum">
              <a:rPr lang="en-CA" smtClean="0"/>
              <a:t>‹#›</a:t>
            </a:fld>
            <a:endParaRPr lang="en-CA"/>
          </a:p>
        </p:txBody>
      </p:sp>
    </p:spTree>
    <p:extLst>
      <p:ext uri="{BB962C8B-B14F-4D97-AF65-F5344CB8AC3E}">
        <p14:creationId xmlns:p14="http://schemas.microsoft.com/office/powerpoint/2010/main" val="1087116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921464-5DA2-47C6-831E-A42ECA22FC94}" type="slidenum">
              <a:rPr lang="en-CA" smtClean="0"/>
              <a:t>14</a:t>
            </a:fld>
            <a:endParaRPr lang="en-CA"/>
          </a:p>
        </p:txBody>
      </p:sp>
    </p:spTree>
    <p:extLst>
      <p:ext uri="{BB962C8B-B14F-4D97-AF65-F5344CB8AC3E}">
        <p14:creationId xmlns:p14="http://schemas.microsoft.com/office/powerpoint/2010/main" val="2454390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921464-5DA2-47C6-831E-A42ECA22FC94}" type="slidenum">
              <a:rPr lang="en-CA" smtClean="0"/>
              <a:t>17</a:t>
            </a:fld>
            <a:endParaRPr lang="en-CA"/>
          </a:p>
        </p:txBody>
      </p:sp>
    </p:spTree>
    <p:extLst>
      <p:ext uri="{BB962C8B-B14F-4D97-AF65-F5344CB8AC3E}">
        <p14:creationId xmlns:p14="http://schemas.microsoft.com/office/powerpoint/2010/main" val="2797181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DD11524-DFBB-436D-8FA2-54921964AC62}" type="datetimeFigureOut">
              <a:rPr lang="en-CA" smtClean="0"/>
              <a:t>14/03/2011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CE0C81E-224E-4617-AC46-F2E1AC86EEAA}" type="slidenum">
              <a:rPr lang="en-CA" smtClean="0"/>
              <a:t>‹#›</a:t>
            </a:fld>
            <a:endParaRPr lang="en-CA"/>
          </a:p>
        </p:txBody>
      </p:sp>
    </p:spTree>
    <p:extLst>
      <p:ext uri="{BB962C8B-B14F-4D97-AF65-F5344CB8AC3E}">
        <p14:creationId xmlns:p14="http://schemas.microsoft.com/office/powerpoint/2010/main" val="2645117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DD11524-DFBB-436D-8FA2-54921964AC62}" type="datetimeFigureOut">
              <a:rPr lang="en-CA" smtClean="0"/>
              <a:t>14/03/2011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CE0C81E-224E-4617-AC46-F2E1AC86EEAA}" type="slidenum">
              <a:rPr lang="en-CA" smtClean="0"/>
              <a:t>‹#›</a:t>
            </a:fld>
            <a:endParaRPr lang="en-CA"/>
          </a:p>
        </p:txBody>
      </p:sp>
    </p:spTree>
    <p:extLst>
      <p:ext uri="{BB962C8B-B14F-4D97-AF65-F5344CB8AC3E}">
        <p14:creationId xmlns:p14="http://schemas.microsoft.com/office/powerpoint/2010/main" val="281224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DD11524-DFBB-436D-8FA2-54921964AC62}" type="datetimeFigureOut">
              <a:rPr lang="en-CA" smtClean="0"/>
              <a:t>14/03/2011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CE0C81E-224E-4617-AC46-F2E1AC86EEAA}" type="slidenum">
              <a:rPr lang="en-CA" smtClean="0"/>
              <a:t>‹#›</a:t>
            </a:fld>
            <a:endParaRPr lang="en-CA"/>
          </a:p>
        </p:txBody>
      </p:sp>
    </p:spTree>
    <p:extLst>
      <p:ext uri="{BB962C8B-B14F-4D97-AF65-F5344CB8AC3E}">
        <p14:creationId xmlns:p14="http://schemas.microsoft.com/office/powerpoint/2010/main" val="367130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DD11524-DFBB-436D-8FA2-54921964AC62}" type="datetimeFigureOut">
              <a:rPr lang="en-CA" smtClean="0"/>
              <a:t>14/03/2011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CE0C81E-224E-4617-AC46-F2E1AC86EEAA}" type="slidenum">
              <a:rPr lang="en-CA" smtClean="0"/>
              <a:t>‹#›</a:t>
            </a:fld>
            <a:endParaRPr lang="en-CA"/>
          </a:p>
        </p:txBody>
      </p:sp>
    </p:spTree>
    <p:extLst>
      <p:ext uri="{BB962C8B-B14F-4D97-AF65-F5344CB8AC3E}">
        <p14:creationId xmlns:p14="http://schemas.microsoft.com/office/powerpoint/2010/main" val="206081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D11524-DFBB-436D-8FA2-54921964AC62}" type="datetimeFigureOut">
              <a:rPr lang="en-CA" smtClean="0"/>
              <a:t>14/03/2011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CE0C81E-224E-4617-AC46-F2E1AC86EEAA}" type="slidenum">
              <a:rPr lang="en-CA" smtClean="0"/>
              <a:t>‹#›</a:t>
            </a:fld>
            <a:endParaRPr lang="en-CA"/>
          </a:p>
        </p:txBody>
      </p:sp>
    </p:spTree>
    <p:extLst>
      <p:ext uri="{BB962C8B-B14F-4D97-AF65-F5344CB8AC3E}">
        <p14:creationId xmlns:p14="http://schemas.microsoft.com/office/powerpoint/2010/main" val="2149886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DD11524-DFBB-436D-8FA2-54921964AC62}" type="datetimeFigureOut">
              <a:rPr lang="en-CA" smtClean="0"/>
              <a:t>14/03/2011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CE0C81E-224E-4617-AC46-F2E1AC86EEAA}" type="slidenum">
              <a:rPr lang="en-CA" smtClean="0"/>
              <a:t>‹#›</a:t>
            </a:fld>
            <a:endParaRPr lang="en-CA"/>
          </a:p>
        </p:txBody>
      </p:sp>
    </p:spTree>
    <p:extLst>
      <p:ext uri="{BB962C8B-B14F-4D97-AF65-F5344CB8AC3E}">
        <p14:creationId xmlns:p14="http://schemas.microsoft.com/office/powerpoint/2010/main" val="2697077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DD11524-DFBB-436D-8FA2-54921964AC62}" type="datetimeFigureOut">
              <a:rPr lang="en-CA" smtClean="0"/>
              <a:t>14/03/2011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CE0C81E-224E-4617-AC46-F2E1AC86EEAA}" type="slidenum">
              <a:rPr lang="en-CA" smtClean="0"/>
              <a:t>‹#›</a:t>
            </a:fld>
            <a:endParaRPr lang="en-CA"/>
          </a:p>
        </p:txBody>
      </p:sp>
    </p:spTree>
    <p:extLst>
      <p:ext uri="{BB962C8B-B14F-4D97-AF65-F5344CB8AC3E}">
        <p14:creationId xmlns:p14="http://schemas.microsoft.com/office/powerpoint/2010/main" val="1017881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DD11524-DFBB-436D-8FA2-54921964AC62}" type="datetimeFigureOut">
              <a:rPr lang="en-CA" smtClean="0"/>
              <a:t>14/03/2011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CE0C81E-224E-4617-AC46-F2E1AC86EEAA}" type="slidenum">
              <a:rPr lang="en-CA" smtClean="0"/>
              <a:t>‹#›</a:t>
            </a:fld>
            <a:endParaRPr lang="en-CA"/>
          </a:p>
        </p:txBody>
      </p:sp>
    </p:spTree>
    <p:extLst>
      <p:ext uri="{BB962C8B-B14F-4D97-AF65-F5344CB8AC3E}">
        <p14:creationId xmlns:p14="http://schemas.microsoft.com/office/powerpoint/2010/main" val="2687112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11524-DFBB-436D-8FA2-54921964AC62}" type="datetimeFigureOut">
              <a:rPr lang="en-CA" smtClean="0"/>
              <a:t>14/03/2011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CE0C81E-224E-4617-AC46-F2E1AC86EEAA}" type="slidenum">
              <a:rPr lang="en-CA" smtClean="0"/>
              <a:t>‹#›</a:t>
            </a:fld>
            <a:endParaRPr lang="en-CA"/>
          </a:p>
        </p:txBody>
      </p:sp>
    </p:spTree>
    <p:extLst>
      <p:ext uri="{BB962C8B-B14F-4D97-AF65-F5344CB8AC3E}">
        <p14:creationId xmlns:p14="http://schemas.microsoft.com/office/powerpoint/2010/main" val="3225916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D11524-DFBB-436D-8FA2-54921964AC62}" type="datetimeFigureOut">
              <a:rPr lang="en-CA" smtClean="0"/>
              <a:t>14/03/2011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CE0C81E-224E-4617-AC46-F2E1AC86EEAA}" type="slidenum">
              <a:rPr lang="en-CA" smtClean="0"/>
              <a:t>‹#›</a:t>
            </a:fld>
            <a:endParaRPr lang="en-CA"/>
          </a:p>
        </p:txBody>
      </p:sp>
    </p:spTree>
    <p:extLst>
      <p:ext uri="{BB962C8B-B14F-4D97-AF65-F5344CB8AC3E}">
        <p14:creationId xmlns:p14="http://schemas.microsoft.com/office/powerpoint/2010/main" val="3776130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D11524-DFBB-436D-8FA2-54921964AC62}" type="datetimeFigureOut">
              <a:rPr lang="en-CA" smtClean="0"/>
              <a:t>14/03/2011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CE0C81E-224E-4617-AC46-F2E1AC86EEAA}" type="slidenum">
              <a:rPr lang="en-CA" smtClean="0"/>
              <a:t>‹#›</a:t>
            </a:fld>
            <a:endParaRPr lang="en-CA"/>
          </a:p>
        </p:txBody>
      </p:sp>
    </p:spTree>
    <p:extLst>
      <p:ext uri="{BB962C8B-B14F-4D97-AF65-F5344CB8AC3E}">
        <p14:creationId xmlns:p14="http://schemas.microsoft.com/office/powerpoint/2010/main" val="3304047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11524-DFBB-436D-8FA2-54921964AC62}" type="datetimeFigureOut">
              <a:rPr lang="en-CA" smtClean="0"/>
              <a:t>14/03/2011</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E0C81E-224E-4617-AC46-F2E1AC86EEAA}" type="slidenum">
              <a:rPr lang="en-CA" smtClean="0"/>
              <a:t>‹#›</a:t>
            </a:fld>
            <a:endParaRPr lang="en-CA"/>
          </a:p>
        </p:txBody>
      </p:sp>
    </p:spTree>
    <p:extLst>
      <p:ext uri="{BB962C8B-B14F-4D97-AF65-F5344CB8AC3E}">
        <p14:creationId xmlns:p14="http://schemas.microsoft.com/office/powerpoint/2010/main" val="1318347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youtube.com/watch?v=A100m5EpfFI" TargetMode="Externa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v_aSl3iL7rM" TargetMode="External"/><Relationship Id="rId2" Type="http://schemas.openxmlformats.org/officeDocument/2006/relationships/hyperlink" Target="http://www.youtube.com/watch?v=D3W4OCnHyC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19" y="404664"/>
            <a:ext cx="9153450"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lstStyle/>
          <a:p>
            <a:r>
              <a:rPr lang="en-US" b="1" dirty="0">
                <a:solidFill>
                  <a:srgbClr val="FFFF00"/>
                </a:solidFill>
              </a:rPr>
              <a:t>29-1  Echinoderms</a:t>
            </a:r>
            <a:r>
              <a:rPr lang="en-CA" dirty="0"/>
              <a:t/>
            </a:r>
            <a:br>
              <a:rPr lang="en-CA" dirty="0"/>
            </a:br>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3655343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824" y="548680"/>
            <a:ext cx="8496944" cy="3970318"/>
          </a:xfrm>
          <a:prstGeom prst="rect">
            <a:avLst/>
          </a:prstGeom>
        </p:spPr>
        <p:txBody>
          <a:bodyPr wrap="square">
            <a:spAutoFit/>
          </a:bodyPr>
          <a:lstStyle/>
          <a:p>
            <a:pPr marL="514350" indent="-514350">
              <a:buAutoNum type="arabicPeriod" startAt="3"/>
            </a:pPr>
            <a:r>
              <a:rPr lang="en-US" sz="2800" dirty="0" smtClean="0"/>
              <a:t>System operates like a series of living </a:t>
            </a:r>
            <a:r>
              <a:rPr lang="en-US" sz="2800" i="1" u="sng" dirty="0" smtClean="0"/>
              <a:t>hydraulic</a:t>
            </a:r>
            <a:r>
              <a:rPr lang="en-US" sz="2800" dirty="0" smtClean="0"/>
              <a:t> pumps:</a:t>
            </a:r>
          </a:p>
          <a:p>
            <a:r>
              <a:rPr lang="en-US" sz="2800" dirty="0" smtClean="0"/>
              <a:t> </a:t>
            </a:r>
            <a:endParaRPr lang="en-CA" sz="2800" dirty="0" smtClean="0"/>
          </a:p>
          <a:p>
            <a:r>
              <a:rPr lang="en-US" sz="2800" dirty="0" smtClean="0"/>
              <a:t>a)  When water is pushed into a tube foot, the tube foot </a:t>
            </a:r>
            <a:r>
              <a:rPr lang="en-US" sz="2800" i="1" u="sng" dirty="0" smtClean="0"/>
              <a:t>expands</a:t>
            </a:r>
            <a:endParaRPr lang="en-CA" sz="2800" dirty="0" smtClean="0"/>
          </a:p>
          <a:p>
            <a:r>
              <a:rPr lang="en-US" sz="2800" dirty="0" smtClean="0"/>
              <a:t>b)  When water is pulled out, the cup on the end of the tube foot </a:t>
            </a:r>
            <a:r>
              <a:rPr lang="en-US" sz="2800" i="1" u="sng" dirty="0" smtClean="0"/>
              <a:t>shrinks</a:t>
            </a:r>
            <a:r>
              <a:rPr lang="en-US" sz="2800" dirty="0" smtClean="0"/>
              <a:t>, creating a partial </a:t>
            </a:r>
            <a:r>
              <a:rPr lang="en-US" sz="2800" i="1" u="sng" dirty="0" smtClean="0"/>
              <a:t>vacuum</a:t>
            </a:r>
            <a:r>
              <a:rPr lang="en-US" sz="2800" dirty="0" smtClean="0"/>
              <a:t> that holds on </a:t>
            </a:r>
            <a:endParaRPr lang="en-CA" sz="2800" dirty="0" smtClean="0"/>
          </a:p>
          <a:p>
            <a:r>
              <a:rPr lang="en-US" sz="2800" dirty="0" smtClean="0"/>
              <a:t>c)  One tube foot cannot </a:t>
            </a:r>
            <a:r>
              <a:rPr lang="en-US" sz="2800" i="1" u="sng" dirty="0" smtClean="0"/>
              <a:t>accomplish</a:t>
            </a:r>
            <a:r>
              <a:rPr lang="en-US" sz="2800" dirty="0" smtClean="0"/>
              <a:t> much, but hundreds acting </a:t>
            </a:r>
            <a:r>
              <a:rPr lang="en-US" sz="2800" i="1" u="sng" dirty="0" smtClean="0"/>
              <a:t>together</a:t>
            </a:r>
            <a:r>
              <a:rPr lang="en-US" sz="2800" i="1" dirty="0" smtClean="0"/>
              <a:t> </a:t>
            </a:r>
            <a:r>
              <a:rPr lang="en-US" sz="2800" dirty="0" smtClean="0"/>
              <a:t>create enormous </a:t>
            </a:r>
            <a:r>
              <a:rPr lang="en-US" sz="2800" i="1" u="sng" dirty="0" smtClean="0"/>
              <a:t>force</a:t>
            </a:r>
            <a:endParaRPr lang="en-CA" sz="16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5502" y="3814438"/>
            <a:ext cx="3649588" cy="2329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8066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76673"/>
            <a:ext cx="7920880" cy="3662541"/>
          </a:xfrm>
          <a:prstGeom prst="rect">
            <a:avLst/>
          </a:prstGeom>
        </p:spPr>
        <p:txBody>
          <a:bodyPr wrap="square">
            <a:spAutoFit/>
          </a:bodyPr>
          <a:lstStyle/>
          <a:p>
            <a:r>
              <a:rPr lang="en-US" sz="3200" b="1" dirty="0"/>
              <a:t>D.  </a:t>
            </a:r>
            <a:r>
              <a:rPr lang="en-US" sz="3200" b="1" dirty="0" smtClean="0"/>
              <a:t>Feeding</a:t>
            </a:r>
            <a:endParaRPr lang="en-CA" sz="3200" dirty="0"/>
          </a:p>
          <a:p>
            <a:r>
              <a:rPr lang="en-US" sz="3200" b="1" dirty="0" smtClean="0">
                <a:hlinkClick r:id="rId2"/>
              </a:rPr>
              <a:t>1</a:t>
            </a:r>
            <a:r>
              <a:rPr lang="en-US" sz="3200" b="1" dirty="0">
                <a:hlinkClick r:id="rId2"/>
              </a:rPr>
              <a:t>.  </a:t>
            </a:r>
            <a:r>
              <a:rPr lang="en-US" sz="3200" b="1" dirty="0" smtClean="0">
                <a:hlinkClick r:id="rId2"/>
              </a:rPr>
              <a:t>Describe </a:t>
            </a:r>
            <a:r>
              <a:rPr lang="en-US" sz="3200" b="1" dirty="0">
                <a:hlinkClick r:id="rId2"/>
              </a:rPr>
              <a:t>how starfish feed</a:t>
            </a:r>
            <a:endParaRPr lang="en-CA" sz="3200" dirty="0"/>
          </a:p>
          <a:p>
            <a:r>
              <a:rPr lang="en-US" sz="2800" b="1" i="1" dirty="0"/>
              <a:t>Use their tube feet to pry open the shells of bivalve mollusks.  Once the shell is opened, the starfish flips its stomach out of its mouth, pours out enzymes, and digest its prey in the prey’s own shell.  When the starfish has finished eating, it retracts stomach back through mouth</a:t>
            </a:r>
            <a:endParaRPr lang="en-CA" sz="2800" dirty="0"/>
          </a:p>
        </p:txBody>
      </p:sp>
      <p:pic>
        <p:nvPicPr>
          <p:cNvPr id="8194" name="Picture 2" descr="http://cache2.allpostersimages.com/p/LRG/29/2911/3OSPD00Z/posters/scott-sue-common-starfish-eating-cockle-scotl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717032"/>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photovalet.com/data/comps/AAO/AAOD01_0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975" y="4139214"/>
            <a:ext cx="3981450" cy="2657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499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1"/>
            <a:ext cx="8712968" cy="5632311"/>
          </a:xfrm>
          <a:prstGeom prst="rect">
            <a:avLst/>
          </a:prstGeom>
        </p:spPr>
        <p:txBody>
          <a:bodyPr wrap="square">
            <a:spAutoFit/>
          </a:bodyPr>
          <a:lstStyle/>
          <a:p>
            <a:r>
              <a:rPr lang="en-US" sz="3600" b="1" dirty="0"/>
              <a:t>E.  </a:t>
            </a:r>
            <a:r>
              <a:rPr lang="en-US" sz="3600" b="1" dirty="0" smtClean="0"/>
              <a:t>Respiration</a:t>
            </a:r>
            <a:endParaRPr lang="en-CA" sz="3600" dirty="0"/>
          </a:p>
          <a:p>
            <a:r>
              <a:rPr lang="en-US" sz="2800" b="1" dirty="0"/>
              <a:t>1.  </a:t>
            </a:r>
            <a:r>
              <a:rPr lang="en-US" sz="2800" b="1" dirty="0" smtClean="0"/>
              <a:t>Most </a:t>
            </a:r>
            <a:r>
              <a:rPr lang="en-US" sz="2800" b="1" dirty="0"/>
              <a:t>species use tissue of </a:t>
            </a:r>
            <a:r>
              <a:rPr lang="en-US" sz="2800" b="1" i="1" u="sng" dirty="0"/>
              <a:t>thin</a:t>
            </a:r>
            <a:r>
              <a:rPr lang="en-US" sz="2800" b="1" dirty="0"/>
              <a:t> -</a:t>
            </a:r>
            <a:r>
              <a:rPr lang="en-US" sz="2800" b="1" i="1" u="sng" dirty="0"/>
              <a:t>walled</a:t>
            </a:r>
            <a:r>
              <a:rPr lang="en-US" sz="2800" b="1" dirty="0"/>
              <a:t> tube feet</a:t>
            </a:r>
            <a:endParaRPr lang="en-CA" sz="2800" dirty="0"/>
          </a:p>
          <a:p>
            <a:pPr marL="514350" indent="-514350">
              <a:buAutoNum type="arabicPeriod" startAt="2"/>
            </a:pPr>
            <a:r>
              <a:rPr lang="en-US" sz="2800" b="1" dirty="0" smtClean="0"/>
              <a:t>Others </a:t>
            </a:r>
            <a:r>
              <a:rPr lang="en-US" sz="2800" b="1" dirty="0"/>
              <a:t>(e.g. starfish) have small </a:t>
            </a:r>
            <a:r>
              <a:rPr lang="en-US" sz="2800" b="1" dirty="0" smtClean="0"/>
              <a:t>outgrowths </a:t>
            </a:r>
            <a:r>
              <a:rPr lang="en-US" sz="2800" b="1" dirty="0"/>
              <a:t>called </a:t>
            </a:r>
            <a:r>
              <a:rPr lang="en-US" sz="2800" b="1" i="1" u="sng" dirty="0"/>
              <a:t>skin</a:t>
            </a:r>
            <a:r>
              <a:rPr lang="en-US" sz="2800" b="1" dirty="0"/>
              <a:t> </a:t>
            </a:r>
            <a:r>
              <a:rPr lang="en-US" sz="2800" b="1" i="1" u="sng" dirty="0" smtClean="0"/>
              <a:t>gills</a:t>
            </a:r>
          </a:p>
          <a:p>
            <a:endParaRPr lang="en-CA" sz="2800" dirty="0"/>
          </a:p>
          <a:p>
            <a:r>
              <a:rPr lang="en-US" sz="3600" b="1" dirty="0"/>
              <a:t>F.  </a:t>
            </a:r>
            <a:r>
              <a:rPr lang="en-US" sz="3600" b="1" dirty="0" smtClean="0"/>
              <a:t>Internal </a:t>
            </a:r>
            <a:r>
              <a:rPr lang="en-US" sz="3600" b="1" dirty="0"/>
              <a:t>transport</a:t>
            </a:r>
            <a:endParaRPr lang="en-CA" sz="3600" dirty="0"/>
          </a:p>
          <a:p>
            <a:pPr marL="514350" indent="-514350">
              <a:buAutoNum type="arabicPeriod"/>
            </a:pPr>
            <a:r>
              <a:rPr lang="en-US" sz="2800" b="1" dirty="0" smtClean="0"/>
              <a:t>Nutrient </a:t>
            </a:r>
            <a:r>
              <a:rPr lang="en-US" sz="2800" b="1" dirty="0"/>
              <a:t>distribution done by </a:t>
            </a:r>
            <a:r>
              <a:rPr lang="en-US" sz="2800" b="1" i="1" u="sng" dirty="0"/>
              <a:t>digestive</a:t>
            </a:r>
            <a:r>
              <a:rPr lang="en-US" sz="2800" b="1" dirty="0"/>
              <a:t> </a:t>
            </a:r>
            <a:r>
              <a:rPr lang="en-US" sz="2800" b="1" dirty="0" smtClean="0"/>
              <a:t>glands </a:t>
            </a:r>
            <a:r>
              <a:rPr lang="en-US" sz="2800" b="1" dirty="0"/>
              <a:t>and fluid in </a:t>
            </a:r>
            <a:r>
              <a:rPr lang="en-US" sz="2800" b="1" i="1" u="sng" dirty="0"/>
              <a:t>body</a:t>
            </a:r>
            <a:r>
              <a:rPr lang="en-US" sz="2800" b="1" dirty="0"/>
              <a:t> </a:t>
            </a:r>
            <a:r>
              <a:rPr lang="en-US" sz="2800" b="1" i="1" u="sng" dirty="0" smtClean="0"/>
              <a:t>cavity</a:t>
            </a:r>
          </a:p>
          <a:p>
            <a:endParaRPr lang="en-CA" sz="2800" dirty="0"/>
          </a:p>
          <a:p>
            <a:r>
              <a:rPr lang="en-US" sz="3600" b="1" dirty="0"/>
              <a:t>G.  </a:t>
            </a:r>
            <a:r>
              <a:rPr lang="en-US" sz="3600" b="1" dirty="0" smtClean="0"/>
              <a:t>Excretion</a:t>
            </a:r>
            <a:endParaRPr lang="en-CA" sz="3600" dirty="0"/>
          </a:p>
          <a:p>
            <a:r>
              <a:rPr lang="en-US" sz="2800" b="1" dirty="0" smtClean="0"/>
              <a:t>1</a:t>
            </a:r>
            <a:r>
              <a:rPr lang="en-US" sz="2800" b="1" dirty="0"/>
              <a:t>.  </a:t>
            </a:r>
            <a:r>
              <a:rPr lang="en-US" sz="2800" b="1" dirty="0" smtClean="0"/>
              <a:t>Solid </a:t>
            </a:r>
            <a:r>
              <a:rPr lang="en-US" sz="2800" b="1" dirty="0"/>
              <a:t>wastes released through </a:t>
            </a:r>
            <a:r>
              <a:rPr lang="en-US" sz="2800" b="1" i="1" u="sng" dirty="0"/>
              <a:t>anus</a:t>
            </a:r>
            <a:endParaRPr lang="en-CA" sz="2800" dirty="0"/>
          </a:p>
          <a:p>
            <a:r>
              <a:rPr lang="en-US" sz="2800" b="1" dirty="0"/>
              <a:t>2.  </a:t>
            </a:r>
            <a:r>
              <a:rPr lang="en-US" sz="2800" b="1" dirty="0" smtClean="0"/>
              <a:t>Ammonia  </a:t>
            </a:r>
            <a:r>
              <a:rPr lang="en-US" sz="2800" b="1" dirty="0"/>
              <a:t>excreted by </a:t>
            </a:r>
            <a:r>
              <a:rPr lang="en-US" sz="2800" b="1" i="1" u="sng" dirty="0"/>
              <a:t>tube</a:t>
            </a:r>
            <a:r>
              <a:rPr lang="en-US" sz="2800" b="1" dirty="0"/>
              <a:t> </a:t>
            </a:r>
            <a:r>
              <a:rPr lang="en-US" sz="2800" b="1" i="1" u="sng" dirty="0"/>
              <a:t>feet</a:t>
            </a:r>
            <a:r>
              <a:rPr lang="en-US" sz="2800" b="1" dirty="0"/>
              <a:t> &amp; </a:t>
            </a:r>
            <a:r>
              <a:rPr lang="en-US" sz="2800" b="1" i="1" u="sng" dirty="0"/>
              <a:t>skin</a:t>
            </a:r>
            <a:r>
              <a:rPr lang="en-US" sz="2800" b="1" dirty="0"/>
              <a:t> </a:t>
            </a:r>
            <a:r>
              <a:rPr lang="en-US" sz="2800" b="1" i="1" u="sng" dirty="0" smtClean="0"/>
              <a:t>gills</a:t>
            </a:r>
            <a:endParaRPr lang="en-CA" sz="2800" dirty="0"/>
          </a:p>
        </p:txBody>
      </p:sp>
    </p:spTree>
    <p:extLst>
      <p:ext uri="{BB962C8B-B14F-4D97-AF65-F5344CB8AC3E}">
        <p14:creationId xmlns:p14="http://schemas.microsoft.com/office/powerpoint/2010/main" val="2257241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96944" cy="4955203"/>
          </a:xfrm>
          <a:prstGeom prst="rect">
            <a:avLst/>
          </a:prstGeom>
        </p:spPr>
        <p:txBody>
          <a:bodyPr wrap="square">
            <a:spAutoFit/>
          </a:bodyPr>
          <a:lstStyle/>
          <a:p>
            <a:r>
              <a:rPr lang="en-US" sz="3600" b="1" dirty="0"/>
              <a:t>H. </a:t>
            </a:r>
            <a:r>
              <a:rPr lang="en-US" sz="3600" b="1" dirty="0" smtClean="0"/>
              <a:t>Response</a:t>
            </a:r>
            <a:endParaRPr lang="en-CA" sz="3600" dirty="0"/>
          </a:p>
          <a:p>
            <a:r>
              <a:rPr lang="en-US" sz="2800" b="1" dirty="0"/>
              <a:t>1.  </a:t>
            </a:r>
            <a:r>
              <a:rPr lang="en-US" sz="2800" b="1" dirty="0" smtClean="0"/>
              <a:t>Most </a:t>
            </a:r>
            <a:r>
              <a:rPr lang="en-US" sz="2800" b="1" dirty="0"/>
              <a:t>echinoderms have a </a:t>
            </a:r>
            <a:r>
              <a:rPr lang="en-US" sz="2800" b="1" i="1" u="sng" dirty="0"/>
              <a:t>nerve</a:t>
            </a:r>
            <a:r>
              <a:rPr lang="en-US" sz="2800" b="1" dirty="0"/>
              <a:t> ring that </a:t>
            </a:r>
            <a:endParaRPr lang="en-CA" sz="2800" dirty="0"/>
          </a:p>
          <a:p>
            <a:r>
              <a:rPr lang="en-US" sz="2800" b="1" dirty="0"/>
              <a:t>surrounds the mouth and </a:t>
            </a:r>
            <a:r>
              <a:rPr lang="en-US" sz="2800" b="1" i="1" u="sng" dirty="0"/>
              <a:t>radial</a:t>
            </a:r>
            <a:r>
              <a:rPr lang="en-US" sz="2800" b="1" dirty="0"/>
              <a:t> nerves that connect the ring with the body </a:t>
            </a:r>
            <a:r>
              <a:rPr lang="en-US" sz="2800" b="1" dirty="0" smtClean="0"/>
              <a:t>sections</a:t>
            </a:r>
          </a:p>
          <a:p>
            <a:endParaRPr lang="en-CA" sz="2800" dirty="0"/>
          </a:p>
          <a:p>
            <a:r>
              <a:rPr lang="en-US" sz="2800" b="1" dirty="0" smtClean="0"/>
              <a:t>2</a:t>
            </a:r>
            <a:r>
              <a:rPr lang="en-US" sz="2800" b="1" dirty="0"/>
              <a:t>.  </a:t>
            </a:r>
            <a:r>
              <a:rPr lang="en-US" sz="2800" b="1" dirty="0" smtClean="0"/>
              <a:t>Scattered </a:t>
            </a:r>
            <a:r>
              <a:rPr lang="en-US" sz="2800" b="1" i="1" u="sng" dirty="0"/>
              <a:t>sensory</a:t>
            </a:r>
            <a:r>
              <a:rPr lang="en-US" sz="2800" b="1" dirty="0"/>
              <a:t> cells detect food </a:t>
            </a:r>
            <a:endParaRPr lang="en-CA" sz="2800" dirty="0"/>
          </a:p>
          <a:p>
            <a:r>
              <a:rPr lang="en-US" sz="2800" b="1" dirty="0"/>
              <a:t>	</a:t>
            </a:r>
            <a:endParaRPr lang="en-US" sz="2800" b="1" dirty="0" smtClean="0"/>
          </a:p>
          <a:p>
            <a:r>
              <a:rPr lang="en-US" sz="2800" b="1" dirty="0" smtClean="0"/>
              <a:t>3</a:t>
            </a:r>
            <a:r>
              <a:rPr lang="en-US" sz="2800" b="1" dirty="0"/>
              <a:t>.  </a:t>
            </a:r>
            <a:r>
              <a:rPr lang="en-US" sz="2800" b="1" dirty="0" smtClean="0"/>
              <a:t>Starfish </a:t>
            </a:r>
            <a:r>
              <a:rPr lang="en-US" sz="2800" b="1" dirty="0"/>
              <a:t>have clusters of </a:t>
            </a:r>
            <a:r>
              <a:rPr lang="en-US" sz="2800" b="1" i="1" u="sng" dirty="0"/>
              <a:t>light</a:t>
            </a:r>
            <a:r>
              <a:rPr lang="en-US" sz="2800" b="1" dirty="0"/>
              <a:t>-sensitive </a:t>
            </a:r>
            <a:endParaRPr lang="en-CA" sz="2800" dirty="0"/>
          </a:p>
          <a:p>
            <a:r>
              <a:rPr lang="en-US" sz="2800" b="1" dirty="0"/>
              <a:t>cells called </a:t>
            </a:r>
            <a:r>
              <a:rPr lang="en-US" sz="2800" b="1" i="1" u="sng" dirty="0"/>
              <a:t>eyespots</a:t>
            </a:r>
            <a:r>
              <a:rPr lang="en-US" sz="2800" b="1" dirty="0"/>
              <a:t> at arm tips</a:t>
            </a:r>
            <a:endParaRPr lang="en-CA" sz="2800" dirty="0"/>
          </a:p>
          <a:p>
            <a:r>
              <a:rPr lang="en-US" sz="2800" b="1" dirty="0"/>
              <a:t>	</a:t>
            </a:r>
          </a:p>
          <a:p>
            <a:r>
              <a:rPr lang="en-US" sz="2800" b="1" dirty="0" smtClean="0"/>
              <a:t>4</a:t>
            </a:r>
            <a:r>
              <a:rPr lang="en-US" sz="2800" b="1" dirty="0"/>
              <a:t>.  </a:t>
            </a:r>
            <a:r>
              <a:rPr lang="en-US" sz="2800" b="1" i="1" u="sng" dirty="0" err="1" smtClean="0"/>
              <a:t>Statocysts</a:t>
            </a:r>
            <a:r>
              <a:rPr lang="en-US" sz="2800" b="1" dirty="0" smtClean="0"/>
              <a:t> </a:t>
            </a:r>
            <a:r>
              <a:rPr lang="en-US" sz="2800" b="1" dirty="0"/>
              <a:t>tell if organism is </a:t>
            </a:r>
            <a:r>
              <a:rPr lang="en-US" sz="2800" b="1" i="1" u="sng" dirty="0"/>
              <a:t>right</a:t>
            </a:r>
            <a:r>
              <a:rPr lang="en-US" sz="2800" b="1" dirty="0"/>
              <a:t> </a:t>
            </a:r>
            <a:r>
              <a:rPr lang="en-US" sz="2800" b="1" i="1" u="sng" dirty="0"/>
              <a:t>side</a:t>
            </a:r>
            <a:r>
              <a:rPr lang="en-US" sz="2800" b="1" dirty="0"/>
              <a:t> up</a:t>
            </a:r>
            <a:endParaRPr lang="en-CA" sz="2800" dirty="0"/>
          </a:p>
        </p:txBody>
      </p:sp>
    </p:spTree>
    <p:extLst>
      <p:ext uri="{BB962C8B-B14F-4D97-AF65-F5344CB8AC3E}">
        <p14:creationId xmlns:p14="http://schemas.microsoft.com/office/powerpoint/2010/main" val="2367988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60648"/>
            <a:ext cx="8424936" cy="3939540"/>
          </a:xfrm>
          <a:prstGeom prst="rect">
            <a:avLst/>
          </a:prstGeom>
        </p:spPr>
        <p:txBody>
          <a:bodyPr wrap="square">
            <a:spAutoFit/>
          </a:bodyPr>
          <a:lstStyle/>
          <a:p>
            <a:r>
              <a:rPr lang="en-US" sz="3600" b="1" dirty="0"/>
              <a:t>J.  </a:t>
            </a:r>
            <a:r>
              <a:rPr lang="en-US" sz="3600" b="1" dirty="0" smtClean="0"/>
              <a:t>Reproduction</a:t>
            </a:r>
            <a:endParaRPr lang="en-CA" sz="3600" dirty="0"/>
          </a:p>
          <a:p>
            <a:r>
              <a:rPr lang="en-US" sz="2800" dirty="0" smtClean="0"/>
              <a:t>1.   Most echinoderms are </a:t>
            </a:r>
            <a:r>
              <a:rPr lang="en-US" sz="2800" i="1" u="sng" dirty="0" smtClean="0"/>
              <a:t>male</a:t>
            </a:r>
            <a:r>
              <a:rPr lang="en-US" sz="2800" dirty="0" smtClean="0"/>
              <a:t> or </a:t>
            </a:r>
            <a:r>
              <a:rPr lang="en-US" sz="2800" i="1" u="sng" dirty="0" smtClean="0"/>
              <a:t>female</a:t>
            </a:r>
            <a:endParaRPr lang="en-CA" sz="2800" dirty="0" smtClean="0"/>
          </a:p>
          <a:p>
            <a:r>
              <a:rPr lang="en-US" sz="2800" dirty="0" smtClean="0"/>
              <a:t>2.    Egg and sperm are released in the </a:t>
            </a:r>
            <a:r>
              <a:rPr lang="en-US" sz="2800" i="1" u="sng" dirty="0" smtClean="0"/>
              <a:t>water</a:t>
            </a:r>
            <a:r>
              <a:rPr lang="en-US" sz="2800" dirty="0" smtClean="0"/>
              <a:t> when other eggs and sperms are detected so fertilization occurs in </a:t>
            </a:r>
            <a:r>
              <a:rPr lang="en-US" sz="2800" i="1" u="sng" dirty="0" smtClean="0"/>
              <a:t>open</a:t>
            </a:r>
            <a:r>
              <a:rPr lang="en-US" sz="2800" dirty="0" smtClean="0"/>
              <a:t> water</a:t>
            </a:r>
            <a:endParaRPr lang="en-CA" sz="2800" dirty="0" smtClean="0"/>
          </a:p>
          <a:p>
            <a:r>
              <a:rPr lang="en-US" sz="2800" dirty="0" smtClean="0"/>
              <a:t>3.    Larvae swims in the </a:t>
            </a:r>
            <a:r>
              <a:rPr lang="en-US" sz="2800" i="1" u="sng" dirty="0" smtClean="0"/>
              <a:t>plankton</a:t>
            </a:r>
            <a:r>
              <a:rPr lang="en-US" sz="2800" dirty="0" smtClean="0"/>
              <a:t> community until they mature and </a:t>
            </a:r>
            <a:r>
              <a:rPr lang="en-US" sz="2800" i="1" u="sng" dirty="0" smtClean="0"/>
              <a:t>metamorphose</a:t>
            </a:r>
            <a:r>
              <a:rPr lang="en-US" sz="2800" dirty="0" smtClean="0"/>
              <a:t> into adults at the bottom of the ocean</a:t>
            </a:r>
            <a:endParaRPr lang="en-CA" sz="2800" dirty="0" smtClean="0"/>
          </a:p>
          <a:p>
            <a:r>
              <a:rPr lang="en-US" b="1" dirty="0"/>
              <a:t> </a:t>
            </a:r>
            <a:endParaRPr lang="en-CA"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4202" y="3501008"/>
            <a:ext cx="5185197" cy="312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28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352928" cy="4401205"/>
          </a:xfrm>
          <a:prstGeom prst="rect">
            <a:avLst/>
          </a:prstGeom>
        </p:spPr>
        <p:txBody>
          <a:bodyPr wrap="square">
            <a:spAutoFit/>
          </a:bodyPr>
          <a:lstStyle/>
          <a:p>
            <a:r>
              <a:rPr lang="en-US" sz="2800" b="1" dirty="0"/>
              <a:t>IV.  </a:t>
            </a:r>
            <a:r>
              <a:rPr lang="en-US" sz="2800" b="1" u="sng" dirty="0"/>
              <a:t>The Echinoderm Classes</a:t>
            </a:r>
            <a:endParaRPr lang="en-CA" sz="2800" dirty="0"/>
          </a:p>
          <a:p>
            <a:r>
              <a:rPr lang="en-US" sz="2800" b="1" dirty="0" smtClean="0"/>
              <a:t>A</a:t>
            </a:r>
            <a:r>
              <a:rPr lang="en-US" sz="2800" b="1" dirty="0"/>
              <a:t>. </a:t>
            </a:r>
            <a:r>
              <a:rPr lang="en-US" sz="2800" b="1" dirty="0" smtClean="0"/>
              <a:t>Echinoderms </a:t>
            </a:r>
            <a:r>
              <a:rPr lang="en-US" sz="2800" b="1" dirty="0"/>
              <a:t>are NOT found:</a:t>
            </a:r>
            <a:endParaRPr lang="en-CA" sz="2800" dirty="0"/>
          </a:p>
          <a:p>
            <a:r>
              <a:rPr lang="en-US" sz="2800" b="1" dirty="0" smtClean="0"/>
              <a:t>	</a:t>
            </a:r>
            <a:r>
              <a:rPr lang="en-US" sz="2800" dirty="0" smtClean="0"/>
              <a:t>1. </a:t>
            </a:r>
            <a:r>
              <a:rPr lang="en-US" sz="2800" i="1" dirty="0" smtClean="0"/>
              <a:t>Fresh </a:t>
            </a:r>
            <a:r>
              <a:rPr lang="en-US" sz="2800" i="1" dirty="0"/>
              <a:t>water			</a:t>
            </a:r>
            <a:r>
              <a:rPr lang="en-US" sz="2800" dirty="0" smtClean="0"/>
              <a:t>2.  </a:t>
            </a:r>
            <a:r>
              <a:rPr lang="en-US" sz="2800" i="1" dirty="0" smtClean="0"/>
              <a:t>Land</a:t>
            </a:r>
          </a:p>
          <a:p>
            <a:endParaRPr lang="en-CA" sz="2800" dirty="0"/>
          </a:p>
          <a:p>
            <a:pPr marL="514350" indent="-514350">
              <a:buAutoNum type="alphaUcPeriod" startAt="2"/>
            </a:pPr>
            <a:r>
              <a:rPr lang="en-US" sz="2800" b="1" dirty="0" smtClean="0"/>
              <a:t>Starfish</a:t>
            </a:r>
          </a:p>
          <a:p>
            <a:r>
              <a:rPr lang="en-US" sz="2800" dirty="0" smtClean="0"/>
              <a:t>1</a:t>
            </a:r>
            <a:r>
              <a:rPr lang="en-US" sz="2800" dirty="0"/>
              <a:t>.  </a:t>
            </a:r>
            <a:r>
              <a:rPr lang="en-US" sz="2800" dirty="0" smtClean="0"/>
              <a:t>Also </a:t>
            </a:r>
            <a:r>
              <a:rPr lang="en-US" sz="2800" dirty="0"/>
              <a:t>known as:  </a:t>
            </a:r>
            <a:r>
              <a:rPr lang="en-US" sz="2800" i="1" dirty="0"/>
              <a:t>Sea stars</a:t>
            </a:r>
            <a:endParaRPr lang="en-CA" sz="2800" dirty="0"/>
          </a:p>
          <a:p>
            <a:r>
              <a:rPr lang="en-US" sz="2800" dirty="0"/>
              <a:t>		</a:t>
            </a:r>
            <a:endParaRPr lang="en-CA" sz="2800" dirty="0"/>
          </a:p>
          <a:p>
            <a:r>
              <a:rPr lang="en-US" sz="2800" dirty="0"/>
              <a:t>2.  </a:t>
            </a:r>
            <a:r>
              <a:rPr lang="en-US" sz="2800" dirty="0" smtClean="0"/>
              <a:t>Physical </a:t>
            </a:r>
            <a:r>
              <a:rPr lang="en-US" sz="2800" dirty="0"/>
              <a:t>Description:  </a:t>
            </a:r>
            <a:r>
              <a:rPr lang="en-US" sz="2800" i="1" dirty="0"/>
              <a:t>Occur in many </a:t>
            </a:r>
            <a:endParaRPr lang="en-CA" sz="2800" dirty="0"/>
          </a:p>
          <a:p>
            <a:r>
              <a:rPr lang="en-US" sz="2800" i="1" dirty="0"/>
              <a:t>color and many species have more than </a:t>
            </a:r>
            <a:endParaRPr lang="en-CA" sz="2800" dirty="0"/>
          </a:p>
          <a:p>
            <a:r>
              <a:rPr lang="en-US" sz="2800" i="1" dirty="0"/>
              <a:t>five arms</a:t>
            </a:r>
            <a:r>
              <a:rPr lang="en-US" sz="2800" dirty="0"/>
              <a:t> </a:t>
            </a:r>
            <a:endParaRPr lang="en-CA" sz="28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628800"/>
            <a:ext cx="238125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descr="http://gulfislandsnationalpark.com/photos/images/sea-sta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0779" y="4308985"/>
            <a:ext cx="3184679" cy="226247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Red Ruby brittle st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4527644"/>
            <a:ext cx="180975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http://t1.gstatic.com/images?q=tbn:ANd9GcR2W4XYoTwV4-cPJ-sfSQUcHjyhlOBBjhEByfS-W5NZm8IzezbBI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4870543"/>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219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6678488" cy="5078313"/>
          </a:xfrm>
          <a:prstGeom prst="rect">
            <a:avLst/>
          </a:prstGeom>
        </p:spPr>
        <p:txBody>
          <a:bodyPr wrap="square">
            <a:spAutoFit/>
          </a:bodyPr>
          <a:lstStyle/>
          <a:p>
            <a:r>
              <a:rPr lang="en-US" sz="3600" b="1" dirty="0"/>
              <a:t>D.  </a:t>
            </a:r>
            <a:r>
              <a:rPr lang="en-US" sz="3600" b="1" dirty="0" smtClean="0"/>
              <a:t>Sea </a:t>
            </a:r>
            <a:r>
              <a:rPr lang="en-US" sz="3600" b="1" dirty="0"/>
              <a:t>Urchins and Sand Dollars</a:t>
            </a:r>
            <a:endParaRPr lang="en-CA" sz="3600" dirty="0"/>
          </a:p>
          <a:p>
            <a:r>
              <a:rPr lang="en-US" sz="3600" b="1" dirty="0" smtClean="0"/>
              <a:t>1.Physical </a:t>
            </a:r>
            <a:r>
              <a:rPr lang="en-US" sz="3600" b="1" dirty="0"/>
              <a:t>description:  </a:t>
            </a:r>
            <a:endParaRPr lang="en-CA" sz="3600" dirty="0"/>
          </a:p>
          <a:p>
            <a:r>
              <a:rPr lang="en-US" sz="3600" b="1" dirty="0" smtClean="0"/>
              <a:t> a</a:t>
            </a:r>
            <a:r>
              <a:rPr lang="en-US" sz="3600" b="1" dirty="0"/>
              <a:t>)  Sand dollars are </a:t>
            </a:r>
            <a:r>
              <a:rPr lang="en-US" sz="3600" b="1" i="1" u="sng" dirty="0"/>
              <a:t>disk</a:t>
            </a:r>
            <a:r>
              <a:rPr lang="en-US" sz="3600" b="1" dirty="0"/>
              <a:t>-shaped</a:t>
            </a:r>
            <a:r>
              <a:rPr lang="en-US" sz="3600" b="1" dirty="0" smtClean="0"/>
              <a:t>;</a:t>
            </a:r>
          </a:p>
          <a:p>
            <a:endParaRPr lang="en-US" sz="3600" b="1" dirty="0" smtClean="0"/>
          </a:p>
          <a:p>
            <a:endParaRPr lang="en-US" sz="3600" b="1" dirty="0"/>
          </a:p>
          <a:p>
            <a:endParaRPr lang="en-US" sz="3600" b="1" dirty="0" smtClean="0"/>
          </a:p>
          <a:p>
            <a:endParaRPr lang="en-US" sz="3600" b="1" dirty="0" smtClean="0"/>
          </a:p>
          <a:p>
            <a:r>
              <a:rPr lang="en-US" sz="3600" b="1" dirty="0" smtClean="0"/>
              <a:t> </a:t>
            </a:r>
            <a:r>
              <a:rPr lang="en-US" sz="3600" b="1" dirty="0"/>
              <a:t>Sea </a:t>
            </a:r>
            <a:r>
              <a:rPr lang="en-US" sz="3600" b="1" dirty="0" smtClean="0"/>
              <a:t>urchins </a:t>
            </a:r>
            <a:r>
              <a:rPr lang="en-US" sz="3600" b="1" dirty="0"/>
              <a:t>are </a:t>
            </a:r>
            <a:r>
              <a:rPr lang="en-US" sz="3600" b="1" i="1" u="sng" dirty="0"/>
              <a:t>oval/round</a:t>
            </a:r>
            <a:r>
              <a:rPr lang="en-US" sz="3600" b="1" dirty="0"/>
              <a:t>-shaped</a:t>
            </a:r>
            <a:endParaRPr lang="en-CA" sz="3600" dirty="0"/>
          </a:p>
        </p:txBody>
      </p:sp>
      <p:sp>
        <p:nvSpPr>
          <p:cNvPr id="3" name="AutoShape 2" descr="data:image/jpg;base64,/9j/4AAQSkZJRgABAQAAAQABAAD/2wCEAAkGBhMSERUUExMWFRUWFx0ZGBcXGR0aHBcYGBocGhgYGxoZHCYeGBwkGiAXHy8gIycpLCwsFx4xNTAqNSYrLCkBCQoKDgwOGg8PGikkHx4sKSkpLCwpKSkpLCwsKSksKSkpLCwpLCkpKSkpKSwpKSwpKSwpLCwsLCwsLCwsKSwsKf/AABEIAL0BCwMBIgACEQEDEQH/xAAbAAACAwEBAQAAAAAAAAAAAAAEBQIDBgEHAP/EADwQAAECAwYDBwMDBAEDBQAAAAECEQADIQQFEjFBUSJhcQYTgZGhsfAywdFC4fEUI1JiFQeC0iQzNHKS/8QAGQEAAwEBAQAAAAAAAAAAAAAAAQIDAAQF/8QAIxEAAgICAwEBAAIDAAAAAAAAAAECEQMhEjFBIlEyYRNCgf/aAAwDAQACEQMRAD8AGvych3SxBOezPV9csuUZe32JSv7hBKDUn/AvnTQmvJ4HmTSqUCWSSxc0zrUDr1MN7RfSO5CEIKUhIClKo42AGbnXnEJ5FAbSQhkoWVEJSrChiQ2I8lcqkRqJd4d9K4RhIopLZHfmDvygFN3rPGla5agzALJoNCR4eUPex1hmiaqYtPfBaSMWIAu4JxU4mI03McmPOnLX/Qq0MuwtqUKNR/M50+aR6OmZLJEymMBmBHEHduVajrGWslxrU5xiWs0GH6UpoKU+oiE3aK02yQe4syFBaGUJn1FSN8mOzHY7R3xuaM5bPS7XJQpJozg1oNwx+aRGwSgK1Jd6ncn108IWW+1Te5lNLKlqAx4Tk44q7Prn5w3kpAAYZhz166wvTDWhZfkuZjCkOaMWqK8uY9oXz7i4ArEpOEZAsAc1OxqCH5Uh3brdhDsfAeML7wUZqCj6R3oST/oyVK8wVJh+IvIQ2q6UnJNQNPSM5OtRxqlFX6T9VDU0HMYm8ztGvvOYoPg2c+5OUeb9o7YZc4TQMQALjcsQ77QihboopatH06aikiaXBLJIphNQXJ3BB8OUba7kS7PJSlKUjC2DFQhjUZZ6eJjyifOKyFEUxZEZA5etI2sq/VJlyMaUqxJYuXohwFjqBmPtDzTVJDR2fdqe0ZlkYksyiCcTslWFyOVPONnYpCShMxJzDvuAN4yU6xSZ3DMOIf8AkHA9/SNSlkITLl/+2EAOCxYtp5xzPZXwVdsVhSQkfUNhUuaA7naMfPlqMrukgiaFlSg7cCUEqIeh8I0t7XFNKyuWaUz1GICuxZ/KFEvswo4sa3ZLpY0xKBAodhiHjHUtxpnLJb0cuSypVKS637wh0h3AP0UGpFS2bwMvBLnmWFKw4ixWNQAajSsNU9mZALpURhUCMJbLLyI9TDGV3CFOJbmpJIBqwrXmM+Zic8KkqSAkzRdm5ahZwVlTkkhzkk5faLL1vNICgSzisAS+0KSGKS2jbuKdGhdednM4PKWniIBC9A4cjptAWNopYRdsyUVhjkHGoYlh4vDG1WxKS7UHrGBs8mdZ5hUtJbMHMHb3g2875XNZCBhKqGlBVs9CPmcLCW2icpWPja0rcpHN4SXpa2IDOG8c4NuqxHMksdGgK97sSVFbMoa8ovF2hehJOIUSU166Rnb9PDhHifE1jVzbIAmgjMXvZ3SrcN5fnKBO6FbFNms6ElBUXSRVjUO6XcNrxeUBzeEigYADLlXxd/SCLLiUQhIcEh+ZyAfxj62KJUtJFXIKR+nCftXyiYjCJEtMviPElQZ0n6XOddWfxaHvZ2zSStImrCUYXxPVJNA41LvTnGdkWdaUYmJBpiagqNd3y6c4a3MEpXxDEk82fxjnyrQYm3u5NoKSLPNlrSNy7c2NR+8VyZc8gf8AqCOQEEWOZYLQSJLy1pQ+JAKWLP8A9zavzi2RPmJThwJLOHdnY5sQWhIrR0tGZvPsypC0qUUh2AFGDAs58hFYutJlLUs4lCiGdsKS5I0D1L6NHofaC7O8SUEAjSkYG3dm7UhRMqaptMRcDk4i88Lk7RK0MOx9nRPSVrSSAcLAsCpIDltaMW5mPR7ChATwIBbIDT5WPF7LdloszLKkpKVOwc41E0oaPpG17P34mUpCRPC8asOFVcLZ5ZB2iKxrF0URv7CsPVnJPVqBvm8HKUCQrC7BgQzjUV2eFkqUlYCpasSdSDqKeDFngyQSAQVOHp4R1wYjDLMsFwdN+dfnWCTMGhz5+MJrTemEtXEdvH8GKp6yrjVoKV0zijViph820EqDD19PaAbfNSlyR9Qy5gP9/SAF29RIwl21yrX+YW262vMJWsZYQAXyL4uucK7Wh4pNlt4KK0BSUHECwqw2c1qOm0YG+JCmUlQc6FOT1ceW7ZRsTeSRk+VNshWA13hLALJc605g+6X8Vbw8b9GqujDSOz85kp7tQBq+5DZ7CqfONDevZh5cpKApJSAkkBqGqhzZ2frDade9DhAA8zkKdPmkDSr0KszDuPJ2FWlR9d13d2TiLjNL5gB3T1AYP/rB9ovYiiaABt/LlCifOUo1JaIBZLQ6xo2wqZe6yr6jm5rAc21nf3iE2zqHn75ffygYpOxzb7t5e8VUUCw+zzhTFUa13186xYFgVemz/kVAFIXoNawRY5BU5pRsyz1yFOYMZqjF18zjICUEpckjhLglhl7eEFWdfAA7qS70YB6tudYz17ziu2SZTO1WfbLLnGr/AKPho4JGIcw4SBuaxNOzEJFrZwriScxFsq60YwoHhLltvn2hdMHwQZdtvwhlVScxz+0LkxWrRh1Ms2JLAsX8+UAW+zUYHERlWhpzGmUETLaEoxIBUKBgz+PzWE1u7SBgEiuxzH7+kcMsix9k5Ce9TMQpI4GPU+fpCNY7x8QKSzFOlNRvFybeqYtRWXILeUUXiriDaE/aOeOeTnVaEEc6ygk4DXQb7eMQ/onKQkF+KopiJqASo6BqwRNmhiQGUDo9eY0DQOpWIBWakqdjUUDuf8vakdyoW0cVbZqBg0zbZy4A2o0FXfOAQoBiKtuATr81hZMmkmtMReooHp5fiHFolS0rKJanSPqVvUknSmXlAypKJrNj2BsKMRmFZc1CdGDpc83eNjMsyVFwzGukeZ3Beq5RV3eRcAkUanmxHvBMy3LJJKi/WPPlkcHR1QkqPXbQXOWdOv42gC3yQHBFGp8EM5wwn88oRXpeKcCqsQKjUftSPRWyL0eTdpbxWucoVThUwrmcgR1/EOez3Z/ulBaaq/yPvy1yhded2Sl95MJUZil0SDQNkrJ94dXfeYld2FrCsfDjTVIbFQnSrO7ZxOcfqkNjS9HVnQuWpapc3u8dVJqz6kAUD0cbgnWNLZrSJgCCpSnB4gaht/L0jP3cpClElQU2mdSKv6xpJMxAllgBTTT8ZwcaXLoaapXYUlQCUgHKla5ZdCTFClqWW3+MIy1tsveLCQtRBU9CX13i+9bxwtKS+IAOcumucdS/CKjZde/aAIBlp+oFnybkdyQw8ITWm1pwuFB2B64s/EfiB1WVK83erNVzSh1yeE9820WZbKHCoAhWxcP1DHz6Qao6FSHNmmVc5bHb41YtVNc5uC+ftyygCyXgmahk06mrGpTn9L1yzEW2XECQcIZlVo+lNDQgs4eGRiKs6fN/CJO3n/PzlHEzAp2LZ5+NIqXOPUc/GGoAb39GDZZ884qC21+fKRwTWDaZeO/vEZoOentp7wyQC2bOJilKN3Ln8xchYaumnhFZRWHoFkUy606+UNbGcCDoCAS2RYDC7ULFq9YBky8q6w1lFCkFCxQjPbnE5oyZmOzclU+1zJ5NAcCauCAX26xpbaAKuSaeAH76QXct3ypCFCWTwgqCcsQ1Y6EAksOsAWhZavz85v4wIrZrBTNJjhmkRWVVrFqAklifL0ihi+y2oghiRBUy5UWniScMxq7H4IULmtF1it60KBFYhlxLIqYGiqZdSZKDgqs5n8bQlwlROOgycjfWPQJsoTkY0M9SsRm+7ShYP6gXDgKctsaHxjiUePyL0Ze8Oz/CSDiauxhKJBQnFnvqGGn3jezZBCGw0A9IzF5WA/p+n4dYpB/ojdmcs9oOMM+gY/qq+GuQeLpuIlQSCzglIctRR8hWJzbNhUag6g7Hl80i65VDvAnEUlfA78LKocWrZDxMabXgjO3bbTKwk8QFcJfqR0q9M6xrDe1jGnkl/WM72qsa0TykoMtJqWZnJdWEihFKZcwKwzue8Ls7iX38uZ3oSy2KmJFHooCufjEpwvZWMuOj2e9UPJJWaNmNafz5R5hfF4jEeJwQxbYVD+LR6tZ7JKmIC5ZNQD51yhZeFxImAhUpCm3SK1+eUXx6HlR4neVtSVImDMApIHRgfU+kfXPaVD+2tPCT3hUToAygOhw+cb69f+nkgglKCkEfpJbyyzjMWrsbMk1RMUQK4SxoCMQdnDikVUN2ifKuxjYL0SUskgJbCDo5HqYFT2hmIPdqLpqRo/8AH2gBCpaZLzMKFAkhI1FWPSvpCudNEwcLlQDA5nJhSGWNDuVno3Z+cpSVTFgMz9G0bSvvCudanUSalRJf2EXWNCpdkDgAqYBiXFK89BnvCl4MUPFB0uczCtFPnl0fUsPIQVMu2XPl4FgFwWdtSAOh/IhbKmVJ3+0Wy52Xz4NYZoJmry7OzrCrEh1S3qNUn7hoY3Zf4WyVMQdNQT7aekamwWmWrhmBwSxfbf8AMC3j2Ps88qXKUJamoMn589DC69BtdA01BmKCySQSHIZ21Oz5mOgB1MkNUgE5AO9SXcUb7wVYLnMiXxrCjtscvJmgWeRo8NExShTaRd/UPp8/ECmfpXw9TEkWrDDgCZCSDxCCJygBqIrkB+LbSB7fNchqD+PnlDGOLmqejtB0u0YfqidgkMHNSY5bwC3SEDRcLViJIpXTSKUz3aB7NkfTptBCFCtM4YUkZYPp+PYQBNoTF06a2X7/ADOKpzFmrT1gmK3pWL7Ktvm8dkpBz2iXdtWAFDm65pSQxZ/YOT9vOA7ZO/p7R/eAUhYOBQDMHyqcxlHbMrYxo5F2otcjAsVSXB9wPAxy5V6CUbMwb5lTVlCSMstfLpGen2czHfhS5PkDnzz843No7LSpScSUDGNda512jIXinAqjkPl46xz2m9EqM/arClJ4gWbxfaLbB2aK0d5LT4KLBjnpUN6wxvGwqmd2ANaltDtzgi4JU2bL7sKZIJSWZ8LmnXnEpz4sPG9GSvK9FLwoU5w0Knc0JD8w1ICVJcllMH3A9HpD6+uzq5c4JCCoD6SNgNdYCl3Q4c4iTrSBy/BWme2dk5hTZ8OJ8KlJB3DnOG1onkkHyJ6xk7ht4AWnEMKVM+uIUPLTPWNDLmjD9VI6YbLZD61WsNt+4pCS1LBdm8t4Otk8OaZHUe0J7TMDkat6fHjoVkHRlrxuRCiSrLPwfUdYW2e4WnIwFqig9afmHtotIq51YuR1aB+zluQueygS7tTbXPLpFvALYzv2cDMSgF8KeLL6iK7aQjmEM8GXgCJswH/Jz9oWzFAwqWjqXReFR1JPN/n7xyz1iEyY1OefjDBCkTQzDT1iyRajqSP2y+8Cy6/PmkdKmMagDCbbC2GmbvrkwED2m2jEMsvs0UhPOm3WITJb1brzjUANRZEEP82jhsCWLU/n+YBlWwoLQxs9rSeUAcHAVLzyHykTtQBUkjXWCswQWOrfPGBVS2GHQHEDtuPv4QUBoboDZcoX3jM4jypF/wDUsl4WzHKsWkYzCbPOCQ/NyN9w/SPkrc59TA8pYJ1PQRckgGGtC0cMvUwRKyjqSDSB1DPb94xjoVX58ziYctHESCxIZnAzrVzlmcosTJP5MYxbJNY03Ze0FMxiRWM5Ll05Aj57w4sBKVJL0dvz6RHIrQbD72vGayhglsklJOJ2bcDKmkZY92t/7iMT5A5Hk+kPu094yJaZyCWXMIWw/wDqEhi1DmTHmkwNtHiyyuLojJ7NrIlHdtn0P4/MZpF4qsVomS8OMKJWG2UVEFPMOzbvAi7+XLSBiJNMIz682ga239OVhKpCXFErPCd8tKUyisE5h5aCr9vcKKDLUvEB9TFOEkVB/wBq5aPGbnSCpRJWoklya1jSkzJ5lpUgAJFQlDJDh1KH+WXThjZWGx2dEtKeBTAcTir1dtIbg2+zO2Krmtq8KlCqXJJ1xEuQoDxb0icztYlI+kqrUPlnpvl5QBYbUVTkBKmdgQKjIBgDu2sM59lQospJQRUg79PWOiFx7GekKbb25IP0qfJIcknUaMK/eKf+VmzbMZ5odEg88nHwRC8Ahu7CMa3GFSC3m8FSb0lolpltUrUlTFJwrVxZA1BrXcReOWD6ZKSsxv8AyU0khSmW6WAGQIqabOIY3Laly7TLJXxE5uRQvSjEExC0ycCitCQRVSi1QGLkPkdIX2FCps9BAYFYAcnyfTWByqVA9PQ+0h4goaisZ5QNemkaK9i5SNhr6Qp7nP5SOlHQugWXOKco+Cic9MvcR8uWPmUESi1G19WzghPkTmPym0fYy9Y7NRU6wR/ShoJiCZoZokhYamYAB5nfxp4vHES6iLFS/AM1OjesYBRNCSOfTKIyZTci3lE1TG+nx89OcWWOxqVU0HP5tAYUQk2pY6Cnj9oZ3dxqcigz5n8RH+hQPvFCrT3S3FRqOeb8oAw0vK7AlOIFhsaj48CSrGCxKn+cotVbzMTw/kjLQ5ivvAeNSDuM2y8Dt/EYAbIs6anI++/T9jHTLTUh4WJvMvr0MX/8qNvWANosn2VWYr0ipKct9etYn/yhYMBX1iMuZjOvUfN4wrReupfx+NF5U6QKUfx1D7tVusDpDFv30pE1A6Akmnj0g2CgiSvhPp/qd/eGFiJoM28s3p6wmlKIzeG91rdQHOEl0YJ7T9m02pSFFRSQhqa1+ecIe0HZaXJkkpBOEO5Jrv03je2iTUBtBpCvtBaU92UnM0Zs/lI87/DGUuTJSPM7qs6CrDg4iN8qEs7vpWKrxkp7xpiFIAoUO7sBqdzvvE7wlzJcwHCxKnIfIZvuNqQBbr5QQ6yoqLuAGKSxCCpTN9TFgKjYxRxlHoR3QTPtOOZULErh4MdXU1XyLBnoM6Rr5HYyVhHD6qGuecYO51grCgeJ/pIqwLvsch09vUpK+8AWkllVEc/L6LYoqS2YW0WTu5hKSzCofckD1+0c7S3nNUpD1OCpHU5+DQfb7amYlIRKKVEjTIOCx2qMoDmqxTiTkgAF9Tm3v5R0Z481SJ26BbDIWUhw0yYyUDZ6YuWngSdoIt91zCQJMt0d6pLhIIU2EiYSGrVs4PsVqBWFtVAwin1BmYc2pBUvtNKf+wkrC34QClihhWjU1fRto0WsfykMoNmSvqxzUtLAIKhxFswK1OrV84XXVwTpJUaBYp1+CPQLRfkm2SQgICV8TrcVdwwHME1yYRgL5u2ZI7tSwRicpJGqa+NGLiLQcWaUKZ6DecknCoZN5NCxaQS2hz8fhi7stfP9TJwqqoEBR0B8N4ItEphXPZsh18THSOhVOldB94+lJA8YImIJLV+CPu6+bwwSpJq/nzGoiSiQWfwi6TLr9usfKTnTr6UjWApSC7nrEbTaP0jOn8RaExSiUCryqdNfeNZgq77M/ERQfD86wcpLPy/gNAhtSUgB/msDzLe5br+xgFOgqfbAnLPPw/aFq52IqPLX192ihDkgv81+cxFoDhtKwUhG7Gt0z6Nt89g0FW6SlgpurQquicygOfmIcylZjTw5EFjzEKN2hYJaTXN/tEBZ0vlHEcKmNa/mL1DUZQwp9Is4DFnA0LtHUFn+PEMZyggJThL56e3tXwjUA5JXq/WCFLqCCSAzlmYnTOF4pFkmZWsCgjABPMbc616Qzu8YVA9D838ISCY5DV2H2brDORbKpZg2z0Lk65xOSMbG8JlEKapAYDlnn4Rnr6kFPHhJY1Gm4PQUh+hQ7qWSHKXY70y+bQsvKYqYMAABNPD8tHGmJJb0Ya+bWVLKlIGTkPzoR80jOW665YUmaAolSgooOQIrpmnlnGy7QWdKBjUQ6UkByzkaNrRoxpvUYgRLLBQzzVy8d42bklyiDVAf9GpKwUhtUh/lH9I3113ZaVykqloUtDkBSciyiC24cGusLr/mCfKlzD3aBhcJl5AKaijnyNY3nZ/tekWWSCgumWlPCQBwhnbR2ePNc4f7MMVTPP0qMtCjMlqLMQsukEsacxUVPKJ2e2pnq4mQtTAoI4S2TLAo7AQd2wvCYcKBSWQOICigQ+fSM7d9ulyZgQ4MspZTsRiBxF3Dgs6fIR6KkpWOnXY2vTs4e7eXMCW+pLgsWBPF0Az3iq57mVKnoKkgBhgUCcCsWFQqP1UIIOYLvA9w21SJhWA6cTHiqXYKd/CraRpZ470Jl4gg4eIAhYYAhixBQQP1DYvGkNFK7Rjr2tAScMlwQvE4YDBmEbsDGfvu8FzcyM3CdEio4RoNGja37diJBmLcBwUihJ65169Ywc5bOCPmsVx00LK7Odn73NnmhR+lVFD2PUGPTn7wAguoZ/Yxjrs/6bzp0pM5KkqdTFBcFNdSc/DrDi75i7KRKnJKCkkAnJQBqAcjv0IMdKkmJdMPUiv3itVKa5n8DeDZ9ncBSapehHPSF8yUcQbz5aQbHLVSynOn7h44ttfOJTxRgX+UgNSoNhoslzH0iCsmqPmcfShlzPSJzJg6Hb3EYACqUXzfruYmmx1BzO0WDLelTsdBTXOnKJotAeoh0AqWKAgsQ32PuNdohLFaxZNUNI+ltrnBMD9+EzQgE54m0bWNHLmOAXcfAYRz7OPrDOzeEG3VaXGEwjGTLLxRVxrXx+P5xyVMcAUb5TwrH15zqJ6axGx/S7Zfct7xkZhC0N1ipSS3KLpQK1cLkksG9InPFHb7QbACgUcxEZtnFi108IjLGW8Y1ERm4eDrFNrtA01DNBl3pdY5wkujG8kpaRL5ft+8AW4YkpDkEV5/NIZqSAhI/wBR4QMtAbnkR5x5wsjFX5cwnhQWkKCTRxUHcbRmpti7oSV4SUpX9JNGenR8vKPRrRId8wz5V84RdobClUlRFMvPEPGDKVxpkmZq322WqapMlJTLVhOFX6SpIxpP/c58Y0l19m0GUh1nLlGWXZzLNQytUKBBI3CtCaQWl/0y1qG6Ulju3jHm1u+NlU16LLReylywkHgCQGNagMS59ByhMLUliFqOTEKyVyNK6eQhjbpf9ORhLAvnwkNWrnVJGVIV2Zfer4QC5q+Tb11jrxSmnsLsnYZqlqCEze7y+r9RoE10JDPu0aTs1cy0ETVFnICkOz/5JG4KfQwNcXZNU0krwgA4kqSQS6QQE8qkE9BGhF1T1FpqKBy6SDiPMeApsY7G10NG+zPX3bApZxkKRzJZyMyac8tXhCiyqUoqZQlk8JNMSRmOkPr7u1AJC3SEs4Oxq4b0h52dmSpssSxJC0IoxDlnIxE6FjlDfw2b+Rof+ni3s6it2xEgmrAgADV9aw1tEqzz0YJmCYFucJIJ8swY5LtQCcKQAktQBmflprCG2WOUiaiUeHElTUqhiC9Kvn5co5py5NtFIR/SufKTZlplOe7UOFxQEHCxVuS1feJ2yxsl0AEAM45AebmrxC+J/dSkiZM7xK1KGJRoQKh9yWbmcoRdle0Ke97ghRSkHApVXD5ZgBtMy0dOKTlG2JKoypBCkl44uW1YaXhZWNAeUBEOCG55/Hzi8TMGQpJBrlUedYGtI2z+0WzZbCjfmBkrrWvLwrFEAus0wBKhqrDXTgcmnU+h3i4yAQTRw3j8/MBmXl80joKgdPd/zBASmIAOnwUi5Elhl/NT7feKMLv/ABrBdoL0AZh1cM4T1GXjBAyAlhqiB02VqjJ/IfG84tmry5jyL1Hv5xfZ5e9Rl1fn5ekAxIl2xDziaJW1Hb5zia5bM+T5/mJPp4eHx/OFCVypoSfHOJTJz+H3j5UukRCmJgmOmS4+UipK2MEGZFZlPWAYhMmPUw77P2PEtOecJ0WYlW4f943FzWUSpbkHEadOcSyzUYgXYbNWMnyNPANC42sJBemlY+nBeM0SwZi9SK4jy0hPeynVLqHCnwvUjCQetI5Y9WTkRFumCfmDLLsdQSzA6EZxO9LfJMspUoAKDUNQwcZ8wIRX7ZmQTMmqAOSAQA+lRU60jIzlomBPdpwjJgHxEbk1bR4aWKxk1Q3tVvl41ssEADDVyou4ypvCmz9oxLTgCzQnJ9STvAVrkjCpQJAJAro7U8GNeUaK6LmsypKFTfrKXVxJzNd4nGEI6AppPQGucqeSmZKwKSjgOYDR3szZQgKCyVKJYOGAHysXC80YCr9Ta6fPvEezipkyaCP8gWydIJxN80iioq9m3uSyhEl1lGMUDUcaE7lteUN7MoFRD6Z/PlIWz7YFTCjC2FLFTUxEBw+4BEGWNISMqNn5RyN3IvFaMb2ssBVMmKJZOJKRzTzbLaGXZ+6iizgSy81a2GP/AG4j4AU2MA9sL0Awh6AuadNub+UX9mLwROliWtTlNUtRRwgMz50A8o7cj+NHPBfWx9a7MJQImzUYyxwJDgUIcq06c4uvTs5MXZ0TlFJVgDMGUB/i+Zo58Yzs1IUxTVSU8WzHTq7+Yjc3BbO9shRNdJGqgah3S3SvlHHjm5Po6skOC0eWXyJhSUBZKagpNQ7nfxYiENnsqpU1K0lik/A0ep3l2WAZSQyVFy53NG5NAJ7LAgUz5R6eHi0cGRtMtlTe9lpWz0enMfYwBa0AaeQiUpCrMtq4PnppBtrsoWnEnMjT7coZ6Y0JWjPTlO2xgVctj85ecNJ8sgYWqx9faBJln84ZMc5JnBh1/EVTp4YtXr41ePlyIrTLr10hjFshee/vBiSxVibmdiMy2u3jA6bOQ2hKvLm/WLFycIZ3cDTUh6RjEZyalqaDwpF0p2EVIbfX5SDJIBgGJguMnj5OUXE0+VgaWkuX+fPtC2MW8vOKwmvXWCHFXDUYNy1/jnvHEynaDYAZIq0FWOU5Y0GemQDnPVhEBJNKZQysVhcuqgic5UgoJuq7QCVkUEMzaFBiHbblz8YDk29ExkoPCmp94IVMRhxBy9PVm6/iOST5sD0VWq24Ed4ugS+mdQzDntGOnW4qmGeUvhUAlIo2J/QAHxMPb+PeSShLEggjSo+GMsq2pHdgg4R9QBB4wGd8q/flG4NzSfXZAIt8oWgd4pIwpfCD5PCUTmGFAxKSTTIgaEDJmhlfF7mXLOFJAIOF96tSMVZSpUxITMZRV9RcEbktmM4tklqhegu0oWtakTHTxDEl3KSSWrrww4mLs8s4CsOAM0pJyFC9XhdInkzlNiWtwyQP8GCltp+ot0hRfKZip80sQSskg1LvWvV4ilZSCS2x8u71oJJy2+eMHXPPIWkiigfRuXlDy2yBhqak0bJtmhld3ZLCMdS9A/SNCXhaS9FlmvQYlqUtKcSxVT7Mx0cmtN+UPLNeIYguQQzgOxz/ACPCML2hbGZaqNUoGpNAcq7gwbc9qmLAAGIADifUf5Hm+m0TcYt6KRbrYxv9VnWQhYzUKsXU34JhDfFtEtaESgpJGSwDQgPR+Tisa6TdycQUQCoMC9WcvE7ddaJpcMGDl8jqKnpHTB8VsjPb0IOy/bBKFJl1nTFBWIKCdEkhLmnLwjYDtBjXLASvjrRKiygrI5BJDD21jzC8Ox6xNmTJc1K8Ksk/VnUgeIy5x632NaZKllQIUlGFRVRwwNXarhNYTJx00NFv0Z96qZKUmYAMGGuRAHrUQGZcxM8SyAEKQ6a0P+QfyMMJRQmaQ+J3zO2fixge9J5UQpAqlQDHR6Hyz5tEoZOLGnC0Qt1wApLuXfPemWvOMdMmrsy2VVLtQVDax6dKtSZicOKrs7cvsGgK1XBLnCjEkMVZcmZvjR1LIcqjTMeLOmenEgglnofnwQqXJwliPhhxbuzk2zHvJQZ6EDVquRpAa+00miZ6TLWdxnlkRzh4yTLJii1JaBUIduXrGonWCXMAKVB2fptAYunCfDP54RRSQQCWo7M3rHylUzyy5Vg9V3ltYq/ozsesazUClNB02bKCpUuo+NEpdiJLYfnysNLHdWIh4DkkaiNiuwryGVSeWsWWi6RmM/eNNYLnEyUUoVSqVYcyefpSPPrpuuembMlzJzkqUiUkkkhSTic7UO9XiXO7Yb8GYsykqcBiC4p6+npFsuwKJZm19H9IcWa7J4TxAEioJfX2iy02RZQxZDgl0ivxoX/J+GYitc1EgV4lAPhGcZC870nzEJIOFD/SDTPIkRq5thCVlRLvmSfd/lIAtklKkKQGzp9vWDTfYvOuhVc9+LQcLAioagLcjDG09oO5wAk8Z2pgFS3PDCKz2JAWnEsoBNVUI0DNrmYK7V3lZ0S0olqExiHU4LJIOQHMEeIiSj9JDtqv7GCLYZ6DXCouSDkG1fq9Nozt6d2FAJW6hkU0AKgBhIOvQ0bnHf8AnVKsySUAKLMRqamoOYId/wCIBtl4JlyyovUAIRQE7nIkJDPizJNIHfySarQHeF4KmISgrIw0euWg5dem0L5FhViFVgqcJIS4J0rqCWHJ35RGXbzMVVKK5NwsAGApu2ZfN4MlrCGKJhfEQUHIGrE6EdNo0eS0ybbC+zNkUVKXiSkgkZ8WdR5xtVWhKSUnuwQSKgKLOW4jVVGrCq8LBZ02OyzJACVlIMxYBTwlKMQUokgq7zvGIAoADUGF1umcZfCaBjiQXGEMXNahjFOLNtHUXspakJBY4qitDk0esXROUE1DNlswOh8BHj/Z+er+ps6qf3fqBGWYJG2Tx6DfV8zJUoYKEgh+haOSTUDrpyRT2plyyrEoJKmNRmxaE9htxlJJloDapo0AWCapYUpSnUzknmDkNBl5QRciivE5pt4RzPI3LR0QxpJ2W2PtYpSnmILBQJCcy3vVo0Amy7TLE2zqBUoFK0FRoGYkp0Umnwxhkf8AyFI0JCidWS9AdIoTaVSJ4XKOAk++bbR3yXJf2cvFbR6L2VsqEIWCkomhQxOQcQaiUnSukaCyJwJKxnhwk6lIUT6feMnO7QKK5KCkOuShalAs5IJyHTfWGdmvVaQSMmNCXrTzz9Ig9FIwpaGU1TgnEAqqSRoS9R7Qvl3yF4kJbHXCKkUBS5I5g05xku1faecmclCDhDAnmGNMtx6xZ2RtyxJKiX4inwYHOKRg6tglNLSNpcd4CWshT0TrkpYFT5vGktF8JEoLSeLExB1yr5mMObR/bmKIqAD5n7QJZLco2UqJcs/vFJfhJL02RvUqUlJIfrqaN7wot1xy0rQvCVqC1KxGikOGGENUADLdoj2QCZyJcxY4kqUKauzeUaG+lY0kVGRcGtKirchE3JrRRRvo81kXTOlBC8OLBixIWkjGhyoJcbBTA8hDey3shMhMxSf1FIDE7OTuCcf/AOY39x3NLADuoFJHEX236wrs11y0rVJCQxUpb1yBSyWfLOKKVxE6kZOw2q0KUqkpaAaKScxmKZhx7Q7s8vvFhAwEg8SQagn7t7Q+n9kJRQhiUMxODhCn3H7xCzXRLVNKgkIUjgdP6glLjFvmWfLSN9P0PJAw7PLAzD18gMjtGdt9sXLmYXdgxHNipn2zD7JO8b62DuLOoh1ACgUXz56+MYmy3cJqpqiWIY+qaZ7U8IbwS2Mux1hXLJmS5owLLqTzwgAgZA0DnUQ2vi4EzMcxCQlbOkgZKFQaa5eUA3xd/c2ULQovT2w6Z6RVd18zDNMkFh3aSDmxLOTvTSkDpAUd2hybav8ApxNSMRV+giqFD6g/IuzwHjMyXjIwu/DnR+XKILtx7wy2ASsgkClSlyfbyhmmWFIdmq1NHhISNJGCvckLbCoggknR82bNoRTLal3UcIcZ5lncAMx6HwjY9obOwVXU9KB8usYO1qOKjUrk9dPKOh3QsRPapBXNUFKKhkC2ElO/8RKR2bTUAADEHLnRiH6+Uds0wqUlKiSx3zqatvDdM3hw5ivWhJFYi20yqiu0Jb4mOoy0hkoVgSw+o5OTrnSPu0F3lRCkpCh9KmIdKgSxH+rYfF94umzsmoUmhLHM5s2dc4IC8cslgCliW1flpEIyakCruzFybMZc0FboY5gb6iCrKUlsPE4P9tLlQVxB+gAdyf1Qxt9lThUthuQ1CQK+bQsscorKuLCUJDFNKZN+/WOpTsg0HpsikpTLCVcTlZGSFJUpg2RAD0GZVyiz+2lx3qAxIAWkhTA0cMWo0H2SzpXZsYBBSgZqKgRiZjlo9ecDWmagqJMsE7kw8Sl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981130"/>
            <a:ext cx="25431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25" y="2204864"/>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8" descr="data:image/jpg;base64,/9j/4AAQSkZJRgABAQAAAQABAAD/2wCEAAkGBhQSERUUExQVFBUWGRgaFxgXFx8dHhwYICAZGhscGxoeGyggIRojHx4dIDAgJCcpLCwsGyAxNTAqNSYrLCkBCQoKDgwOGg8PGiwkHyQsLCwsLCwsLCwsLCwsLCwsLCw0LCwsLCwsLCwsLCwsLCwsLCwsLCwsLCwsLCwsLCwsLP/AABEIAMYA/wMBIgACEQEDEQH/xAAbAAACAwEBAQAAAAAAAAAAAAAEBQIDBgABB//EAD4QAAIBAgQEBAQFAwQBBAIDAAECEQMhAAQSMQVBUWETInGBMpGhsQZCwdHwI1LhFGJy8YIVM5KiQ8IWstL/xAAZAQADAQEBAAAAAAAAAAAAAAABAgMABAX/xAArEQACAgICAgECBAcAAAAAAAAAAQIRITESQQNRYRNxIjJCgQSRobHR8PH/2gAMAwEAAhEDEQA/ABvFgFhM3PPYdsGcNiRPMSJ3AwqzdQySSJU3EbocEcKzUvEkwJVjueoPcD7Y87o9dLJtsrlkYXUREAemE2cyuh9JPLcYdcPzCqsmIVSTP1PphTxHN064FSm0ggEd9/ft/wBYjGyrA8xQ5iJ/k4llaIvsDF8Syta0hdjuR/LYspdYsflfDh2ekDSTp2tg/L/iUNoU1HpVhpU6CBqQSIINue++AxQUgySIwhrUletUpFd5anVG4AF1K7Nc9ueG8Tt5Of8AiY4TNf8AiDP6jTRQHUfEdYgTNt5PpsMIKoUKUQlNUzeBO/y+WE+W4VmdfmKlQTpjZht1sOxwdxVnppDypaZsYO5INrDFkjjuhlwnhrv5V0uwv0AH/fXHtTiDmKOgjUwtEMQDBE3CgQSTGB/wNXcVWdiBTIKki0sY39B8p9caijmkAqkNCNUnzi29gJ3F+Z64M6igRtsyHFeEeI+tR4YsIkDbmRMkEc49MSoZRlXTqIn4xETuLdV9ee8Ya/jLNFqp8HSVS5YDc76bfKe5FsJM3nhIZKhYEL1kHcDtHW+EttWOolq8OUOZ2iS207QMdnamorSQR17DqSD8owPS4gfDqFgAVBZSdjvyN9xEThb/AK4k7wT/APkgXv0PLYX64ZJmNDmUQIgRVETuJJIABLEXvc+nXCzMKVVdcabkTz2kielrYLoVQqgBgrts5BuLXgEEzESRirMUFqsozLuUDDUwOyzcAbAwDGAleGF4yCUeIlmJpgspItMiOcd/XrjT8IzIIXxaZpkqYJg3J8pBB6/Y4hmOEZShmyKKxTGkgBiwYkCeZ5deeBsvVDND6CtN7S1oBkQd+225OGpK6BGTaGVRFYEssMZ2ECf0vhWOHik4ZiB/uBGxsRt7bYP/ANfSGs6WqEea1/n273nC2t+OErA0wnkP5TAgjaBNtjzvOJJsbNDwEU6YAEofOYvOq94G/f7YB4hxR28ioqgbOWmfVRH33wXwzOpuWgNy2i3Tbb7Yo4aKdV4YVH1T5kSRA5BtgD17HD3eDIzdYkAqVkhbsLTMzOLKSqs/1DqYLr94IF/oN8OfxBwmnTIKFxyCupsAOR5+84R1c5TW5+FTLEKTe23L+DDPAOgfO5hlZVVW8xuNyBv8v8jHKi8lMkQTMKPbctfBGY/E2VqGEZizSPghTNuR8sdYx1LMOpJJ8m8kC3rAwLFqwbK8FQCdoM73nnJ98F5aonhL5SWGrzbTBgfpgmVIBKypmCp+VyDiK0Ug6yQPyyJJM7dI9MFyBxBOI5epGlhoLQ0g8tgOxJP0wLXzQoqFDS/WevIdu+GmYzFhMvykXsOV8L8zmA0eQEcpH674MX7ECszl52sWEX6cr4GTUpBdvzSAPlNu++HOXYBQNz3H0xQ+RUkWOqTboccyZ6jiMqGcGiCORDDsbEfLGU4A+hTTBkqzDfobH7YY5j+mpkkATMm46+2MJkeN6arMxBDMZ/x64aEbuiXkmotWfQsvVYWEgEyJ29PbB6U9N3sJtfGRo8b1MLnqOkf94LzHHlq/0i8MfhtY+hk3nkRhJRZSPkikOs/xpU1C23Pl3OKc3VC5JWSBUqOWB3IjkQORuPcYxnF8pmAQ1QDSCVJF/c9jb540eWyLNSTWzeQWvA035frikYUrshLy8nVF+VfxfMHZNYiDOnULm8eW4wx4/wAdNVTRpqCXCgk/liNRnoDa2/vjOVOIiialJYqKQJU23i+oAbGOxwzOXFWhIUgqStQR5TeVIjrGxPPDVTJWaj8GZPL06LeTXUAMlgNNxOkcgTzthFx2nmkTwdCFayGppLG0ECAJEtt7e+O4b+H6z0mipGk6mo3BKi2oEWZSPLzEjBPE8zpUs4mopBo8x5SupSJuCpM+ttoxRvNMRRM/koSoUrpNJm0jSxDIYnYT1jvgfiHC1WpUAY6VCkb6oMSL/wBt94t74YcRreKWqIg01DGkt+YXB9RtPYdcVUuKalQMBrlqbzJMkTJ7MoYeoO1sWhG3rY/ErLEIackjRYnpe/Y7/PFSQRpa5Coy7REao/8Arpjvgc12DFWudBXbeJg37XwFSrjVTBmwIaOkiY7w2KfTaMbjMcOQlKwdYq2RSSYFwqqNoEEE/vGKM01MOKc31Ks8p3ZriwA29ML+EcUV6VNHUyoqQQRJJDld7hQSdsC8Y4gWcDYks5gnmCAI2BF79IxOPhlYWlQzoMWoh1PndvJJOxJA59I374XVOLBNQFwohWPMdf8AyN/fHZLN+Hl9bWsUpjvFz/8AHny1YUZ3NK1IQGBp7THmiAIIvFpv6Xw30tL2A6txvMHXTWy1LEi5N+vz+mJ5TgjUqiPUa0Se0iRzxqcpTRaa6VDKqDWwF9gDpkXM89vuK85n0qU/CRWdiARI5mIBP1ntjnTV0kK1nIt4ZxTw3/r0yaT6tJb8wiAD/tG8Yi/GaiZgChWMl7GVA8OB5SbQwuO8i/LBz8MlSrsjJtLdd7Rcc4wq/wDSaerSusKTpLalYqTtKzGmbXYdcbGg5o0jZjXUYE+dLXJgzcG/UHCscMZ2PmCEEkMh5iB12iLHDHh9aitMhVSp4QjVLC4sArFyYJMwJAvGLaFBwj1ICxfTsDz8oI+s88JyrAzj2gfj3B6dCkGbRqaBIUAnqSAJn0jAvC6qimQwJnTfl0g3naOXLHtesXMMt9Rj4ohgyw02/wBwMTIEdcW8P4OiMzCNX05WEH3w20SeyLvoWB5Q03AiO47c8VMLCKnuQbi3cYdUqyNAAvy2/W0d8VZnh1Az/TOobGNjJn+WwtoztLJm6lcMSosOoJsR0vzwPmuPaTppSTuR0PrzOOqI/jVKYAVZ3IsOYAtzxbR/D+lQxAk/X2/m+K0k8iKRr8zlQfXlGA6+Y0gy0R1GMx//ADeRbf05dcKs1+IalUldWmTvPz5bY5V45M9CXngkaLiORq5lkpJpHic5t1gnrH3xXmfwOGICoFZG0sUvMC9p3mPbF3DKC0EHiMHYclu0b8//AO3bthhnqRptqXSiuomWuAdm0gElu+KXxwjmf43yZ87ztCoKrItNwdRAEQd7WwNlMtU8TSAQ4MXkEH98fRc2KhQLTqtUBBBY6g+ocri09NowlyXCXp1FeolRiSDzluo1Hn3xWM12iTgaCh+GwtOmajsY8hX8p9RHIibzthhV4ejlkGmmAASCQp0yIlTABMG9t8GjOVRRplxTWGZtGrzEEixA23MXn7YS8TzlNwA9ISQYYnnJ2I+1pthFllXHAur/AIaNnAVwD8AOmVv+b0jDM8UyZpKoNSmYIIZVhWsPiAJ07+mFHFWr06SDWXQ/BqIt2Vx9jGEaVJbS7GmSbz/NvTHQvG5LItI+kcerU0ytKrQr+HWp6VNJpB1kX0zddYBnem4vvfCXheboZlSKzKp0uvmtDMPK09dUemEGfo+Hp1aWsDTqoOn5WG1unSCMCf6uG1MLHcr15+xHI9xiv0uaz+zNFUqG2YV8sj06g1MhBUhvL3O17DSeQInpgLO+YirTMagH9YIJB9Df3OKMzmJQ6XLBbgMSQUtOmeyxpO0Yp4bU83hn4STHoRH7fLFoL2Ed8cqKDSqzGpZPopVWX5EH2xn38tZO4II+2Oz2ZOvwWbyqaneCQDPpI/8AscWZqPEosSDAIYBgTYkHY/Xng8kzPQx4NmELUV6F5PQHSBP1xxZHzLKxizD0kgC/X98Kf9WaRN/ywTHLcQYtcC9vqcC0ajhlabsdU/7iJ+k/TB5tAxY//Emb/qrSTZIWBtO7W+nthdmSCYvBYCen+OeKqhIqreTzPU7nEqexJ2B/T+HGatjWOl45df8A3GGo6vMbpym8C/K2C+H0lu1RiJBYx+VRH+I7nthHwiKhM2BEtf4aa/q3L/kuGnjCFmJqMKjgflprdE+cH54534lGNLbBY3aqEJp+IahMiCII2vMcv254Gr8PGgyzqkwWJm+4Gw5Da5wNmOP6TIVJciWInSBEBZ3jc9ScWcRzKVlCyG0jUW1QFB68i55KL45XBxdG2Rp52lSinTBqBb3ESec9TfYYNqccNOmSxtutrwZOkcgY68sU8NUqg0oCgIDEySQYaSQPaOvXFS0gzlFTzElrNIjlMmIM4SlYE3WAPLceLspcnyMYAH5e/eYM40GWqmrYDTJkA9NpNvbCjhn4cZXL1muJgA2/yNsbahwBqdJXJBBF/pHt8sZ10BX2A1+GGjpJVAsgEo4PsRO8c4xTkHp1HipUGnzeaZMyTaxAMbEDEOIZpnqPTqpoZAfOkmVUgwGI5/TFGUylNw1T/wBu3lsIJ2Bg3j0wlfIz9jzI0ss0oRqF9LNBMcpMSDt8jjP8R4cyv5NmmL/TBWS4s1MQQKouPLf1J6evbFdKtrexIJ+EQbczz6YblSFUU2YfjH4TqUV1UzrQAaiN59O2F9PLBQdYlv7biB1JG2Po9ejrgAlW2AMaotJU87kXHQ4XcS/B9J7IxWoDL1GJMkzaJgQedttsFT9iuPoB/D1DxAalPR4osNZjTHOTAk/v6Y1q1IpxmX28pb/eImw3Xb5YxZLZWoBQBKwNRaf6kRfoPbHv4g/EIqaEA1adWoTzMRcbx17DE5xcngtCUUvxGnGeelT0hVqT8BXffmN4A54tqKshqauzLElRqvAMmD0tgL8HZui6/wBZDqVbMZ+YjDXLHK6SjB6ZXdleQ5jcE6bx3t355qhU+zuKZxgmudXkKsCvwqefYi1+UcsZzhXEaeYDJUqILjSzkot58reVgpPJpix9veI50ozolZ9JERGtYaDpa0g9YY3nC/JVTl3qOqrUWqnhkUWFogy1JlM8rHvi8I4DJsv4wKlAilL+GxD+Ex8h6FWDMj+oM/bCbM5oRMAr/a82j+07i1oxbTIYMXd6b/kDU4VtpkRHynAVTOkHYdzBg+3THZCuxeQNmK3JZg8ieY6H974hUr6VmWPUdDaDO+/6YKaijLqQhZ/Kxsf+Lcj0B9jhfVpzJFx+YG0dRh3aFDlzKtGtDTFwWTnaLrt9sUCiylWBkCLg/TFQq2kRDiD6jn69+hxStNhz9R0/l8BtB5BPEFPxQFOoSAIg7Hnb0xbllTUw1EjZbb7d7G/p360Z7MFtUkFjMnvO+J1HBnT5oAvboJAAAtMDblPPEl7QbVlOaralEknYHntv+mCGqXQ7zp+HfqRbneMDeHZIBm8meZubRIgHc9McjSQdRAEhew6+uDdAQYK0VGYk2B/a99sRrZpRTRVJ1MZY9AJsPp88VTfrM27fL+XxCsfEqFlsNUAduQB+c4fk8mehhkK+lQFtqIJJ6C4BO29yPTB9fiqNJNxNxzZu/XrFuZOEIbXYTI6RcdPvc/pg3LrTUed+xi59FsYHfc+mGjsyYTl9VVglNfN1Y7d2bZQLwBO/XD7I+Bkx4hZcxWvYqYU2uvKTcSZPbCleLjSFpJoQCZNrde/qfrgB80CbEx129Y6++30xpeNNVeB8IfZnO1KxZiwoU3/KpgGL2G5vzsJxPKqg0ikpqOYlmBYDqFULEgXkn5YW0cqthU8oOwF2Pqx2Ht8sajIZxKekllVVH0NrBrGRuBfHN5GlhIKdsL4TVARyx1EsJ1bxI77WBiL9euiXOroFK/hmbhbA3MA+sdfbGLpZ8VSdDC5EEgi0iNKyJPPBbcU06UDFhy5CB67Y5eLTsLqh9m+CmsvlZQNTFpJ1PAkidosffCgZhXlGOlQSAVgbSY35jtvHXCzO/icitTSnqKKAWCz5p3PphVxRqzVXqU00BmnTII94tO2NxEbNC2YKIvhoF8SSQhkaNo2tffrviDZM6PFspnSYfzbWseXecJ+GZ9keoju4i6je3MRG15HrgqnRrM2oMrWnRECedp7z/IwrTA2myzhvDodqhZolmUxePUnqY9sNcuxI85nVKjny3PS1ziOa4QdKhnBoqVAvdjyA8v8AOvTzjXCanhTRqaYENqIM/wDlbSLdNgMC/Rho9Fcx/TP9RUEOQRttve5j7YT5X8H0VDM4BvKwbxuNhz2wTwrh70UQtUAZiJPK+8CBMdSfbHuaZqshX8TSA50Hy2Ij81pi5J5zgZWjYYdm0oohVaWphbyr22BAt/jtjO5rh4qkEoSzWF7SLaYjePt64a0qABesDUAJCsGsFJ523k6h1gCORwJU4jCMFVtYNtJUAvbcEgkwJtO4Pq0W0w0LcxS8OkabUHVSR5rxI6kWn3wu4mdviKj4Syk+8sov3VsFtxzM05OmoBqE+ZdPoBJ+d+eEWZrOC0hqcsTYEGDeCQ1wMdnifx/ULfR5Uqu9tTDmdM/VdvnilMmSTOkn+4HSZ7gjFFUsbly9+YEj33xW1ZtySOh7ftjqTXoXBNqZQmRp9YII7jp3vjloU4JRtxBWTY9uZHY4rzNFm8126Qdvb9sVeMwQoTEXB3+fSYwJOsUC6LqmUhPKYUsDeLttB59e2/TFedckCwEgD1YSbnrNrcseUIaV+/I9f5+uI1qQVSO0j1B/W/8ABiTZujswwN++3PrP8649qVNErtqgd4nVIv2+RGCZLqOSEAASYA/aAcC10HiXg6QB6nrEz8rDCpma9HqhtMSBrsQekgg2vvyxVTbQ0mTBIt/cOXpjqhvvt/I/nfHKwXcG4IFrT8774wCbuVEzGoEH05gjobD0nF1AgCdzyBj5nt/LYhVUOdRgEDb2H7zBtYjFLURYnVI5Sf4P+zjfBmnssemVsFaDJ33B64ll6OxsPUWHf/BxOm5EbWuTvbcTb6fbFa0gwJZiTNlG57kxAGKRNQbWoECTfa07nkWOw9BiyllKkBiIBvNwPYmPoDgKogUiTqjYLt89z/L4cjjGpdOmDG5IgfXfFGw0R/1DM3xKsi5sqgesfQCT3ODOHUKRnSrV3mAdWikO5LDU08gNM/ZZRou5/pU2ePzBCwHpbTPoMNMhw2uryaTl99TE2n35jrhZ3+kJeKgokpVGuQYVRCz0aRqt3wA2Vr1IEaRftCmD8uftjQ0eELqGshmA8qqSRJgbFp26D/BSHVKxt+aJMD23544nyXQGrYNwnICmAukM5gkgWi0TbtblvhmmX1MFCgi9+XqN59sU00ZCrIVd3dRcxdf7ugg88WUuJLLkMUWbWsfTn1HtiDt5KNJIvbJBQGY6okAn03A6cuWPEzKU5qOqlR5QhaJ7xzwPmqoZgqtIYQwU8usAW54gnCka1OmXKkgzffbe0gD2wjyZWVV+P1Vps4pGon5oAIVpsTzM2v2E4UcOzVR6oXMUiQ8EamICpPlgbLPzPLe7fN8cFLyUyimbgzvsY0m7W5iTF8XjPEqwJC6bsRzNjICmOnKbD0w8cCBOXyWqo1KjUV1VrBrMoAuCDfe4O4m/YMZrwAfC1sAJgrAhSJMkXO0+txgnM5VWbxPCdTU83jKpOkwVMwBymxMWHbFeWzKaiiqzkmDqE+UwLQJI3wEM8YIZD8QVlKhkTQjEwFMvqIgMOoO0f3Yp4rRqVKpNGk1IAbM8mTBNpA0gRty5jDDwSqgFVgTZrSbkCIE9ZtcDFeZ4Zm6pZ0rgD+wtpiABaBA227YKa7AJuIVHpgIyk1TGrUwPKwGiYEXvGECcUqgsDVENyFx/9rHBvEeFZwOSyq5IktqYg8pJK7dPpjOV/EmDTp+w/fHX41H4BIlmeHOSSrK09SB9J/TC+uzIYmTsed/thhTpH8wRY/2yfpi5eMOohF1d/Cj6Azjq4oVoXJmWSG1DpFuf89MMUr5eoCz+RwDfkY/nLFeZzdWpuEv0S/vf74qq5IrsjuxP5RaD2AN/5fAtrAysHo5qBqC+ZYuNtNyZgXmed7YurZ8sxgeW+lSLe/abx7dceUGAuU0kSYaCpIIBGk+/lxY1PUzQAoMBVIAAF/NaNp2A/bEW+jK32QoZmQoI06EMTe/mI5dWHsMVg66gYQpHxTtquTHaLX79sSJVHBRyxQ7m4JBB+GZA3xTl8wwRhqAsIte084nmTHpjWL6R4aa7zaT/AN+/Tti2iqzzjfv7e22JtRXSDZZa3Ug239QTt+uPGULTNjLGB/O/6d8G7DxPKTaiwAHmJF7WkH0GwGPVBMnzaV2Yi03AB7mDAx7WyuhVJgSq6ekEWM9T32vitiR5AeYJ7Eftfblg1nJs0QcEAGPKRMkGOYgTvBBwTVhI/OYGknaDfbp64gc4AsQC5J1MRMdIBtP13xFF8sNPmvJX4uVvr8sFAfwXZjLkeaowURsDLHn7DFJK7A26CT82Nvlio5diPlcsBi8ZbTEKrE/28vUm2HTNbsY0848BdelbARJt6YmKkGGLE+sCPf8ATACUHb4dK+4P0WcXUqRUmWWf+P6nDNDpmkynE6CaWIlh8XnqEn3DLHoBi8tRqEFGp0g2+oFmFzspP1LfPCfJZ8QQaatcebUxK+lwI9cNstwxMwxJDAgEQtQKIG50moSe++2OXyJdt/zDkozuaagfFcMdJGmNIBANtiTHWOu+EVX8S1GfUPJaBpJ22jG6T8LU6oYgMyxFODZW2JNova2EFT8FBVkA6uc2g3t7Y54uJOfIT5bjZSSkoSIkR6Hlt9r3xo8r+MQ1Jabt4SCPJRtJEwSWM8+RHpjLZ7hD0jBBI6jacEcOyRbzRcTy69v5zwZRWxFJ6ZoadMVRqbLaqtQHQ9Ow1GzE3t6bDl3tyf4ZzeWHiBRUpAFmCn4uokTF7xzjGnynD1oqqhjq1ajpvBM2IJ59sFnNtTYeEogiWloCjbVAMsN7Ab9cc/LaLccGb4fn8zmSwYpSC04VIOqBJBMRz6nsNsdk8wA4V64BUkeblOwBi42+KTvg+rXJVm1rLBgwppccgF2lt+Q3tgbguVqa2kq5gkGPOBvLH1Nzvy32N2ELp8eenWMqK0iIAIGmZiGF7fWdrQj4nxgmSFo0jdtVSsskCIARJEzt/jB1XM0lliWqnyjQxbTqERYGwm9xBxjkpAs1SZbUQUImD1PQAHad+2K+NL0NKyziPGarzOZueSK0Gd5YwQPnhNmKdPc1XNzeLfz3OGWdrgaf6lSpCAnWpiLQfiIjbzQMLM3xRqtjLAbAAQPnb6Y7IfYlJnZSkrGU8do/MDpH/wAmMDB6ZjLUiAUV2g//AJWa/eIW/acLVzZm1Mse4LR87D2GOWnTUeeL7gfq0z8sXXwCIbSzIrl/6KUwRAI2G/M7H0wtyy1NUK7+guTHMD+225wYueRoVVLDpsPlafriS/iSoBppBaY7Afp+2FpLNjOu2AsQjanDMQZYMdz0I5+mLc1mfEbWE8MaZItE+g2m23PAroC01KhuZJG59B+uJMktFMF1WYtcgndv5bE3dC2QyyRPlLBp7enPF6ZYm6gEFrSd1BNiZB5Dbr6YgtNgSNIBg6tUW2AI7i0EdcSLkGDqYki42iJIiN/XpMdEo0QzNUyVp1C9OCGEatgtgxEWBiAN/LsAZIlWqxCIWA3IJ5T+8f8AU4iaEMwBBgWAE7kAe9+WJtmJKU2EFQUYqDqMWXVePKPL2GMmF/JwamEBJHiSRc7C0GP1xAKFkqTOx2M7c8WZdKb+IzsV0gECxY8rk9OcdfXFVSrPwiB1Nyff9sP0CzwoD5bEn5faTiDuw7iBt995xcNQg6BeI3/a82548rZepzUpHVI+UYP2Mw9MpVpQUKDUBqIGrT9J54rzNMPvmVPuftywGisrCWOnnFj9sMP/AE4supWBn1Bj1IE4qvSDVlC06IEGozehj98W0uDKTYEje4J+2ORHAg2jqoH1G+CMrmCreRgs7kNFvTmMLNY/6CvaDsv+Fl0hiComB/SYz6ysTjU8PrUqShaKuoXd/DPmbnDAWHz/AEwNlOKV/DKivl3WDJIgj3072tvjScC/EVTLhQ9CpoImaNRWvzOmzX3iefcRxTVvP9/8lOhfwzjdNazKXhCLFrQ3W/P2G+Gmc8N01k+hB32MwCJt/Iwt4tmmzLFwlZCgClQjat2IZhEH1m3fCmvwyop/qqQpHlLPC7c41HVE+wGJOMbwaV1ZVneM0QQurWGY7QQvqBfnyHXFtHMLTl9ECbFYMjbaPQ4EqfhqnTVSNYLaYZuR2tYHDWvophdQa83AN9hcEQYtcT7YDpk1YpGeqeLo866yYUCYpgEjSxMSTA7R2w/yfFKlPyk6ixlA3lE80HOP8DniziNHw1LlQXgLO4sQQARtfrbC3KcDqM3iObkgDSZKiZMDaYNjFo9MR5WUo8z3HIRmBUOA3915uwsTBuJ23HKcLOH04ptm6tWqlNpCqhAZnFyIn4RJ/cY154RlEfxCgdidxEXmS4JAH+cKvxY9KpCf+3TpDTpEA9Sqr3kGfpbFE0CnsxWf/GdU+SmzU0BBgwSSARcgXEcjIxPLVKgNNlfzBtRHRt7jb9Dhs/4ZoqzBE827s/5AbgAT8RHPli/IJQWcv/pw7idLNUIsRIkAXjtvEcr15KsCq27YgzOQXST5dZbzKAASDzDfCB7d8VVOGU6daRUimYgOFLzzAX4d+Z/7YcWyyqA1R1AUCBShTM8iB9ScZ7z1m0opPbc/Ppjo8bQJUMeJcWpAaUUseu/6RPoMDZDgNbMguYp0hu7WHoo/MfngrL8MSjdmD1AR5R8A7MeZ7DHuf45UqeUMSdoAAVR0HKMdW9gy9g2bqJSUrTYCbFj8RHYDr2wI7JSQwAHMQCJPqRy9CZ9MdVyngQ1SdTGR19evubnlGKVoam2uT0v7Dl7z74BsntMM7g3YkewHUWti7MHw10qw8RvyrJj1PWMSfOChMAFuQ3AP/wCxHywJlMuS15ljHe9yB3PLE3j7m1gIy+SdpKksCLmd4jrzEAx6Yrr5tq2ktJa4mLbzPbfb7bYO4qrUiKKmQb2EWN439pwvy2pSxHw39J/nrhWqC1mi1xDBvhdYmTMHykMO3a/P1wJl2BCyesnoPQXPOfYYbcKamussA0gCCu0TMW54XZcaXKlB5jEGJWehO0bYyQGEUsitUhVhyRMmwBFj7R9TgPM5JkMEFYMQTY+hmMWBdBdASILaSDB9Pt8sTy2aLeWo8WgEjVfuOmGVGw9hOVNRxOqRtE+a3Ttjx6Mxqfw2OwcET3BtfA9TKiRMaZHnQzHW24+WCa9DSYk1UMw32neDh18hXorzGU0jee6kn6TifDqF5AdgD5gJn6j9DiK1UMrBDCLMJH7/AExy0XHmXcf2sRHseXbBpG+RhUyIYTRrMT/Y4gj9D8xgWmgJ01YQ/wC4SJ9eXvjynUaq3mgOPzQQfeLfQeuNTwv8Mvml+JRUFhJgNvADXE2Plbfl20naNfYPwbhtHeoz0TAh6d19WV9Q+w9MbvheZr06YUeBWRTrVx/TbpBHmQjYxIGMvkcqaLilmB/p2AsSp0sNhGmd9rSO/LGkylI0SAlhPID4u/fl7Y8/yt3ka7Q0q8YqVfiOkncQB8iAZ9RivV4hWKXnAgtKhCP+AvqO0xud8aLhHDqNamKumSZVhyBFpjGZz9cZeq6swGnrzBkg95EYlb2L3QNXyIYg1G1QR5BGkA7zNyR17bXOLczlNSyCY5BtNotsDa3vhDU4oz1ZVDBIChAACBAmbGdr9jgs5xWWwBMkEeUgRuS2rrA99+WF0x0j3L0BUVwQtTSJUsCQQCJG4g+/P2xS/wDqKqQiFEBG9i0bwCbjuMM6ecTTpWC1pIPQ7QOmJ5LiASRNibg/Xfc7csK1bGEtd69GoHqooFSAqXYve+omykC4gRbCT8S5CoQpSXUgDXaTp2EC4IFjPTGy4qtGqCviS0/3bGxkXtHXvhbXr6WEn+kbadJPm2tF5Y2mDgpgZnMvnHqABQGJMMt5Y2li3QDfCXNcSNPNtUKwoY6YtYHyn5Wjpjf5coQzLciwIW8dCJ3HQdMLOM/h4GmrLJcS3MfPpiimryI4sVceRBLeVy15FwJExHX3tGFRqeSFUUxAtcFzzPcc7kADBOVo1AHYqtQkadJvpnudutsMcpwtKd6jB3dZhRP/AIqNh746fHKMNDbyZPO1m+Fbna3XoBgpM34S2C6gbReD/wDs30GCeKJ4f5dDMSAOnWP1Mekc1qOKTEvci2lYnpvy9B5jzjbF1NvJN2mRp0mbU7mSd+Z9zy9Bf0xYamlSYAkW5W69gfr9cdWzPlBewX4UgCOhI5nnf/GAvPVaZ0rclm2A5nuf5bD6NyrRFQLM9zyHP5fqcGZdjSpmsw8x+AHvsf5yBwfwXg6H+rUEUx8AYwXPNm/2YW5zOGvV/wBiyZ69W97ADkIwaoGgRiZliCxG55dfecEGi/kpxfcjvsB2k46hVUszkbQfuQMW5LMEM1dpZ3sgv6D+dB3wqQUX8TyootoDarKT72++A8xlg9HUJ1l4j5mw72x2cyrLU81RWqM4DgEyDaNQ2gftgrOJ4dZ1Q6tDK0m19MkWttbApbD+YHoVzKuQGZQLHnyv6fS2DeI6K4NamLmBUpneRzB6/Q79cDZ5gr6lBKmHEHqLiOlp7X64uz3DCrpVoXSoAR2aPhPY/eemGWLswty9TTdfMsjfcdiMMhS1LrRryJEfD1kbkfbC/wAEVCWHla8joec/z9cX0qxSJlWj5rcSPSI+uCsP4AsB/Es5ZfGTxEMxUAhu/m69sVUqSMPKxcciLOv/ACXn7fI49y+eUAhxNNviA5dGHp13GB8xl1QiJE/BVU2I7jkfTDP2F+wjLOQ6jULnytMAnoZgA+sYe5LO1aDDQ5p1EBBR/hIuefwmeR8s3BXbGZ/1TAxUAYH8w2Pr/nGz/COdy9VPBzJPlINJz8Sco1TOmYt632iM3WVn4DF2Mc/+JKNakA1IrU/OX/KegB2B3sBvi/hueZYMnqCDv0N8IuM/htqDjzGO3mGnkJm9ojbe4GGHCm1zUYiKcatJi0DkOx3m0Y4/MlxuA6V7NRluJ1KBPgsyhyxdTBBc81kW263ubYG4vS8YL5kRjcarsxIuCOgHLvi8VlrsVo0wtMgAf3uf7mMyOUKcVU+Du9XSFUFbG1zEbneTv7RzvD7ApLZAUwqw9oUICBY+i/zacLKytShaKFnkyCxEJYiD0BERjRVeE6XBZVZxAUyB9SR8hiOdYKCWTUZECGABvaQQSYntvvho1phTfRl/xJn3RVdYAYC+kAxvMR7364WcOzFao6OHQMpIMmJvPredI/7w8zfBlzIC6TCnkd7XFxuIt2Jx5T4WBpVlpK8wgCMxnoSDc7Ge+FUlWQNOw/OcKhC4Cqz3kXgkXsRtvfvhZQqViZZHAW2qQdunIz3n1wsrcXzFMxqpsV8zeX4ZPwjUI72xBPFrVgA5OqNMWWeflB23xoozNVks7C6mBAYlj5Qtx0uZ/Tkehppo1L4fy7WtEc72j6+mEucyzwlJiBaLQpmxAi+8kkX25Y84fWrgmnzXcERcWuev/fXAwYrzH4e17kqN1MQCfSPn98ZbMZw0iULBmBJDSfLyt7Xxta9Bq1MhSfJEzMyTMbmBY7x05xhE34b8V6jSkyNRAsJsBA9jH2w8WkLkyaZzxqulr6oE7+XeOgHM4ozdRKRhV1PsJ5eg6/X0xoM1w7wwyU185sSBeRyEix74zeY4cVLHcqDqM7ciFPP153x1xaQjbQG1MmHYgkkgL3H2F98NMpTDKGILKCAq86j9Y/tG3tgDI00AZ6p8u2kfEzbx1C7SfbDitm/CTXUINUjyoABoB2WItYX6WHM46IgiD8az7EeHbW0a42A/Ki9sLSdI0c2Ek9By+dz8secPptUdmYEhRJ7k2A9yYwdRy+p2dzABJY2u1vKOVp+2M22FO8g4ywmCYUDVUPbkPlA+eDMnWBdqzDy0h5VPX+R8+2FtasWY38oaYjflf+czgrizaKSUxzMt+vzP2wYvsNo94XRL1C0f7j6yI++GHA3V81cSGDk92gx8p+mPap8HLhls7pqMdyY+wxRwUhTJjUC23oZ/T5YZLSCsNIXZPMRpkiA2g87Hb2icMBNGpUy7XpsA6Qdp8wg9j9R64T0aRKt0Kq1+oMf/AOvnh29Xx6NKobOnkJ59AfnHzOBEClYDWrkkvYVF+MAfEP78XvlTWoa1PmpsI9Gt9xHuMeZmlqAqpZhMjuNwe3Me+LOGQJFtFUFT/tJ2+Rg4zD8C/LEb8rgx+U9Y6dR+2J+PplGH9M3/AOJ6qemISUck7EkOOjDnHff59MWZvL6SP7SAVIMxzI9O3LAt0Ki8ZVlXUCD2N1cWsR1i84K4XkywBBJvFp1qYnbmP+74oyAKkWlZgTupi/tPyw9oZW4qK2kixi0juPn6Y5pyrKGS7CsvxiqtnHiKokagYK+kzHofScTSaimQKYZlICnykje02B6zgyvkxU0ny+UT5rDuLcjb/GFed4Y4qQHDmfKAee1uhH6Y5m7ZTkbTgoXMIGpIEhtJBIkdZIMkza/UdcPUpjLVFZQDqhZZp33N7Wv/ADb5pls7Uy39SixYi7oRFwCJIHeL9zvhrkM+9dlqV6pEfCGsqm8m1z/3iajVu/sO2nhn0PiFV8uvipBUCQTJCg8z/t7zjIV/xY9ct4mnWCDTNL/yDBl1bwbH1xm/xNnKtVlWtVcUw3W0SATymPaO2Oz2ay9BwlGp466bui9D/Pni/HGMnOnk1GUpwQp+FZ8ym/bUDvhPxHipFcqhHlIK2O/OCdj89x1wXnWoKjkVGTTMw2rpyNpJ6cp6XM4Pwk11NQuNFtLBQGIE9Zt279sc3yWdCfM8Oq12OmE5kmwO9rwIjl6Yd8P4WMvTLow3g+VdUREE3A/XtOGi8LhiysoGxEaiInv6+4FhGJ5vLSNcyombQdxpHW43OBeAbF+ZyVFZFzUjUdQJHSUJsRa+8xgatnhTmNGpuTHzegMHbve3fDLiOSlAx/qSCoH5kO9wCRBn7d8I+HcLZ6oFQr4ltcsf6YJN431HpIFhzvgrdGeiPAcuNNQ6iGNSdQvcAz1kQTIj64NGTZTr8tiZGkAk25mCR67XPfDzilKnThKYdiTDsL3i2o7T3t9cKOKV0RSdUkiCDYkX3G2/LvjOVbMo3kU8VBFyBqYcgO8X2n0/zjB8YybMZM725WxsMhxTzPULKOSqwtH86bYBzwNd7ppi3YxyAi/bFYSElEzfD+Emmi1XAlp8JSeYMaz2BGFGZY1HJJmSb9T1xts9wo6AAC24AnYH9STHzOMvxDLBD4a3bmQOfYY6YzwScaRHLoyrTWmRNRvKLSGnRJ5je0xzMY94wy0x4KkEgku3c3AHYYZcM4GRQNbSdUwOUCxkdSdvY4zeYPmI6mTikZgdpBvCKOpydM2J/wCvrgPiFQ1KvrAH89cN8sng5WpVmC58NOom7Eeggf8AlhRkKE1U/wCQ/f8ATD9JBeqG3Hq5OtRsoRPlf9cD06ulQf7lqMfkY/nbEKwLyT+eoflEA+gxByR5QJOnR81IP3wzlmxr7PE/9g9RIPz/AMn5YlwfMeYofhqCD2bb5/uMevROm3ML87YXUqJnuNvbAbpoRumhkG0uVbZrNHJhz+xxUpZGYG3T15W6f4xbnKesBh+cX/5D9xiJJdRO6WPpyP6fLGk/Q3eArOgkipPxRPr19cWrw9tKlSStoPrsD9pxblMoalIdb/TeO/P0OHmQyRpMq1Aqhtzuuncm07/rjn8k6KcewXKUmU/BIiHX0sT/AMgb/OeuGnA+FrUY6WIA3kAi0WPQ9B3OGOey+1SnXUm3wRLDmdPM89uWJ57hdakn+oosGIQtUWIDhbkgcjE8+XPHLKT0PH50F1eHwIMAACJj1t8iPbAVDL0k1MXaWE+b4Ol4FzHzxVT/ABxRrKoYeG39pEjuARfe+3I4ZcNztBatIn+pTfrcreCOrLN9JmPS2BT0xnV2iPHhSc0zTEvEuRdTNhN+REQOu2MpmKVdtVGmDpYwwIgctpPLljY8YyQqO7rCEsLT+Q9p22sOpxbw/hdILN1KgQdxGwnkDtgt8dE3kWZTgi6Fp1LTM621LysBuG9L3wLW/DZpj+mkrMjnziZtI/nfBfEa58Vnp0gQq3JB80WsN5tOw2N8WpnajqqkKoMQWOkREiJvPtjaFFv/AKI0qc1pcbQttpMyNzPTDLh2dpTFKod9PK422O8WuPphaeI1TSpolLxCBpfULyCSQb8h6T7RgrhHBGpgaad3XUlTTJBg2N7fQXwn7jjVOLUw4UVmYk3EXt0PIzzxLilR6VPUpMKZZmMg2ny3gkWvabYHXg5aqxYIajqNStMLp2KmBBtzmV53sZxXhiOvh1JKKFurSCZa5vaI+uFV9DOgfh/E3qkGmSxsGfe0dNgZ54rzdYmqUamQxM6xuwW4OqxMYbZSnSoUUNKmrL+aJJ2/MDP0wu43xV6ulVpxeFCgyZn9YEDCuWQpFw/EiFAgBZidPlEX52uZBmfTviVfI6n0BwoiYZPElRvAmY9+eM1RfMLmVJUCAdRIJAsZlo9piME5tKysGKhqjrpgDyooIuvIMZ77zfGai2ma3oK/0U1RSmN9EgHpJCybkRb9sM6WWTS4jUwPb8sEhgDzgz647I5VvDOsB6kkjqpIAO/YD1xXQpMqeWRBlpgDUbHe8+Ucu84IOxRxHMBlYKPMQAFAOo7zygKOnP2wq4b+FAxcspV4sp+5I979samoihpC3iTEbW5/WMWZCu9fWZNNjMEpMgTB25iPvhlNoHFGKzvBqmgpVLKEDspUyLRABFi3b2xlH4dUDDWJmCT0G0HH0jN5d3lRUJVS0tAUmBewEbc8VZfJGNRg6NpEyII5jr9sVh5KdMWUE8mcznBHqeDRWPKPaTOptpgbewwXnPwU2VphydancgHULTcdDjU/hTJq+cKsIaBHe8kfY+xxq/xrkgU0L8UR7GbRtyx0uVrmS/WfIcnw8eCltLaTeJ3nr0vhfk+Ds1fw18xI9On0vjXU8hAKAiw0iSJO55W/hxZkOCxW1aZM97X+1ueOf6tFeNibiH4TFGrQpBtTNS1t0B1NYbWgDvvgDPfheqtXS4BJuI2vyE33tGPo2bVaOcpu6yFy7INQtqZhH3OBq1B21GofKCQi6thMA+pMEj264z8jdZA0fOk4QYKH4luB9v53xB+EslTUoAVl1RyiSDN7QQefTG6zfBp01QAI3gzI6RM2j64OyfCkJZl0htJgxNonbUPvg/WdG4iDKUEZVekuiCpsLBgNPyiJ9MPW4Oz0QqQKiMdKmbqR5qZjlcqD0AOBafCnprrJMG8AeW4iF6z+uG/AszLBSG1XBsTMbGeVjHsL2vGU7KVSMNn8u2WbUVZCL/DqAMyPNYQesc8ecQ49UrHVl1qqREbmRHn1C8jb0v1x9XZQyMlRQZ9CInlHL1/TC85ZcpTGinC2/wDlaQT8t8FNroXZ8dzGWYVCWGmSTzAEmeYsOQxoeC0gIYB9IACsfi5AmxsJnnYfTUsKVfUJjVygG5kgXPm1C/tI7oswqUm+IMCbADaOXxTa4w92ZYG2XyNOnAa4YElVHm9m39/vhjw2JqIQfOugHb/BJt6HAGXqSkoVg2aG2tIMfpimtn3BVSviIpu/czcWBxJPI7+A/PUNHlXzld3qQI62AksLj2vthMtN6gJbRBJEHtzWRHvhpl6qufDqKWLCQDb6gxHL1xCrwuQGNR0VYCQbD+4c9RP0jDX6J0QocQdaw80u4WRACeYavUgAgd4w8yucYUAXCs5JJvblfbpy/a/Y7AkqwZPBYTqgamW35bXv0IwMMyadB2+JaQZoaTMAE899tz9r+47GrF/70Ew2a/HtTUuldLAcjAA5Rb741/4QLcQgVAgRQwgA3sJO9jeRGxx2Ox1S8cSCm6HXHMsBSeiCUOoQy8tIsO43+eEGRlFTUxcfCvIgWifYbzuTa+PMdjlls6EPqGWU09Q+JmHmN99gRMRv98Jc9xOHNMAyJ32gSfn9rY7HYavxUFYjYuXOVs0oddCgaQQST0MAR0/NM7Y0uRyiqkCZaCZMy1zvYgX2HU747HYg5O6GpA7cENao2nQgUQediYtbex+eIZjLKNKqILMREwIgC3f2x2Ow3jyhZMdcE4IieUAGow+NpJgxHyHT5icZjPZh/GKh2qhajoDVa9tgYnUonncyZx2OxS39NsDxNIHoZcKQGAZhUYWsLRNhG8j5d8GZRlLipe3l08pkRbmLn6Y7HYhfJ0yjwsDjP5dAskEsFJ1dxAHP6/TCnO8SOlIVbqJ+cCABbbHY7G/LoXexHlOOOauggQJtNtyY223w9yNNhMRJBIt1ixttbHuOxnJpoZJUCVPxkKWXqUtDFSwYDV8PwtAMe/qTj3g/E3qKrIYZiILCbDygGPTvAx7jsXu42JVPBrKAmJuWA7b+hxDNUFNIUqksH8xi3L/A67Y7HYWLA1kxOf4WuWYD4xVaPNfTBEQOe/b15YY57gAdNC6Qaetj5YEgA2gT9tzjsdgNsZLBm+BZMFJkzqMj07gz+m+GFSuKCnTq0pIN7t0EWEfPHY7FayhE8MNy2YRhsWDRBNiNpsCQBgjLVmWJht4nlFp6XHbHY7CTVYQVk//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6438" y="4725144"/>
            <a:ext cx="2428875"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5702" y="4848236"/>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8376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548680"/>
            <a:ext cx="8784976" cy="1877437"/>
          </a:xfrm>
          <a:prstGeom prst="rect">
            <a:avLst/>
          </a:prstGeom>
        </p:spPr>
        <p:txBody>
          <a:bodyPr wrap="square">
            <a:spAutoFit/>
          </a:bodyPr>
          <a:lstStyle/>
          <a:p>
            <a:r>
              <a:rPr lang="en-US" sz="4400" b="1" dirty="0"/>
              <a:t>E.  	Sea Cucumbers</a:t>
            </a:r>
            <a:endParaRPr lang="en-CA" sz="4400" dirty="0"/>
          </a:p>
          <a:p>
            <a:r>
              <a:rPr lang="en-US" sz="3600" b="1" dirty="0"/>
              <a:t>	</a:t>
            </a:r>
            <a:r>
              <a:rPr lang="en-US" sz="3600" b="1" dirty="0" smtClean="0"/>
              <a:t>1</a:t>
            </a:r>
            <a:r>
              <a:rPr lang="en-US" sz="3600" b="1" dirty="0"/>
              <a:t>.  </a:t>
            </a:r>
            <a:r>
              <a:rPr lang="en-US" sz="3600" b="1" dirty="0" smtClean="0"/>
              <a:t>Physical </a:t>
            </a:r>
            <a:r>
              <a:rPr lang="en-US" sz="3600" b="1" dirty="0"/>
              <a:t>description:  </a:t>
            </a:r>
            <a:r>
              <a:rPr lang="en-US" sz="3600" b="1" i="1" dirty="0"/>
              <a:t>Warty moving </a:t>
            </a:r>
            <a:endParaRPr lang="en-CA" sz="3600" dirty="0"/>
          </a:p>
          <a:p>
            <a:r>
              <a:rPr lang="en-US" sz="3600" b="1" i="1" dirty="0"/>
              <a:t>pickles with a mouth and an anus</a:t>
            </a:r>
            <a:endParaRPr lang="en-CA" sz="3600" dirty="0"/>
          </a:p>
        </p:txBody>
      </p:sp>
      <p:pic>
        <p:nvPicPr>
          <p:cNvPr id="2050" name="Picture 2" descr="http://hmsc.oregonstate.edu/visitor/sites/default/files/critter-corner/images/cr-seacucumb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82" y="2523223"/>
            <a:ext cx="4128457" cy="30963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2.gstatic.com/images?q=tbn:ANd9GcQ4_MCP7CazBDhagsRBccIsfbbJ6tYgZJv-opA5NEx_FjBfDMiA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1" y="2673318"/>
            <a:ext cx="3785289" cy="2771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031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719263"/>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26" y="692696"/>
            <a:ext cx="8766515"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800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8640960" cy="6247864"/>
          </a:xfrm>
          <a:prstGeom prst="rect">
            <a:avLst/>
          </a:prstGeom>
        </p:spPr>
        <p:txBody>
          <a:bodyPr wrap="square">
            <a:spAutoFit/>
          </a:bodyPr>
          <a:lstStyle/>
          <a:p>
            <a:r>
              <a:rPr lang="en-US" sz="4000" b="1" dirty="0"/>
              <a:t>V.  </a:t>
            </a:r>
            <a:r>
              <a:rPr lang="en-US" sz="4000" b="1" u="sng" dirty="0"/>
              <a:t>How Echinoderms Fit into the World</a:t>
            </a:r>
            <a:endParaRPr lang="en-CA" sz="4000" dirty="0"/>
          </a:p>
          <a:p>
            <a:r>
              <a:rPr lang="en-US" sz="4000" b="1" dirty="0"/>
              <a:t> </a:t>
            </a:r>
            <a:r>
              <a:rPr lang="en-US" sz="4000" b="1" dirty="0" smtClean="0"/>
              <a:t>  A</a:t>
            </a:r>
            <a:r>
              <a:rPr lang="en-US" sz="4000" b="1" dirty="0"/>
              <a:t>.  </a:t>
            </a:r>
            <a:r>
              <a:rPr lang="en-US" sz="4000" b="1" dirty="0" smtClean="0"/>
              <a:t>Ecological </a:t>
            </a:r>
            <a:r>
              <a:rPr lang="en-US" sz="4000" b="1" dirty="0"/>
              <a:t>roles:</a:t>
            </a:r>
            <a:endParaRPr lang="en-CA" sz="4000" dirty="0"/>
          </a:p>
          <a:p>
            <a:r>
              <a:rPr lang="en-US" sz="4000" b="1" dirty="0"/>
              <a:t>	</a:t>
            </a:r>
            <a:r>
              <a:rPr lang="en-US" sz="4000" b="1" dirty="0" smtClean="0"/>
              <a:t>1</a:t>
            </a:r>
            <a:r>
              <a:rPr lang="en-US" sz="4000" b="1" dirty="0"/>
              <a:t>.  </a:t>
            </a:r>
            <a:r>
              <a:rPr lang="en-US" sz="4000" b="1" dirty="0" smtClean="0"/>
              <a:t>Starfish </a:t>
            </a:r>
            <a:r>
              <a:rPr lang="en-US" sz="4000" b="1" dirty="0"/>
              <a:t>are important </a:t>
            </a:r>
            <a:r>
              <a:rPr lang="en-US" sz="4000" b="1" i="1" u="sng" dirty="0"/>
              <a:t>carnivores</a:t>
            </a:r>
            <a:r>
              <a:rPr lang="en-US" sz="4000" b="1" dirty="0"/>
              <a:t> that </a:t>
            </a:r>
            <a:r>
              <a:rPr lang="en-US" sz="4000" b="1" dirty="0" smtClean="0"/>
              <a:t>control </a:t>
            </a:r>
            <a:r>
              <a:rPr lang="en-US" sz="4000" b="1" i="1" u="sng" dirty="0"/>
              <a:t>population</a:t>
            </a:r>
            <a:r>
              <a:rPr lang="en-US" sz="4000" b="1" dirty="0"/>
              <a:t> of other animals</a:t>
            </a:r>
            <a:endParaRPr lang="en-CA" sz="4000" dirty="0"/>
          </a:p>
          <a:p>
            <a:r>
              <a:rPr lang="en-US" sz="4000" b="1" dirty="0"/>
              <a:t>	</a:t>
            </a:r>
            <a:r>
              <a:rPr lang="en-US" sz="4000" b="1" dirty="0" smtClean="0"/>
              <a:t>2</a:t>
            </a:r>
            <a:r>
              <a:rPr lang="en-US" sz="4000" b="1" dirty="0"/>
              <a:t>.  </a:t>
            </a:r>
            <a:r>
              <a:rPr lang="en-US" sz="4000" b="1" dirty="0" smtClean="0"/>
              <a:t>Sea </a:t>
            </a:r>
            <a:r>
              <a:rPr lang="en-US" sz="4000" b="1" dirty="0"/>
              <a:t>urchins control </a:t>
            </a:r>
            <a:r>
              <a:rPr lang="en-US" sz="4000" b="1" i="1" u="sng" dirty="0"/>
              <a:t>algae</a:t>
            </a:r>
            <a:r>
              <a:rPr lang="en-US" sz="4000" b="1" dirty="0"/>
              <a:t>, but can </a:t>
            </a:r>
            <a:r>
              <a:rPr lang="en-US" sz="4000" b="1" dirty="0" smtClean="0"/>
              <a:t>“</a:t>
            </a:r>
            <a:r>
              <a:rPr lang="en-US" sz="4000" b="1" dirty="0"/>
              <a:t>overeat” and destroy </a:t>
            </a:r>
            <a:r>
              <a:rPr lang="en-US" sz="4000" b="1" dirty="0" smtClean="0"/>
              <a:t>habitats</a:t>
            </a:r>
          </a:p>
          <a:p>
            <a:endParaRPr lang="en-US" sz="4000" b="1" dirty="0"/>
          </a:p>
          <a:p>
            <a:r>
              <a:rPr lang="en-US" sz="4000" b="1" dirty="0" smtClean="0">
                <a:hlinkClick r:id="rId2"/>
              </a:rPr>
              <a:t>Army of Sea Urchins</a:t>
            </a:r>
            <a:endParaRPr lang="en-US" sz="4000" b="1" dirty="0" smtClean="0"/>
          </a:p>
          <a:p>
            <a:r>
              <a:rPr lang="en-US" sz="4000" b="1" dirty="0" smtClean="0">
                <a:hlinkClick r:id="rId3"/>
              </a:rPr>
              <a:t>Otters Urchins and Kelp! Oh My!</a:t>
            </a:r>
            <a:endParaRPr lang="en-CA" sz="4000" dirty="0"/>
          </a:p>
        </p:txBody>
      </p:sp>
    </p:spTree>
    <p:extLst>
      <p:ext uri="{BB962C8B-B14F-4D97-AF65-F5344CB8AC3E}">
        <p14:creationId xmlns:p14="http://schemas.microsoft.com/office/powerpoint/2010/main" val="2941741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980728"/>
            <a:ext cx="8229600" cy="5145435"/>
          </a:xfrm>
        </p:spPr>
        <p:txBody>
          <a:bodyPr/>
          <a:lstStyle/>
          <a:p>
            <a:pPr marL="0" indent="0">
              <a:buNone/>
            </a:pPr>
            <a:r>
              <a:rPr lang="en-US" b="1" dirty="0"/>
              <a:t>I.  </a:t>
            </a:r>
            <a:r>
              <a:rPr lang="en-US" b="1" u="sng" dirty="0"/>
              <a:t>Echinoderms</a:t>
            </a:r>
            <a:endParaRPr lang="en-CA" dirty="0"/>
          </a:p>
          <a:p>
            <a:pPr marL="0" indent="0">
              <a:buNone/>
            </a:pPr>
            <a:r>
              <a:rPr lang="en-US" b="1" dirty="0" smtClean="0"/>
              <a:t>A. Origin </a:t>
            </a:r>
            <a:r>
              <a:rPr lang="en-US" b="1" dirty="0"/>
              <a:t>of the Phylum name Echinodermata</a:t>
            </a:r>
            <a:endParaRPr lang="en-CA" dirty="0"/>
          </a:p>
          <a:p>
            <a:pPr marL="0" indent="0">
              <a:buNone/>
            </a:pPr>
            <a:r>
              <a:rPr lang="en-US" b="1" dirty="0"/>
              <a:t> </a:t>
            </a:r>
            <a:r>
              <a:rPr lang="en-US" b="1" dirty="0" smtClean="0"/>
              <a:t>1</a:t>
            </a:r>
            <a:r>
              <a:rPr lang="en-US" b="1" dirty="0"/>
              <a:t>. </a:t>
            </a:r>
            <a:r>
              <a:rPr lang="en-US" b="1" dirty="0" err="1" smtClean="0"/>
              <a:t>echino</a:t>
            </a:r>
            <a:r>
              <a:rPr lang="en-US" b="1" dirty="0" smtClean="0"/>
              <a:t> </a:t>
            </a:r>
            <a:r>
              <a:rPr lang="en-US" b="1" dirty="0"/>
              <a:t>=  </a:t>
            </a:r>
            <a:r>
              <a:rPr lang="en-US" b="1" i="1" dirty="0"/>
              <a:t>Spiny</a:t>
            </a:r>
            <a:r>
              <a:rPr lang="en-US" b="1" dirty="0"/>
              <a:t>;</a:t>
            </a:r>
            <a:r>
              <a:rPr lang="en-US" b="1" i="1" dirty="0"/>
              <a:t> </a:t>
            </a:r>
            <a:r>
              <a:rPr lang="en-US" b="1" dirty="0"/>
              <a:t> dermis = </a:t>
            </a:r>
            <a:r>
              <a:rPr lang="en-US" b="1" i="1" dirty="0"/>
              <a:t>Skin</a:t>
            </a:r>
            <a:endParaRPr lang="en-CA" dirty="0"/>
          </a:p>
          <a:p>
            <a:pPr marL="0" indent="0">
              <a:buNone/>
            </a:pPr>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8858" y="3645024"/>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alifornia Sea Cucumber - Echinoderm Phyl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624318"/>
            <a:ext cx="381000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471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6672"/>
            <a:ext cx="8208912" cy="6001643"/>
          </a:xfrm>
          <a:prstGeom prst="rect">
            <a:avLst/>
          </a:prstGeom>
        </p:spPr>
        <p:txBody>
          <a:bodyPr wrap="square">
            <a:spAutoFit/>
          </a:bodyPr>
          <a:lstStyle/>
          <a:p>
            <a:r>
              <a:rPr lang="en-US" sz="3200" b="1" dirty="0"/>
              <a:t>B.  </a:t>
            </a:r>
            <a:r>
              <a:rPr lang="en-US" sz="3200" b="1" dirty="0" smtClean="0"/>
              <a:t>Use </a:t>
            </a:r>
            <a:r>
              <a:rPr lang="en-US" sz="3200" b="1" dirty="0"/>
              <a:t>by humans:</a:t>
            </a:r>
            <a:endParaRPr lang="en-CA" sz="3200" dirty="0"/>
          </a:p>
          <a:p>
            <a:pPr marL="514350" indent="-514350">
              <a:buAutoNum type="arabicPeriod"/>
            </a:pPr>
            <a:r>
              <a:rPr lang="en-US" sz="3200" b="1" dirty="0" smtClean="0"/>
              <a:t>As </a:t>
            </a:r>
            <a:r>
              <a:rPr lang="en-US" sz="3200" b="1" dirty="0"/>
              <a:t>food:  </a:t>
            </a:r>
            <a:r>
              <a:rPr lang="en-US" sz="3200" b="1" i="1" dirty="0"/>
              <a:t>sea urchins, </a:t>
            </a:r>
            <a:endParaRPr lang="en-US" sz="3200" b="1" i="1" dirty="0" smtClean="0"/>
          </a:p>
          <a:p>
            <a:r>
              <a:rPr lang="en-US" sz="3200" b="1" i="1" dirty="0" smtClean="0"/>
              <a:t>sea cucumbers</a:t>
            </a:r>
          </a:p>
          <a:p>
            <a:endParaRPr lang="en-US" sz="3200" b="1" i="1" dirty="0"/>
          </a:p>
          <a:p>
            <a:endParaRPr lang="en-CA" sz="3200" dirty="0" smtClean="0"/>
          </a:p>
          <a:p>
            <a:endParaRPr lang="en-CA" sz="3200" dirty="0"/>
          </a:p>
          <a:p>
            <a:r>
              <a:rPr lang="en-US" sz="3200" b="1" dirty="0" smtClean="0"/>
              <a:t>2.  Sources </a:t>
            </a:r>
            <a:r>
              <a:rPr lang="en-US" sz="3200" b="1" dirty="0"/>
              <a:t>of chemicals used as potential </a:t>
            </a:r>
            <a:r>
              <a:rPr lang="en-US" sz="3200" b="1" dirty="0" smtClean="0"/>
              <a:t>drugs </a:t>
            </a:r>
            <a:r>
              <a:rPr lang="en-US" sz="3200" b="1" dirty="0"/>
              <a:t>against </a:t>
            </a:r>
            <a:r>
              <a:rPr lang="en-US" sz="3200" b="1" i="1" u="sng" dirty="0"/>
              <a:t>cancer</a:t>
            </a:r>
            <a:r>
              <a:rPr lang="en-US" sz="3200" b="1" dirty="0"/>
              <a:t> and </a:t>
            </a:r>
            <a:r>
              <a:rPr lang="en-US" sz="3200" b="1" i="1" u="sng" dirty="0"/>
              <a:t>viruses</a:t>
            </a:r>
            <a:endParaRPr lang="en-CA" sz="3200" dirty="0"/>
          </a:p>
          <a:p>
            <a:pPr lvl="0"/>
            <a:r>
              <a:rPr lang="en-US" sz="3200" b="1" dirty="0"/>
              <a:t>Sea urchins used to study embryological </a:t>
            </a:r>
            <a:endParaRPr lang="en-CA" sz="3200" dirty="0"/>
          </a:p>
          <a:p>
            <a:r>
              <a:rPr lang="en-US" sz="3200" b="1" dirty="0"/>
              <a:t>development because:  </a:t>
            </a:r>
            <a:r>
              <a:rPr lang="en-US" sz="3200" b="1" i="1" dirty="0"/>
              <a:t>they produce large </a:t>
            </a:r>
            <a:endParaRPr lang="en-CA" sz="3200" dirty="0"/>
          </a:p>
          <a:p>
            <a:r>
              <a:rPr lang="en-US" sz="3200" b="1" i="1" dirty="0"/>
              <a:t>eggs that are fertilized externally and develop in plain sea water</a:t>
            </a:r>
            <a:r>
              <a:rPr lang="en-US" sz="3200" b="1" dirty="0"/>
              <a:t>  </a:t>
            </a:r>
            <a:endParaRPr lang="en-CA" sz="32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5" y="1052736"/>
            <a:ext cx="2114689" cy="176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454" y="1533852"/>
            <a:ext cx="1943641" cy="1943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93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404664"/>
            <a:ext cx="8424936" cy="2554545"/>
          </a:xfrm>
          <a:prstGeom prst="rect">
            <a:avLst/>
          </a:prstGeom>
        </p:spPr>
        <p:txBody>
          <a:bodyPr wrap="square">
            <a:spAutoFit/>
          </a:bodyPr>
          <a:lstStyle/>
          <a:p>
            <a:r>
              <a:rPr lang="en-US" sz="3200" b="1" dirty="0"/>
              <a:t>II. 	</a:t>
            </a:r>
            <a:r>
              <a:rPr lang="en-US" sz="3200" b="1" u="sng" dirty="0"/>
              <a:t>What is a Echinoderm?</a:t>
            </a:r>
            <a:endParaRPr lang="en-CA" sz="3200" dirty="0"/>
          </a:p>
          <a:p>
            <a:r>
              <a:rPr lang="en-US" sz="3200" dirty="0" smtClean="0"/>
              <a:t>A</a:t>
            </a:r>
            <a:r>
              <a:rPr lang="en-US" sz="3200" dirty="0"/>
              <a:t>. 	Characteristics of Phylum Echinodermata</a:t>
            </a:r>
            <a:endParaRPr lang="en-CA" sz="3200" dirty="0"/>
          </a:p>
          <a:p>
            <a:r>
              <a:rPr lang="en-US" sz="3200" dirty="0"/>
              <a:t>	</a:t>
            </a:r>
            <a:r>
              <a:rPr lang="en-US" sz="3200" dirty="0" smtClean="0"/>
              <a:t>1</a:t>
            </a:r>
            <a:r>
              <a:rPr lang="en-US" sz="3200" dirty="0"/>
              <a:t>.  	</a:t>
            </a:r>
            <a:r>
              <a:rPr lang="en-US" sz="3200" i="1" dirty="0"/>
              <a:t>Spiny skin</a:t>
            </a:r>
            <a:endParaRPr lang="en-CA" sz="3200" dirty="0"/>
          </a:p>
          <a:p>
            <a:r>
              <a:rPr lang="en-US" sz="3200" dirty="0"/>
              <a:t>	</a:t>
            </a:r>
            <a:r>
              <a:rPr lang="en-US" sz="3200" dirty="0" smtClean="0"/>
              <a:t>2</a:t>
            </a:r>
            <a:r>
              <a:rPr lang="en-US" sz="3200" dirty="0"/>
              <a:t>.  	</a:t>
            </a:r>
            <a:r>
              <a:rPr lang="en-US" sz="3200" i="1" dirty="0"/>
              <a:t>Five-part radial symmetry</a:t>
            </a:r>
            <a:endParaRPr lang="en-CA" sz="3200" dirty="0"/>
          </a:p>
          <a:p>
            <a:r>
              <a:rPr lang="en-US" sz="3200" dirty="0"/>
              <a:t>	</a:t>
            </a:r>
            <a:endParaRPr lang="en-CA" sz="3200" dirty="0"/>
          </a:p>
        </p:txBody>
      </p:sp>
      <p:pic>
        <p:nvPicPr>
          <p:cNvPr id="3074" name="Picture 2" descr="http://t1.gstatic.com/images?q=tbn:ANd9GcS5H4uCmi9VFtX1GcUiRGoWY0DEUSY6yMfFTMoxiot44KvQo7_Q2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936834"/>
            <a:ext cx="2520280" cy="233639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742" y="2914096"/>
            <a:ext cx="2938609" cy="2080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640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1560" y="548680"/>
            <a:ext cx="7776864" cy="3970318"/>
          </a:xfrm>
          <a:prstGeom prst="rect">
            <a:avLst/>
          </a:prstGeom>
        </p:spPr>
        <p:txBody>
          <a:bodyPr wrap="square">
            <a:spAutoFit/>
          </a:bodyPr>
          <a:lstStyle/>
          <a:p>
            <a:pPr marL="742950" indent="-742950">
              <a:buAutoNum type="arabicPeriod" startAt="3"/>
            </a:pPr>
            <a:r>
              <a:rPr lang="en-US" sz="3600" i="1" dirty="0" smtClean="0"/>
              <a:t>Internal skeleton</a:t>
            </a:r>
          </a:p>
          <a:p>
            <a:pPr marL="742950" indent="-742950">
              <a:buAutoNum type="arabicPeriod" startAt="3"/>
            </a:pPr>
            <a:endParaRPr lang="en-US" sz="3600" i="1" dirty="0"/>
          </a:p>
          <a:p>
            <a:pPr marL="742950" indent="-742950">
              <a:buAutoNum type="arabicPeriod" startAt="3"/>
            </a:pPr>
            <a:endParaRPr lang="en-US" sz="3600" i="1" dirty="0" smtClean="0"/>
          </a:p>
          <a:p>
            <a:pPr marL="742950" indent="-742950">
              <a:buAutoNum type="arabicPeriod" startAt="3"/>
            </a:pPr>
            <a:endParaRPr lang="en-US" sz="3600" i="1" dirty="0"/>
          </a:p>
          <a:p>
            <a:endParaRPr lang="en-CA" sz="3600" dirty="0" smtClean="0"/>
          </a:p>
          <a:p>
            <a:endParaRPr lang="en-US" sz="3600" dirty="0" smtClean="0"/>
          </a:p>
          <a:p>
            <a:r>
              <a:rPr lang="en-US" sz="3600" dirty="0" smtClean="0"/>
              <a:t>4.  	</a:t>
            </a:r>
            <a:r>
              <a:rPr lang="en-US" sz="3600" i="1" dirty="0" smtClean="0"/>
              <a:t>Water vascular system</a:t>
            </a:r>
            <a:endParaRPr lang="en-CA" sz="36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764704"/>
            <a:ext cx="2369993" cy="236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226822"/>
            <a:ext cx="215265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4221088"/>
            <a:ext cx="25241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a:off x="10158" y="4834026"/>
            <a:ext cx="63722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sz="1300" b="0" i="0" u="none" strike="noStrike" cap="none" normalizeH="0" baseline="0" dirty="0" smtClean="0">
                <a:ln>
                  <a:noFill/>
                </a:ln>
                <a:solidFill>
                  <a:srgbClr val="000000"/>
                </a:solidFill>
                <a:effectLst/>
                <a:latin typeface="Times New Roman" pitchFamily="18" charset="0"/>
                <a:cs typeface="Times New Roman" pitchFamily="18" charset="0"/>
              </a:rPr>
              <a:t/>
            </a:r>
            <a:br>
              <a:rPr kumimoji="0" lang="en-US" sz="1300" b="0" i="0" u="none" strike="noStrike" cap="none" normalizeH="0" baseline="0" dirty="0" smtClean="0">
                <a:ln>
                  <a:noFill/>
                </a:ln>
                <a:solidFill>
                  <a:srgbClr val="000000"/>
                </a:solidFill>
                <a:effectLst/>
                <a:latin typeface="Times New Roman" pitchFamily="18" charset="0"/>
                <a:cs typeface="Times New Roman" pitchFamily="18" charset="0"/>
              </a:rPr>
            </a:br>
            <a:r>
              <a:rPr kumimoji="0" lang="en-US" sz="1100" b="0" i="0" u="none" strike="noStrike" cap="none" normalizeH="0" baseline="0" dirty="0" smtClean="0">
                <a:ln>
                  <a:noFill/>
                </a:ln>
                <a:solidFill>
                  <a:srgbClr val="000000"/>
                </a:solidFill>
                <a:effectLst/>
                <a:latin typeface="Times New Roman" pitchFamily="18" charset="0"/>
                <a:cs typeface="Times New Roman" pitchFamily="18" charset="0"/>
              </a:rPr>
              <a:t>The water vascular system is a complex series of tubes and bladders, used like a hydraulic pump. Water is pumped up through the </a:t>
            </a:r>
            <a:r>
              <a:rPr kumimoji="0" lang="en-US" sz="1100" b="0" i="0" u="none" strike="noStrike" cap="none" normalizeH="0" baseline="0" dirty="0" err="1" smtClean="0">
                <a:ln>
                  <a:noFill/>
                </a:ln>
                <a:solidFill>
                  <a:srgbClr val="000000"/>
                </a:solidFill>
                <a:effectLst/>
                <a:latin typeface="Times New Roman" pitchFamily="18" charset="0"/>
                <a:cs typeface="Times New Roman" pitchFamily="18" charset="0"/>
              </a:rPr>
              <a:t>madreporite</a:t>
            </a:r>
            <a:r>
              <a:rPr kumimoji="0" lang="en-US" sz="1100" b="0" i="0" u="none" strike="noStrike" cap="none" normalizeH="0" baseline="0" dirty="0" smtClean="0">
                <a:ln>
                  <a:noFill/>
                </a:ln>
                <a:solidFill>
                  <a:srgbClr val="000000"/>
                </a:solidFill>
                <a:effectLst/>
                <a:latin typeface="Times New Roman" pitchFamily="18" charset="0"/>
                <a:cs typeface="Times New Roman" pitchFamily="18" charset="0"/>
              </a:rPr>
              <a:t> (a small hole on the ventral surface) and pumps water into the central disc and into the arms.</a:t>
            </a:r>
            <a:r>
              <a:rPr kumimoji="0" lang="en-US" sz="800" b="0" i="0" u="none" strike="noStrike" cap="none" normalizeH="0" baseline="0" dirty="0" smtClean="0">
                <a:ln>
                  <a:noFill/>
                </a:ln>
                <a:solidFill>
                  <a:srgbClr val="000000"/>
                </a:solidFill>
                <a:effectLst/>
                <a:latin typeface="Times New Roman" pitchFamily="18" charset="0"/>
                <a:cs typeface="Times New Roman" pitchFamily="18" charset="0"/>
              </a:rPr>
              <a:t/>
            </a:r>
            <a:br>
              <a:rPr kumimoji="0" lang="en-US" sz="800" b="0" i="0" u="none" strike="noStrike" cap="none" normalizeH="0" baseline="0" dirty="0" smtClean="0">
                <a:ln>
                  <a:noFill/>
                </a:ln>
                <a:solidFill>
                  <a:srgbClr val="000000"/>
                </a:solidFill>
                <a:effectLst/>
                <a:latin typeface="Times New Roman" pitchFamily="18" charset="0"/>
                <a:cs typeface="Times New Roman" pitchFamily="18" charset="0"/>
              </a:rPr>
            </a:br>
            <a:endParaRPr kumimoji="0" lang="en-US" sz="9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Times New Roman" pitchFamily="18" charset="0"/>
                <a:cs typeface="Times New Roman" pitchFamily="18" charset="0"/>
              </a:rPr>
              <a:t>The water vascular system extends to the tube feet which use this hydraulic system to suction things for movement along surfaces and for feeding.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105" name="Picture 9" descr="Dorsal view of the central dis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5617" y="1956148"/>
            <a:ext cx="1428750" cy="110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212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908721"/>
            <a:ext cx="8568952" cy="5693866"/>
          </a:xfrm>
          <a:prstGeom prst="rect">
            <a:avLst/>
          </a:prstGeom>
        </p:spPr>
        <p:txBody>
          <a:bodyPr wrap="square">
            <a:spAutoFit/>
          </a:bodyPr>
          <a:lstStyle/>
          <a:p>
            <a:pPr marL="514350" indent="-514350">
              <a:buAutoNum type="arabicPeriod" startAt="5"/>
            </a:pPr>
            <a:r>
              <a:rPr lang="en-US" sz="2800" i="1" dirty="0" smtClean="0"/>
              <a:t>Suction-cuplike structures (tube feet)</a:t>
            </a:r>
          </a:p>
          <a:p>
            <a:pPr marL="514350" indent="-514350">
              <a:buAutoNum type="arabicPeriod" startAt="5"/>
            </a:pPr>
            <a:endParaRPr lang="en-US" sz="2800" i="1" dirty="0"/>
          </a:p>
          <a:p>
            <a:pPr marL="514350" indent="-514350">
              <a:buAutoNum type="arabicPeriod" startAt="5"/>
            </a:pPr>
            <a:endParaRPr lang="en-US" sz="2800" i="1" dirty="0" smtClean="0"/>
          </a:p>
          <a:p>
            <a:pPr marL="514350" indent="-514350">
              <a:buAutoNum type="arabicPeriod" startAt="5"/>
            </a:pPr>
            <a:endParaRPr lang="en-US" sz="2800" i="1" dirty="0"/>
          </a:p>
          <a:p>
            <a:pPr marL="514350" indent="-514350">
              <a:buAutoNum type="arabicPeriod" startAt="5"/>
            </a:pPr>
            <a:endParaRPr lang="en-US" sz="2800" i="1" dirty="0" smtClean="0"/>
          </a:p>
          <a:p>
            <a:pPr marL="514350" indent="-514350">
              <a:buAutoNum type="arabicPeriod" startAt="5"/>
            </a:pPr>
            <a:endParaRPr lang="en-US" sz="2800" i="1" dirty="0" smtClean="0"/>
          </a:p>
          <a:p>
            <a:pPr marL="514350" indent="-514350">
              <a:buAutoNum type="arabicPeriod" startAt="5"/>
            </a:pPr>
            <a:endParaRPr lang="en-US" sz="2800" i="1" dirty="0"/>
          </a:p>
          <a:p>
            <a:pPr marL="514350" indent="-514350">
              <a:buAutoNum type="arabicPeriod" startAt="5"/>
            </a:pPr>
            <a:endParaRPr lang="en-US" sz="2800" i="1" dirty="0" smtClean="0"/>
          </a:p>
          <a:p>
            <a:pPr marL="514350" indent="-514350">
              <a:buAutoNum type="arabicPeriod" startAt="5"/>
            </a:pPr>
            <a:endParaRPr lang="en-US" sz="2800" i="1" dirty="0"/>
          </a:p>
          <a:p>
            <a:pPr marL="514350" indent="-514350">
              <a:buAutoNum type="arabicPeriod" startAt="5"/>
            </a:pPr>
            <a:endParaRPr lang="en-US" sz="2800" i="1" dirty="0" smtClean="0"/>
          </a:p>
          <a:p>
            <a:pPr marL="514350" indent="-514350">
              <a:buAutoNum type="arabicPeriod" startAt="5"/>
            </a:pPr>
            <a:endParaRPr lang="en-US" sz="2800" i="1" dirty="0"/>
          </a:p>
          <a:p>
            <a:endParaRPr lang="en-CA" sz="2800" dirty="0" smtClean="0"/>
          </a:p>
          <a:p>
            <a:r>
              <a:rPr lang="en-US" sz="2800" dirty="0" smtClean="0"/>
              <a:t>6.  	</a:t>
            </a:r>
            <a:r>
              <a:rPr lang="en-US" sz="2800" i="1" dirty="0" smtClean="0"/>
              <a:t>Skeleton made of calcium carbonate</a:t>
            </a:r>
            <a:endParaRPr lang="en-CA"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556791"/>
            <a:ext cx="2364854" cy="157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descr="http://2.bp.blogspot.com/_L3sNLmoKUl4/TT_E8Yt7BnI/AAAAAAAAF6U/aNtM8CrdkIA/s1600/asteriastubefee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97" y="1916832"/>
            <a:ext cx="3142134" cy="198884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diversityofanimalsystems.wikispaces.com/file/view/StarfishSuckers.jpg/32182221/StarfishSucke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7095" y="3284984"/>
            <a:ext cx="3381375"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19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88641"/>
            <a:ext cx="8352928" cy="6555641"/>
          </a:xfrm>
          <a:prstGeom prst="rect">
            <a:avLst/>
          </a:prstGeom>
        </p:spPr>
        <p:txBody>
          <a:bodyPr wrap="square">
            <a:spAutoFit/>
          </a:bodyPr>
          <a:lstStyle/>
          <a:p>
            <a:r>
              <a:rPr lang="en-US" sz="3600" b="1" dirty="0"/>
              <a:t>B. 	Water vascular system</a:t>
            </a:r>
            <a:endParaRPr lang="en-CA" sz="3600" dirty="0"/>
          </a:p>
          <a:p>
            <a:pPr marL="514350" indent="-514350">
              <a:buAutoNum type="arabicPeriod"/>
            </a:pPr>
            <a:r>
              <a:rPr lang="en-US" sz="2400" dirty="0" smtClean="0"/>
              <a:t>Description</a:t>
            </a:r>
            <a:r>
              <a:rPr lang="en-US" sz="2400" dirty="0"/>
              <a:t>: internal network of fluid-filled </a:t>
            </a:r>
            <a:r>
              <a:rPr lang="en-US" sz="2400" i="1" u="sng" dirty="0"/>
              <a:t>canals</a:t>
            </a:r>
            <a:r>
              <a:rPr lang="en-US" sz="2400" dirty="0"/>
              <a:t> connected to external appendages called  </a:t>
            </a:r>
            <a:r>
              <a:rPr lang="en-US" sz="2400" i="1" u="sng" dirty="0"/>
              <a:t>tube</a:t>
            </a:r>
            <a:r>
              <a:rPr lang="en-US" sz="2400" dirty="0"/>
              <a:t> </a:t>
            </a:r>
            <a:r>
              <a:rPr lang="en-US" sz="2400" i="1" u="sng" dirty="0" smtClean="0"/>
              <a:t>feet</a:t>
            </a:r>
          </a:p>
          <a:p>
            <a:pPr marL="514350" indent="-514350">
              <a:buAutoNum type="arabicPeriod"/>
            </a:pPr>
            <a:endParaRPr lang="en-US" sz="2800" i="1" u="sng" dirty="0"/>
          </a:p>
          <a:p>
            <a:pPr marL="514350" indent="-514350">
              <a:buAutoNum type="arabicPeriod"/>
            </a:pPr>
            <a:endParaRPr lang="en-US" sz="2800" i="1" u="sng" dirty="0" smtClean="0"/>
          </a:p>
          <a:p>
            <a:endParaRPr lang="en-CA" sz="2800" dirty="0" smtClean="0"/>
          </a:p>
          <a:p>
            <a:endParaRPr lang="en-CA" sz="2800" dirty="0"/>
          </a:p>
          <a:p>
            <a:endParaRPr lang="en-CA" sz="2800" dirty="0" smtClean="0"/>
          </a:p>
          <a:p>
            <a:endParaRPr lang="en-CA" sz="2800" dirty="0"/>
          </a:p>
          <a:p>
            <a:r>
              <a:rPr lang="en-US" sz="2400" dirty="0"/>
              <a:t>2.   Water vascular system is involved in 5 </a:t>
            </a:r>
            <a:endParaRPr lang="en-CA" sz="2400" dirty="0"/>
          </a:p>
          <a:p>
            <a:r>
              <a:rPr lang="en-US" sz="2400" dirty="0"/>
              <a:t>essential life functions:</a:t>
            </a:r>
            <a:endParaRPr lang="en-CA" sz="2400" dirty="0"/>
          </a:p>
          <a:p>
            <a:r>
              <a:rPr lang="en-US" sz="2400" dirty="0"/>
              <a:t>			a)	</a:t>
            </a:r>
            <a:r>
              <a:rPr lang="en-US" sz="2400" i="1" dirty="0"/>
              <a:t>Feeding</a:t>
            </a:r>
            <a:endParaRPr lang="en-CA" sz="2400" dirty="0"/>
          </a:p>
          <a:p>
            <a:r>
              <a:rPr lang="en-US" sz="2400" dirty="0"/>
              <a:t>			b)	</a:t>
            </a:r>
            <a:r>
              <a:rPr lang="en-US" sz="2400" i="1" dirty="0"/>
              <a:t>Respiration</a:t>
            </a:r>
            <a:endParaRPr lang="en-CA" sz="2400" dirty="0"/>
          </a:p>
          <a:p>
            <a:r>
              <a:rPr lang="en-US" sz="2400" dirty="0"/>
              <a:t>			c)	</a:t>
            </a:r>
            <a:r>
              <a:rPr lang="en-US" sz="2400" i="1" dirty="0"/>
              <a:t>Internal transport</a:t>
            </a:r>
            <a:endParaRPr lang="en-CA" sz="2400" dirty="0"/>
          </a:p>
          <a:p>
            <a:r>
              <a:rPr lang="en-US" sz="2400" dirty="0"/>
              <a:t>			d)	</a:t>
            </a:r>
            <a:r>
              <a:rPr lang="en-US" sz="2400" i="1" dirty="0"/>
              <a:t>Elimination of waste products</a:t>
            </a:r>
            <a:endParaRPr lang="en-CA" sz="2400" dirty="0"/>
          </a:p>
          <a:p>
            <a:r>
              <a:rPr lang="en-US" sz="2400" dirty="0"/>
              <a:t>			e)	</a:t>
            </a:r>
            <a:r>
              <a:rPr lang="en-US" sz="2400" i="1" dirty="0"/>
              <a:t>Movement</a:t>
            </a:r>
            <a:endParaRPr lang="en-CA"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604964"/>
            <a:ext cx="3649588" cy="2329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5206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424936" cy="4524315"/>
          </a:xfrm>
          <a:prstGeom prst="rect">
            <a:avLst/>
          </a:prstGeom>
        </p:spPr>
        <p:txBody>
          <a:bodyPr wrap="square">
            <a:spAutoFit/>
          </a:bodyPr>
          <a:lstStyle/>
          <a:p>
            <a:r>
              <a:rPr lang="en-US" sz="3200" b="1" dirty="0"/>
              <a:t>C. </a:t>
            </a:r>
            <a:r>
              <a:rPr lang="en-US" sz="3200" b="1" dirty="0" smtClean="0"/>
              <a:t>What </a:t>
            </a:r>
            <a:r>
              <a:rPr lang="en-US" sz="3200" b="1" dirty="0"/>
              <a:t>do Echinoderms have in common with vertebrates</a:t>
            </a:r>
            <a:r>
              <a:rPr lang="en-US" sz="3200" b="1" dirty="0" smtClean="0"/>
              <a:t>?</a:t>
            </a:r>
          </a:p>
          <a:p>
            <a:endParaRPr lang="en-US" sz="3200" b="1" dirty="0"/>
          </a:p>
          <a:p>
            <a:endParaRPr lang="en-CA" sz="3200" dirty="0"/>
          </a:p>
          <a:p>
            <a:pPr marL="514350" indent="-514350">
              <a:buAutoNum type="arabicPeriod"/>
            </a:pPr>
            <a:r>
              <a:rPr lang="en-US" sz="3200" i="1" dirty="0" smtClean="0"/>
              <a:t>Go </a:t>
            </a:r>
            <a:r>
              <a:rPr lang="en-US" sz="3200" i="1" dirty="0"/>
              <a:t>through similar developmental stages as </a:t>
            </a:r>
            <a:r>
              <a:rPr lang="en-US" sz="3200" i="1" dirty="0" smtClean="0"/>
              <a:t>vertebrates</a:t>
            </a:r>
          </a:p>
          <a:p>
            <a:pPr marL="514350" indent="-514350">
              <a:buAutoNum type="arabicPeriod"/>
            </a:pPr>
            <a:endParaRPr lang="en-US" sz="3200" i="1" dirty="0"/>
          </a:p>
          <a:p>
            <a:endParaRPr lang="en-CA" sz="3200" dirty="0"/>
          </a:p>
          <a:p>
            <a:r>
              <a:rPr lang="en-US" sz="3200" dirty="0" smtClean="0"/>
              <a:t>2</a:t>
            </a:r>
            <a:r>
              <a:rPr lang="en-US" sz="3200" dirty="0"/>
              <a:t>.  </a:t>
            </a:r>
            <a:r>
              <a:rPr lang="en-US" sz="3200" i="1" dirty="0"/>
              <a:t>Internal skeleton</a:t>
            </a:r>
            <a:endParaRPr lang="en-CA" sz="3200" dirty="0"/>
          </a:p>
        </p:txBody>
      </p:sp>
    </p:spTree>
    <p:extLst>
      <p:ext uri="{BB962C8B-B14F-4D97-AF65-F5344CB8AC3E}">
        <p14:creationId xmlns:p14="http://schemas.microsoft.com/office/powerpoint/2010/main" val="10948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 calcmode="lin" valueType="num">
                                      <p:cBhvr additive="base">
                                        <p:cTn id="1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635" y="548680"/>
            <a:ext cx="8496944" cy="5570756"/>
          </a:xfrm>
          <a:prstGeom prst="rect">
            <a:avLst/>
          </a:prstGeom>
        </p:spPr>
        <p:txBody>
          <a:bodyPr wrap="square">
            <a:spAutoFit/>
          </a:bodyPr>
          <a:lstStyle/>
          <a:p>
            <a:r>
              <a:rPr lang="en-US" sz="3600" b="1" dirty="0" err="1"/>
              <a:t>III.</a:t>
            </a:r>
            <a:r>
              <a:rPr lang="en-US" sz="3600" b="1" u="sng" dirty="0" err="1"/>
              <a:t>Form</a:t>
            </a:r>
            <a:r>
              <a:rPr lang="en-US" sz="3600" b="1" u="sng" dirty="0"/>
              <a:t> and Function in Echinoderms</a:t>
            </a:r>
            <a:endParaRPr lang="en-CA" sz="3600" dirty="0"/>
          </a:p>
          <a:p>
            <a:r>
              <a:rPr lang="en-US" sz="3200" dirty="0"/>
              <a:t>A.   	Body Plan:  </a:t>
            </a:r>
            <a:r>
              <a:rPr lang="en-US" sz="3200" i="1" dirty="0"/>
              <a:t>five parts organized </a:t>
            </a:r>
            <a:endParaRPr lang="en-CA" sz="3200" dirty="0"/>
          </a:p>
          <a:p>
            <a:r>
              <a:rPr lang="en-US" sz="3200" i="1" dirty="0"/>
              <a:t>symmetrically around a center (“</a:t>
            </a:r>
            <a:r>
              <a:rPr lang="en-US" sz="3200" i="1" dirty="0" err="1"/>
              <a:t>pentaradial</a:t>
            </a:r>
            <a:r>
              <a:rPr lang="en-US" sz="3200" i="1" dirty="0" smtClean="0"/>
              <a:t>”)</a:t>
            </a:r>
          </a:p>
          <a:p>
            <a:endParaRPr lang="en-US" sz="3200" i="1" dirty="0"/>
          </a:p>
          <a:p>
            <a:endParaRPr lang="en-US" sz="3200" i="1" dirty="0" smtClean="0"/>
          </a:p>
          <a:p>
            <a:endParaRPr lang="en-US" sz="3200" i="1" dirty="0"/>
          </a:p>
          <a:p>
            <a:endParaRPr lang="en-CA" sz="3200" dirty="0"/>
          </a:p>
          <a:p>
            <a:r>
              <a:rPr lang="en-US" sz="3200" dirty="0"/>
              <a:t>1.  </a:t>
            </a:r>
            <a:r>
              <a:rPr lang="en-US" sz="3200" dirty="0" smtClean="0"/>
              <a:t>No </a:t>
            </a:r>
            <a:r>
              <a:rPr lang="en-US" sz="3200" i="1" u="sng" dirty="0"/>
              <a:t>anterior</a:t>
            </a:r>
            <a:r>
              <a:rPr lang="en-US" sz="3200" dirty="0"/>
              <a:t> nor a </a:t>
            </a:r>
            <a:r>
              <a:rPr lang="en-US" sz="3200" i="1" u="sng" dirty="0"/>
              <a:t>posterior</a:t>
            </a:r>
            <a:r>
              <a:rPr lang="en-US" sz="3200" dirty="0"/>
              <a:t> end and no </a:t>
            </a:r>
            <a:r>
              <a:rPr lang="en-US" sz="3200" i="1" u="sng" dirty="0" smtClean="0"/>
              <a:t>brain</a:t>
            </a:r>
            <a:endParaRPr lang="en-CA" sz="3200" dirty="0"/>
          </a:p>
          <a:p>
            <a:r>
              <a:rPr lang="en-US" sz="3200" dirty="0"/>
              <a:t>2.  </a:t>
            </a:r>
            <a:r>
              <a:rPr lang="en-US" sz="3200" dirty="0" smtClean="0"/>
              <a:t>But</a:t>
            </a:r>
            <a:r>
              <a:rPr lang="en-US" sz="3200" dirty="0"/>
              <a:t>, most are </a:t>
            </a:r>
            <a:r>
              <a:rPr lang="en-US" sz="3200" i="1" u="sng" dirty="0"/>
              <a:t>two</a:t>
            </a:r>
            <a:r>
              <a:rPr lang="en-US" sz="3200" dirty="0"/>
              <a:t> sided  </a:t>
            </a:r>
            <a:endParaRPr lang="en-CA" sz="3200" dirty="0"/>
          </a:p>
          <a:p>
            <a:r>
              <a:rPr lang="en-US" sz="3200" dirty="0"/>
              <a:t>a)  </a:t>
            </a:r>
            <a:r>
              <a:rPr lang="en-US" sz="3200" dirty="0" smtClean="0"/>
              <a:t>Mouth </a:t>
            </a:r>
            <a:r>
              <a:rPr lang="en-US" sz="3200" dirty="0"/>
              <a:t>is located on </a:t>
            </a:r>
            <a:r>
              <a:rPr lang="en-US" sz="3200" i="1" u="sng" dirty="0"/>
              <a:t>oral</a:t>
            </a:r>
            <a:r>
              <a:rPr lang="en-US" sz="3200" dirty="0"/>
              <a:t> surface, </a:t>
            </a:r>
            <a:r>
              <a:rPr lang="en-US" sz="3200" dirty="0" smtClean="0"/>
              <a:t>opposite </a:t>
            </a:r>
            <a:r>
              <a:rPr lang="en-US" sz="3200" dirty="0"/>
              <a:t>side is called the </a:t>
            </a:r>
            <a:r>
              <a:rPr lang="en-US" sz="3200" i="1" u="sng" dirty="0" err="1"/>
              <a:t>aboral</a:t>
            </a:r>
            <a:r>
              <a:rPr lang="en-US" sz="3200" dirty="0"/>
              <a:t> </a:t>
            </a:r>
            <a:r>
              <a:rPr lang="en-US" sz="3200" dirty="0" smtClean="0"/>
              <a:t>surface</a:t>
            </a:r>
            <a:endParaRPr lang="en-CA" sz="32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635" y="2132856"/>
            <a:ext cx="2511308" cy="1833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http://t3.gstatic.com/images?q=tbn:ANd9GcS8iktBZ0cj8ez-lHuUEuvA4w1aYuT-JysCislLOm1fSbLPWx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226641"/>
            <a:ext cx="1905000" cy="141922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cccmkc.edu.hk/~kei-kph/Geometry%20of%20life/Geometry%20of%20life_image/sea%20cucumber%20-%20penta-radial%20symmet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426" y="2132856"/>
            <a:ext cx="2673953" cy="2005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940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58847"/>
            <a:ext cx="8712968" cy="6740307"/>
          </a:xfrm>
          <a:prstGeom prst="rect">
            <a:avLst/>
          </a:prstGeom>
        </p:spPr>
        <p:txBody>
          <a:bodyPr wrap="square">
            <a:spAutoFit/>
          </a:bodyPr>
          <a:lstStyle/>
          <a:p>
            <a:r>
              <a:rPr lang="en-US" sz="3600" dirty="0"/>
              <a:t>B.   </a:t>
            </a:r>
            <a:r>
              <a:rPr lang="en-US" sz="3200" dirty="0" smtClean="0"/>
              <a:t>All </a:t>
            </a:r>
            <a:r>
              <a:rPr lang="en-US" sz="3200" dirty="0"/>
              <a:t>echinoderms have a water </a:t>
            </a:r>
            <a:r>
              <a:rPr lang="en-US" sz="3200" i="1" u="sng" dirty="0"/>
              <a:t>vascular </a:t>
            </a:r>
            <a:r>
              <a:rPr lang="en-US" sz="3200" dirty="0"/>
              <a:t>system </a:t>
            </a:r>
            <a:endParaRPr lang="en-CA" sz="3600" dirty="0"/>
          </a:p>
          <a:p>
            <a:pPr marL="457200" indent="-457200">
              <a:buAutoNum type="arabicPeriod"/>
            </a:pPr>
            <a:r>
              <a:rPr lang="en-US" sz="2400" dirty="0" smtClean="0"/>
              <a:t>Opens </a:t>
            </a:r>
            <a:r>
              <a:rPr lang="en-US" sz="2800" dirty="0"/>
              <a:t>to</a:t>
            </a:r>
            <a:r>
              <a:rPr lang="en-US" sz="2400" dirty="0"/>
              <a:t> outside through a </a:t>
            </a:r>
            <a:r>
              <a:rPr lang="en-US" sz="2400" i="1" u="sng" dirty="0" err="1" smtClean="0"/>
              <a:t>madreporite</a:t>
            </a:r>
            <a:endParaRPr lang="en-US" sz="2400" i="1" u="sng" dirty="0" smtClean="0"/>
          </a:p>
          <a:p>
            <a:r>
              <a:rPr lang="en-US" sz="2400" dirty="0" smtClean="0"/>
              <a:t> </a:t>
            </a:r>
          </a:p>
          <a:p>
            <a:endParaRPr lang="en-US" sz="2400" dirty="0" smtClean="0"/>
          </a:p>
          <a:p>
            <a:endParaRPr lang="en-US" sz="2400" dirty="0"/>
          </a:p>
          <a:p>
            <a:endParaRPr lang="en-US" sz="2400" dirty="0" smtClean="0"/>
          </a:p>
          <a:p>
            <a:endParaRPr lang="en-US" sz="2400" dirty="0"/>
          </a:p>
          <a:p>
            <a:endParaRPr lang="en-US" sz="2400" dirty="0"/>
          </a:p>
          <a:p>
            <a:endParaRPr lang="en-CA" sz="2400" dirty="0"/>
          </a:p>
          <a:p>
            <a:r>
              <a:rPr lang="en-US" sz="2400" dirty="0"/>
              <a:t>2</a:t>
            </a:r>
            <a:r>
              <a:rPr lang="en-US" sz="2800" dirty="0"/>
              <a:t>.  </a:t>
            </a:r>
            <a:r>
              <a:rPr lang="en-US" sz="2800" dirty="0" smtClean="0"/>
              <a:t>In starfish:</a:t>
            </a:r>
            <a:endParaRPr lang="en-CA" sz="2800" dirty="0" smtClean="0"/>
          </a:p>
          <a:p>
            <a:pPr marL="457200" indent="-457200">
              <a:buAutoNum type="alphaLcParenR"/>
            </a:pPr>
            <a:r>
              <a:rPr lang="en-US" sz="2800" dirty="0" err="1" smtClean="0"/>
              <a:t>Madreporite</a:t>
            </a:r>
            <a:r>
              <a:rPr lang="en-US" sz="2800" dirty="0" smtClean="0"/>
              <a:t> connects to a tube called the </a:t>
            </a:r>
            <a:r>
              <a:rPr lang="en-US" sz="2800" i="1" u="sng" dirty="0"/>
              <a:t>ring</a:t>
            </a:r>
            <a:r>
              <a:rPr lang="en-US" sz="2800" dirty="0"/>
              <a:t> </a:t>
            </a:r>
            <a:r>
              <a:rPr lang="en-US" sz="2800" i="1" u="sng" dirty="0" smtClean="0"/>
              <a:t>canal</a:t>
            </a:r>
            <a:endParaRPr lang="en-CA" sz="2800" dirty="0"/>
          </a:p>
          <a:p>
            <a:r>
              <a:rPr lang="en-US" sz="2800" dirty="0"/>
              <a:t>b) </a:t>
            </a:r>
            <a:r>
              <a:rPr lang="en-US" sz="3200" dirty="0" smtClean="0"/>
              <a:t>From</a:t>
            </a:r>
            <a:r>
              <a:rPr lang="en-US" sz="2800" dirty="0" smtClean="0"/>
              <a:t> </a:t>
            </a:r>
            <a:r>
              <a:rPr lang="en-US" sz="2800" dirty="0"/>
              <a:t>the ring canal, 5 </a:t>
            </a:r>
            <a:r>
              <a:rPr lang="en-US" sz="2800" i="1" u="sng" dirty="0"/>
              <a:t>radial</a:t>
            </a:r>
            <a:r>
              <a:rPr lang="en-US" sz="2800" dirty="0"/>
              <a:t> </a:t>
            </a:r>
            <a:r>
              <a:rPr lang="en-US" sz="2800" i="1" u="sng" dirty="0"/>
              <a:t>canals </a:t>
            </a:r>
            <a:r>
              <a:rPr lang="en-US" sz="2800" dirty="0" smtClean="0"/>
              <a:t>extend </a:t>
            </a:r>
            <a:r>
              <a:rPr lang="en-US" sz="2800" dirty="0"/>
              <a:t>into each arm  </a:t>
            </a:r>
            <a:endParaRPr lang="en-CA" sz="2800" dirty="0"/>
          </a:p>
          <a:p>
            <a:pPr marL="457200" indent="-457200">
              <a:buAutoNum type="alphaLcParenR" startAt="3"/>
            </a:pPr>
            <a:r>
              <a:rPr lang="en-US" sz="2800" dirty="0" smtClean="0"/>
              <a:t>Attached </a:t>
            </a:r>
            <a:r>
              <a:rPr lang="en-US" sz="2800" dirty="0"/>
              <a:t>to each radial canal are hundreds of movable </a:t>
            </a:r>
            <a:r>
              <a:rPr lang="en-US" sz="2800" i="1" u="sng" dirty="0"/>
              <a:t>tube</a:t>
            </a:r>
            <a:r>
              <a:rPr lang="en-US" sz="2800" dirty="0"/>
              <a:t> </a:t>
            </a:r>
            <a:r>
              <a:rPr lang="en-US" sz="2800" i="1" u="sng" dirty="0" smtClean="0"/>
              <a:t>feet</a:t>
            </a:r>
          </a:p>
          <a:p>
            <a:endParaRPr lang="en-CA" sz="28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2892" y="1484784"/>
            <a:ext cx="3649588" cy="2329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6173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509</Words>
  <Application>Microsoft Office PowerPoint</Application>
  <PresentationFormat>On-screen Show (4:3)</PresentationFormat>
  <Paragraphs>150</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29-1  Echinoderms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29-1  Echinoderms</dc:title>
  <dc:creator>Jonathan Juri Buchanan</dc:creator>
  <cp:lastModifiedBy>Jonathan Juri Buchanan</cp:lastModifiedBy>
  <cp:revision>10</cp:revision>
  <dcterms:created xsi:type="dcterms:W3CDTF">2011-03-14T03:57:45Z</dcterms:created>
  <dcterms:modified xsi:type="dcterms:W3CDTF">2011-03-15T03:56:48Z</dcterms:modified>
</cp:coreProperties>
</file>