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21CA6-548C-4806-851B-A1134A554105}" type="datetimeFigureOut">
              <a:rPr lang="en-US" smtClean="0"/>
              <a:t>11/24/2012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926756-D88C-4D4B-89F0-EA80621465DE}" type="slidenum">
              <a:rPr lang="en-US" smtClean="0"/>
              <a:t>‹#›</a:t>
            </a:fld>
            <a:endParaRPr lang="en-US"/>
          </a:p>
        </p:txBody>
      </p:sp>
    </p:spTree>
    <p:extLst>
      <p:ext uri="{BB962C8B-B14F-4D97-AF65-F5344CB8AC3E}">
        <p14:creationId xmlns:p14="http://schemas.microsoft.com/office/powerpoint/2010/main" val="216093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MRNA" TargetMode="External"/><Relationship Id="rId7" Type="http://schemas.openxmlformats.org/officeDocument/2006/relationships/hyperlink" Target="http://en.wikipedia.org/wiki/Peptidyl_transferase"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en.wikipedia.org/wiki/Translation_(genetics)" TargetMode="External"/><Relationship Id="rId5" Type="http://schemas.openxmlformats.org/officeDocument/2006/relationships/hyperlink" Target="http://en.wikipedia.org/wiki/TRNA" TargetMode="External"/><Relationship Id="rId4" Type="http://schemas.openxmlformats.org/officeDocument/2006/relationships/hyperlink" Target="http://en.wikipedia.org/wiki/Amino_aci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 Ribosomal RNA provides a mechanism for decoding </a:t>
            </a:r>
            <a:r>
              <a:rPr lang="en-CA" sz="1200" b="0" i="0" u="none" strike="noStrike" kern="1200" dirty="0" smtClean="0">
                <a:solidFill>
                  <a:schemeClr val="tx1"/>
                </a:solidFill>
                <a:effectLst/>
                <a:latin typeface="+mn-lt"/>
                <a:ea typeface="+mn-ea"/>
                <a:cs typeface="+mn-cs"/>
                <a:hlinkClick r:id="rId3" tooltip="MRNA"/>
              </a:rPr>
              <a:t>mRNA</a:t>
            </a:r>
            <a:r>
              <a:rPr lang="en-CA" sz="1200" b="0" i="0" kern="1200" dirty="0" smtClean="0">
                <a:solidFill>
                  <a:schemeClr val="tx1"/>
                </a:solidFill>
                <a:effectLst/>
                <a:latin typeface="+mn-lt"/>
                <a:ea typeface="+mn-ea"/>
                <a:cs typeface="+mn-cs"/>
              </a:rPr>
              <a:t> into </a:t>
            </a:r>
            <a:r>
              <a:rPr lang="en-CA" sz="1200" b="0" i="0" u="none" strike="noStrike" kern="1200" dirty="0" smtClean="0">
                <a:solidFill>
                  <a:schemeClr val="tx1"/>
                </a:solidFill>
                <a:effectLst/>
                <a:latin typeface="+mn-lt"/>
                <a:ea typeface="+mn-ea"/>
                <a:cs typeface="+mn-cs"/>
                <a:hlinkClick r:id="rId4" tooltip="Amino acid"/>
              </a:rPr>
              <a:t>amino acids</a:t>
            </a:r>
            <a:r>
              <a:rPr lang="en-CA" sz="1200" b="0" i="0" kern="1200" dirty="0" smtClean="0">
                <a:solidFill>
                  <a:schemeClr val="tx1"/>
                </a:solidFill>
                <a:effectLst/>
                <a:latin typeface="+mn-lt"/>
                <a:ea typeface="+mn-ea"/>
                <a:cs typeface="+mn-cs"/>
              </a:rPr>
              <a:t> and interacts with </a:t>
            </a:r>
            <a:r>
              <a:rPr lang="en-CA" sz="1200" b="0" i="0" u="none" strike="noStrike" kern="1200" dirty="0" err="1" smtClean="0">
                <a:solidFill>
                  <a:schemeClr val="tx1"/>
                </a:solidFill>
                <a:effectLst/>
                <a:latin typeface="+mn-lt"/>
                <a:ea typeface="+mn-ea"/>
                <a:cs typeface="+mn-cs"/>
                <a:hlinkClick r:id="rId5" tooltip="TRNA"/>
              </a:rPr>
              <a:t>tRNAs</a:t>
            </a:r>
            <a:r>
              <a:rPr lang="en-CA" sz="1200" b="0" i="0" kern="1200" dirty="0" smtClean="0">
                <a:solidFill>
                  <a:schemeClr val="tx1"/>
                </a:solidFill>
                <a:effectLst/>
                <a:latin typeface="+mn-lt"/>
                <a:ea typeface="+mn-ea"/>
                <a:cs typeface="+mn-cs"/>
              </a:rPr>
              <a:t> during </a:t>
            </a:r>
            <a:r>
              <a:rPr lang="en-CA" sz="1200" b="0" i="0" u="none" strike="noStrike" kern="1200" dirty="0" smtClean="0">
                <a:solidFill>
                  <a:schemeClr val="tx1"/>
                </a:solidFill>
                <a:effectLst/>
                <a:latin typeface="+mn-lt"/>
                <a:ea typeface="+mn-ea"/>
                <a:cs typeface="+mn-cs"/>
                <a:hlinkClick r:id="rId6" tooltip="Translation (genetics)"/>
              </a:rPr>
              <a:t>translation</a:t>
            </a:r>
            <a:r>
              <a:rPr lang="en-CA" sz="1200" b="0" i="0" kern="1200" dirty="0" smtClean="0">
                <a:solidFill>
                  <a:schemeClr val="tx1"/>
                </a:solidFill>
                <a:effectLst/>
                <a:latin typeface="+mn-lt"/>
                <a:ea typeface="+mn-ea"/>
                <a:cs typeface="+mn-cs"/>
              </a:rPr>
              <a:t> by providing </a:t>
            </a:r>
            <a:r>
              <a:rPr lang="en-CA" sz="1200" b="0" i="0" u="none" strike="noStrike" kern="1200" dirty="0" err="1" smtClean="0">
                <a:solidFill>
                  <a:schemeClr val="tx1"/>
                </a:solidFill>
                <a:effectLst/>
                <a:latin typeface="+mn-lt"/>
                <a:ea typeface="+mn-ea"/>
                <a:cs typeface="+mn-cs"/>
                <a:hlinkClick r:id="rId7" tooltip="Peptidyl transferase"/>
              </a:rPr>
              <a:t>peptidyl</a:t>
            </a:r>
            <a:r>
              <a:rPr lang="en-CA" sz="1200" b="0" i="0" u="none" strike="noStrike" kern="1200" dirty="0" smtClean="0">
                <a:solidFill>
                  <a:schemeClr val="tx1"/>
                </a:solidFill>
                <a:effectLst/>
                <a:latin typeface="+mn-lt"/>
                <a:ea typeface="+mn-ea"/>
                <a:cs typeface="+mn-cs"/>
                <a:hlinkClick r:id="rId7" tooltip="Peptidyl transferase"/>
              </a:rPr>
              <a:t> </a:t>
            </a:r>
            <a:r>
              <a:rPr lang="en-CA" sz="1200" b="0" i="0" u="none" strike="noStrike" kern="1200" dirty="0" err="1" smtClean="0">
                <a:solidFill>
                  <a:schemeClr val="tx1"/>
                </a:solidFill>
                <a:effectLst/>
                <a:latin typeface="+mn-lt"/>
                <a:ea typeface="+mn-ea"/>
                <a:cs typeface="+mn-cs"/>
                <a:hlinkClick r:id="rId7" tooltip="Peptidyl transferase"/>
              </a:rPr>
              <a:t>transferase</a:t>
            </a:r>
            <a:r>
              <a:rPr lang="en-CA" sz="1200" b="0" i="0" kern="1200" dirty="0" smtClean="0">
                <a:solidFill>
                  <a:schemeClr val="tx1"/>
                </a:solidFill>
                <a:effectLst/>
                <a:latin typeface="+mn-lt"/>
                <a:ea typeface="+mn-ea"/>
                <a:cs typeface="+mn-cs"/>
              </a:rPr>
              <a:t> activity. The </a:t>
            </a:r>
            <a:r>
              <a:rPr lang="en-CA" sz="1200" b="0" i="0" kern="1200" dirty="0" err="1" smtClean="0">
                <a:solidFill>
                  <a:schemeClr val="tx1"/>
                </a:solidFill>
                <a:effectLst/>
                <a:latin typeface="+mn-lt"/>
                <a:ea typeface="+mn-ea"/>
                <a:cs typeface="+mn-cs"/>
              </a:rPr>
              <a:t>tRNAs</a:t>
            </a:r>
            <a:r>
              <a:rPr lang="en-CA" sz="1200" b="0" i="0" kern="1200" dirty="0" smtClean="0">
                <a:solidFill>
                  <a:schemeClr val="tx1"/>
                </a:solidFill>
                <a:effectLst/>
                <a:latin typeface="+mn-lt"/>
                <a:ea typeface="+mn-ea"/>
                <a:cs typeface="+mn-cs"/>
              </a:rPr>
              <a:t> bring the necessary amino acids corresponding to the appropriate mRNA codon.</a:t>
            </a:r>
            <a:endParaRPr lang="en-CA" dirty="0"/>
          </a:p>
        </p:txBody>
      </p:sp>
      <p:sp>
        <p:nvSpPr>
          <p:cNvPr id="4" name="Slide Number Placeholder 3"/>
          <p:cNvSpPr>
            <a:spLocks noGrp="1"/>
          </p:cNvSpPr>
          <p:nvPr>
            <p:ph type="sldNum" sz="quarter" idx="10"/>
          </p:nvPr>
        </p:nvSpPr>
        <p:spPr/>
        <p:txBody>
          <a:bodyPr/>
          <a:lstStyle/>
          <a:p>
            <a:fld id="{98B747CC-9162-4FB3-A44F-636ED22773C1}" type="slidenum">
              <a:rPr lang="en-CA" smtClean="0"/>
              <a:t>50</a:t>
            </a:fld>
            <a:endParaRPr lang="en-CA"/>
          </a:p>
        </p:txBody>
      </p:sp>
    </p:spTree>
    <p:extLst>
      <p:ext uri="{BB962C8B-B14F-4D97-AF65-F5344CB8AC3E}">
        <p14:creationId xmlns:p14="http://schemas.microsoft.com/office/powerpoint/2010/main" val="286471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8B747CC-9162-4FB3-A44F-636ED22773C1}" type="slidenum">
              <a:rPr lang="en-CA" smtClean="0"/>
              <a:t>51</a:t>
            </a:fld>
            <a:endParaRPr lang="en-CA"/>
          </a:p>
        </p:txBody>
      </p:sp>
    </p:spTree>
    <p:extLst>
      <p:ext uri="{BB962C8B-B14F-4D97-AF65-F5344CB8AC3E}">
        <p14:creationId xmlns:p14="http://schemas.microsoft.com/office/powerpoint/2010/main" val="307701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7603F-C693-4DD7-83CF-BE91C8074938}" type="datetimeFigureOut">
              <a:rPr lang="en-US" smtClean="0"/>
              <a:t>11/24/2012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C9A6C-AB44-43FE-98CE-2649756D61B9}" type="slidenum">
              <a:rPr lang="en-US" smtClean="0"/>
              <a:t>‹#›</a:t>
            </a:fld>
            <a:endParaRPr lang="en-US"/>
          </a:p>
        </p:txBody>
      </p:sp>
    </p:spTree>
    <p:extLst>
      <p:ext uri="{BB962C8B-B14F-4D97-AF65-F5344CB8AC3E}">
        <p14:creationId xmlns:p14="http://schemas.microsoft.com/office/powerpoint/2010/main" val="79497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7603F-C693-4DD7-83CF-BE91C8074938}" type="datetimeFigureOut">
              <a:rPr lang="en-US" smtClean="0"/>
              <a:t>11/24/2012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C9A6C-AB44-43FE-98CE-2649756D61B9}" type="slidenum">
              <a:rPr lang="en-US" smtClean="0"/>
              <a:t>‹#›</a:t>
            </a:fld>
            <a:endParaRPr lang="en-US"/>
          </a:p>
        </p:txBody>
      </p:sp>
    </p:spTree>
    <p:extLst>
      <p:ext uri="{BB962C8B-B14F-4D97-AF65-F5344CB8AC3E}">
        <p14:creationId xmlns:p14="http://schemas.microsoft.com/office/powerpoint/2010/main" val="55480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7603F-C693-4DD7-83CF-BE91C8074938}" type="datetimeFigureOut">
              <a:rPr lang="en-US" smtClean="0"/>
              <a:t>11/24/2012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C9A6C-AB44-43FE-98CE-2649756D61B9}" type="slidenum">
              <a:rPr lang="en-US" smtClean="0"/>
              <a:t>‹#›</a:t>
            </a:fld>
            <a:endParaRPr lang="en-US"/>
          </a:p>
        </p:txBody>
      </p:sp>
    </p:spTree>
    <p:extLst>
      <p:ext uri="{BB962C8B-B14F-4D97-AF65-F5344CB8AC3E}">
        <p14:creationId xmlns:p14="http://schemas.microsoft.com/office/powerpoint/2010/main" val="268306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7603F-C693-4DD7-83CF-BE91C8074938}" type="datetimeFigureOut">
              <a:rPr lang="en-US" smtClean="0"/>
              <a:t>11/24/2012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C9A6C-AB44-43FE-98CE-2649756D61B9}" type="slidenum">
              <a:rPr lang="en-US" smtClean="0"/>
              <a:t>‹#›</a:t>
            </a:fld>
            <a:endParaRPr lang="en-US"/>
          </a:p>
        </p:txBody>
      </p:sp>
    </p:spTree>
    <p:extLst>
      <p:ext uri="{BB962C8B-B14F-4D97-AF65-F5344CB8AC3E}">
        <p14:creationId xmlns:p14="http://schemas.microsoft.com/office/powerpoint/2010/main" val="419274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7603F-C693-4DD7-83CF-BE91C8074938}" type="datetimeFigureOut">
              <a:rPr lang="en-US" smtClean="0"/>
              <a:t>11/24/2012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C9A6C-AB44-43FE-98CE-2649756D61B9}" type="slidenum">
              <a:rPr lang="en-US" smtClean="0"/>
              <a:t>‹#›</a:t>
            </a:fld>
            <a:endParaRPr lang="en-US"/>
          </a:p>
        </p:txBody>
      </p:sp>
    </p:spTree>
    <p:extLst>
      <p:ext uri="{BB962C8B-B14F-4D97-AF65-F5344CB8AC3E}">
        <p14:creationId xmlns:p14="http://schemas.microsoft.com/office/powerpoint/2010/main" val="271609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7603F-C693-4DD7-83CF-BE91C8074938}" type="datetimeFigureOut">
              <a:rPr lang="en-US" smtClean="0"/>
              <a:t>11/24/2012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C9A6C-AB44-43FE-98CE-2649756D61B9}" type="slidenum">
              <a:rPr lang="en-US" smtClean="0"/>
              <a:t>‹#›</a:t>
            </a:fld>
            <a:endParaRPr lang="en-US"/>
          </a:p>
        </p:txBody>
      </p:sp>
    </p:spTree>
    <p:extLst>
      <p:ext uri="{BB962C8B-B14F-4D97-AF65-F5344CB8AC3E}">
        <p14:creationId xmlns:p14="http://schemas.microsoft.com/office/powerpoint/2010/main" val="170772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7603F-C693-4DD7-83CF-BE91C8074938}" type="datetimeFigureOut">
              <a:rPr lang="en-US" smtClean="0"/>
              <a:t>11/24/2012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C9A6C-AB44-43FE-98CE-2649756D61B9}" type="slidenum">
              <a:rPr lang="en-US" smtClean="0"/>
              <a:t>‹#›</a:t>
            </a:fld>
            <a:endParaRPr lang="en-US"/>
          </a:p>
        </p:txBody>
      </p:sp>
    </p:spTree>
    <p:extLst>
      <p:ext uri="{BB962C8B-B14F-4D97-AF65-F5344CB8AC3E}">
        <p14:creationId xmlns:p14="http://schemas.microsoft.com/office/powerpoint/2010/main" val="322308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7603F-C693-4DD7-83CF-BE91C8074938}" type="datetimeFigureOut">
              <a:rPr lang="en-US" smtClean="0"/>
              <a:t>11/24/2012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C9A6C-AB44-43FE-98CE-2649756D61B9}" type="slidenum">
              <a:rPr lang="en-US" smtClean="0"/>
              <a:t>‹#›</a:t>
            </a:fld>
            <a:endParaRPr lang="en-US"/>
          </a:p>
        </p:txBody>
      </p:sp>
    </p:spTree>
    <p:extLst>
      <p:ext uri="{BB962C8B-B14F-4D97-AF65-F5344CB8AC3E}">
        <p14:creationId xmlns:p14="http://schemas.microsoft.com/office/powerpoint/2010/main" val="54758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7603F-C693-4DD7-83CF-BE91C8074938}" type="datetimeFigureOut">
              <a:rPr lang="en-US" smtClean="0"/>
              <a:t>11/24/2012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C9A6C-AB44-43FE-98CE-2649756D61B9}" type="slidenum">
              <a:rPr lang="en-US" smtClean="0"/>
              <a:t>‹#›</a:t>
            </a:fld>
            <a:endParaRPr lang="en-US"/>
          </a:p>
        </p:txBody>
      </p:sp>
    </p:spTree>
    <p:extLst>
      <p:ext uri="{BB962C8B-B14F-4D97-AF65-F5344CB8AC3E}">
        <p14:creationId xmlns:p14="http://schemas.microsoft.com/office/powerpoint/2010/main" val="136779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7603F-C693-4DD7-83CF-BE91C8074938}" type="datetimeFigureOut">
              <a:rPr lang="en-US" smtClean="0"/>
              <a:t>11/24/2012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C9A6C-AB44-43FE-98CE-2649756D61B9}" type="slidenum">
              <a:rPr lang="en-US" smtClean="0"/>
              <a:t>‹#›</a:t>
            </a:fld>
            <a:endParaRPr lang="en-US"/>
          </a:p>
        </p:txBody>
      </p:sp>
    </p:spTree>
    <p:extLst>
      <p:ext uri="{BB962C8B-B14F-4D97-AF65-F5344CB8AC3E}">
        <p14:creationId xmlns:p14="http://schemas.microsoft.com/office/powerpoint/2010/main" val="118184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7603F-C693-4DD7-83CF-BE91C8074938}" type="datetimeFigureOut">
              <a:rPr lang="en-US" smtClean="0"/>
              <a:t>11/24/2012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C9A6C-AB44-43FE-98CE-2649756D61B9}" type="slidenum">
              <a:rPr lang="en-US" smtClean="0"/>
              <a:t>‹#›</a:t>
            </a:fld>
            <a:endParaRPr lang="en-US"/>
          </a:p>
        </p:txBody>
      </p:sp>
    </p:spTree>
    <p:extLst>
      <p:ext uri="{BB962C8B-B14F-4D97-AF65-F5344CB8AC3E}">
        <p14:creationId xmlns:p14="http://schemas.microsoft.com/office/powerpoint/2010/main" val="142916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7603F-C693-4DD7-83CF-BE91C8074938}" type="datetimeFigureOut">
              <a:rPr lang="en-US" smtClean="0"/>
              <a:t>11/24/2012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C9A6C-AB44-43FE-98CE-2649756D61B9}" type="slidenum">
              <a:rPr lang="en-US" smtClean="0"/>
              <a:t>‹#›</a:t>
            </a:fld>
            <a:endParaRPr lang="en-US"/>
          </a:p>
        </p:txBody>
      </p:sp>
    </p:spTree>
    <p:extLst>
      <p:ext uri="{BB962C8B-B14F-4D97-AF65-F5344CB8AC3E}">
        <p14:creationId xmlns:p14="http://schemas.microsoft.com/office/powerpoint/2010/main" val="248239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www.youtube.com/v/AGUuX4PGlCc?version=3&amp;hl=en_US&amp;rel=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www.youtube.com/v/FpGdGTUuodw?version=3&amp;hl=en_US&amp;rel=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Pectin" TargetMode="External"/><Relationship Id="rId3" Type="http://schemas.openxmlformats.org/officeDocument/2006/relationships/hyperlink" Target="http://en.wikipedia.org/wiki/Decomposition" TargetMode="External"/><Relationship Id="rId7" Type="http://schemas.openxmlformats.org/officeDocument/2006/relationships/hyperlink" Target="http://en.wikipedia.org/wiki/Polygalacturonase" TargetMode="External"/><Relationship Id="rId12" Type="http://schemas.openxmlformats.org/officeDocument/2006/relationships/hyperlink" Target="http://en.wikipedia.org/wiki/Plant_hormone"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en.wikipedia.org/wiki/Enzyme" TargetMode="External"/><Relationship Id="rId11" Type="http://schemas.openxmlformats.org/officeDocument/2006/relationships/hyperlink" Target="http://en.wikipedia.org/wiki/Ethylene" TargetMode="External"/><Relationship Id="rId5" Type="http://schemas.openxmlformats.org/officeDocument/2006/relationships/hyperlink" Target="http://en.wikipedia.org/wiki/Gene" TargetMode="External"/><Relationship Id="rId10" Type="http://schemas.openxmlformats.org/officeDocument/2006/relationships/hyperlink" Target="http://en.wikipedia.org/wiki/Fungal" TargetMode="External"/><Relationship Id="rId4" Type="http://schemas.openxmlformats.org/officeDocument/2006/relationships/hyperlink" Target="http://en.wikipedia.org/wiki/Antisense" TargetMode="External"/><Relationship Id="rId9" Type="http://schemas.openxmlformats.org/officeDocument/2006/relationships/hyperlink" Target="http://en.wikipedia.org/wiki/Plant_cell_wal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www.youtube.com/v/GNMJBMtKKWU?version=3&amp;hl=en_US&amp;rel=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www.youtube.com/v/_zxr-52KwKo?version=3&amp;hl=en_US&amp;rel=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www.youtube.com/v/2KoLnIwoZKU?version=3&amp;hl=en_US&amp;rel=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417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g;base64,/9j/4AAQSkZJRgABAQAAAQABAAD/2wCEAAkGBg8QEBUUEBAVFRIUGB8VFxgWFhUUFxgWFxUVGBUdFRUYGyYeGBkjGRQYHy8gJCkpLC8sFx8xNTQqNSguLCkBCQoKDgwOGg8PGjElHyI0MS4sKSkqKiwvNS8sLTUuLCwvLDUtLy0sNSwsLCwsLCwsLCwsLCwsLCwsLCwsLCwpLP/AABEIAKwBJQMBIgACEQEDEQH/xAAcAAEAAgMBAQEAAAAAAAAAAAAABgcEBQgDAgH/xABTEAABAwIDAwUIDQkGBAcAAAABAAIDBBEFBxIGITETNUFxsxQiMjRRc3SRFiMzUlRhgZOxsrTC0yQlVXKDlKHR0hUXQlNj1BhDRGQIYoKEkqPD/8QAGgEAAgMBAQAAAAAAAAAAAAAAAAQBBQYCA//EADYRAAEEAQMBBQUGBgMAAAAAAAEAAgMRBAUSMSEyQVFhcRMUgZHBBiI0cqGxFWKS0eHwFlKC/9oADAMBAAIRAxEAPwC8UREIRERCERaHbCnxCSAMoJY4XONpJXgl0cWk6jEBxkvYC/l6OK0OSEhdgkBcSTqk3k3Puz+lCFPEREIRERCEREQhERQ/b3ZmOqMclXWuhoIA580TSYxISO9L5Q7cAbbrdJtvKEKYIoHk2ZzQPc90rqd07zScsSZO5twj1E9Fw638N1lPEIRERCEREQhEREIRERCERFW+auzBka+qe+rmEcRZDT09wGSkEiZxad4Ft+49HHghCshFH9gKp8uGUr31AneYhqkBJDiLg3J3ki2kk77tN1IEIRERCEREQhEREIRERCEREQhEX4Av1CEReFdXRwRukleGRsGpznGwAHlWswfbKgrJDHTVLJJA0v0jVfSCATvA6XD1oU0atbeVl2keUEesKPZebMSYbh8VNK9r3sLyXMvpOuRzha4vwcpIiFCItNjG2NBRyCOpqWRyFusNOq+kkgHcDuu0+pbDDcShqYmywPD4372uHA2JB/iCPkQpo1ayUREKERYeLYxT0kZlqJWxxgganHpPADpJ6ljYJtTR1peKWdspjsXab7tWrTe4HHSfUhTRq1tVA8zNiq/EzA2nqIWQRHlHRyhzhJID3utoBDmgdB98VPEQoWi2RocQhhc3EJ4pX6u8MLOTa2MNAAtYdIK3qIhCItNjO2FBRvEdTUsje5usNOq+kkgHcDuu0j5Fn4bicNTE2WB4fG++lw4GxLTx+MEfIhTRq1lIiIUIiw8VxeCliMtRK2OMEAucd1ybADpJ+ILFwTaqirS8Us7ZSwAuDdW4OvpvcDjpPqQpo1a2yIiFCKGbTbM4q6qM+HV7YxJHyT4pw98bT0SRAXDX2tut0dN1tcW27w2klMVRVxxyAAlpJuARcXsDbdv+ULc0tUyWNskbg5j2h7SOBa4AtI6wQpII5QtTsbswzDaKKlY8v5MG7iLanOcXONugXcbDyWW7WmxvbGgonhlVUsie4agHXuW3IvuHC4PqWfheKQ1UTZqeQSRPvpc3gbOLTbqII+RFGrQspEQlQhEUepMwMLllbFHWRuke7Q0DUdTjwANrFSFCkgjlEREKEREQhEREIRERCFGMy+aqn9VvaMVcZR86j0aXtKdWPmZzVU/qt7Riomixmopahj6eYwvLHt1ARncXREi0jXDiB0dCSncGysJ81p9KhdPgZEbOSWfuunUXPMuY+LBpIxJ9wL+BS+TzSQ5kYsWgnEn3IB8Cl6R5pde9x1fVeH/Hsvdt+7/Ut3m/zoPRY+2qlYGVnNNP1P7eVUdW4zUVdQ59ROZniNjQ4iMWaHSkC0bWji4nh0q8crOaabqf28q4gcHSvI8kxqkLoNPx4n8gu/dStERPLLqA5z+IR+kM+rItLkj7tWfqQfWqVus5/EI/SGfVkVSYTtHV0c0nc1SYdbGarNidq0ult7ox3C54W4pGV4ZOHHwWq0/Gfk6Y+KPkv7/IArplFQEGY+K62fnBzgXtBBZTbwXtBG6K/A9Cv9MxytkFtVFm4MuG8MlqyL6G0ReNZKWxvcOLWkjrAJCoCHMrFnNa44i4EgEgR0thcX3e1IklbH2l1hafLmkiKuniaW8zg5zZ6MztqhTzKrmmn65ftEypGtxuoq6kvqZzM5sbWhxEbbN1yG3tbWjiT61d2VXNNP1y/aJkvC4Omc4eSudTgdBp0ET+QXcepUtRETqy6gmcvNzfPx/eUfyS8YrPNw/XqFIM5ebm+fj+8qgwraKqo5pO5qgw62M1WbE7VZ0lvdGO4XPDypGV4ZMHHwWp0/Gfk6ZJEzkvHPoCumkXO1ZmZi7I3ObiLrgXHtdL+EtaM3cb+Hn5qm/CV3puFLqIc6Cvu82a5VDn4cmA4Mmqz16G16Zwc81X7P7NEugNkOb6T0eLsmLlbFMYnq5pJqiTlJX21Os1t9LGtG5gA4ADguqdkOb6T0eLsmK51qN0WLjRu5AcD8CFXRm3Eqm8/ucIPRx2sqsjJ3mWm/a/aZlW+f3OEHo47WVRHBcxsUpIGw09YY4mF2lvJwOtd7nHe5hPFxO89KYbhS5mmQRxVYLj1Nd/+VG4NeSV1SvOo8B3UfoXN1FmvjL5A12IOtYn3OmHC3+kti/MXFSD+cXcPeUv4Syec04Mxgl5FcdR1V5haVPmxe1iquOprhYOwvjdB52L6F0kFzbsL43Qedi+hdJBJYnYPqU59ofxDPyN+qIiJtZ5EREIRERCEREQhRjMzmqp/Vb2jFWOWGHwz4kGzRMkb3PIdMjGvFxJT2NnAi+87/jVlZpG2E1Nvet7WNUtgm0dRQVbZacRl5jez2xrnN0l0RO5r2m92jp8qSncGysJ81ptLhfNp+RHGLJLAPmr+9iWHfAab5iL+lPYlh3wGm+Yi/pVUSZx4qATopNwv7lP0ft1+RZx4q5oOik3gH3KfpHn16e9Rc2lP4Fn3t9n19W/3Xjmjh0MGJBsMTI2mmjJEbGsF+VqRchoAvYDf8SsnKzmmm6n9vKqXx3aSor6sy1AjD2xMYOSa9rdIfMRcOe43u49PkV0ZWc003U/t5V5wODpnkeSc1OF8OnY8cgoguv5qVoiJ1ZhQHOfxCP0hn1ZFHMnsMgnmq+Whjk0shtrY19ruqb21A24D1KR5z+IR+kM+rIqx2Y2wqsPmm7nbEeUZHq5Vr3eC6a2nS9tvCPG/QkZXhk4c7ilqMHHkyNLfFELcXih08Ae9X0zZqhBBFJACDcEQxggjhY6VslTMOcOJa2h0dLYua02ZMDZzgDY8qd+9XMmmSNkFtKosrCmxHBkzaJ68g/svwi/Faz2L0HwOn+Zi/pWfUzaGOda+lpdbqBKpmLOXE3NDhFSgEA20TG1xfjy29EkrY+0VOJgz5hIgbdc9QP3IXlmpQQw4i1sMTI2mmYSGNawE8tOLkNA37grDyp5pp+uT7RMqax/aaor6rlKhsYc2JrBybXNFtcp3hznG93FXLlTzTT9cn2iZLQuDpnEeSu9ShfBpsEcgogusfEqWoiJ1ZhQTOXm5vn4/vKKZQ4VTz1FUJ4I5Q2KK3KMY+13z3tqBtwHqUrzl5ub5+P7yqvZra6qw+eU0wiJkjYHcq17vBdLbToe23hHjdJSvDJg53FLUYEEmRpkkUQtxeKHwCvn2JYd8BpvmIv6V+exHDvgNN8xF/Sqlqs58VYxzuTpDpF7clOP/wB1gf3+Yr/k0nzc/wCOrjAw5tQDjjDcG89QOfWlQ5uLLhODcgUT1HB/a1H806SOLF6pkUbWMBjs1jQxovTQk2a0WG8k/KuidkOb6T0eLsmLlzaHHpa6qmqJgwSSFtwwODe9iYwWDnE8GjpXUeyHN9J6PF2TFd6zG6PFxmP5AcD6ghV8Ztziqbz+5wh9HHayqa5SbO0U2D075aWB7yZbufFG5xtUzAXcW3O4AfIoVn9zhD6OO1lWl2XzdxCgpWU8MdMY4y+xeyUu76V7zctlA4uPQvcYc2XpcDIRZBceQOlnx9VG4NeSVf8A7EcO+A03zEX9K86jZPDwxx7ipuB/5EXk/VVPUmeuKyPDeSpBcE35Ofot/rrOkzexUtILKTeLe5T/AI6ymY04cphn6OHdzz6K5xNMysuP2sDbbxdgfuVGthfG6DzsX0LpILm3YXxug87F9C6SCSxOwfUp/wC0H4hn5G/VERE2s8iIiEIiIhCIiIQonmnzRU9Te2jVWbAbP01diAiqWF7BBI8APkj74PgAN43NPBx3XsrTzT5oqepvbRqn9ltqDh1a2YQ8reKRmnWI+L4Te5afe8PjSUxAmYTx1Wn0xkj9OyGx9oltVzyrcOUmDfBXfvFV+KgykwYcKV37xVfiqMvzxcAScOO7f4wPwkZnk5wBGHGxF/GB0/sl6+1h8QkfcdSutr7+KjGYOz1NQ4hydNGWMNPG8gvkk74y1AJvI5x4NG7huVpZWc003U/t5VT+1W1JxGtMph5LTCyPTrEl7STuvcNHv7W+JXBlZzTTdT+3lXlCQZnkcdE9qbJGadjtkvcC6755UrRETqzCgOc/iEfpDPqyKH5YbKUddNVd1Ra+TZFp7+RltTqjV4DhfwRx8imGc/iEfpDPqyKvdiNtv7Nmn/JzLyrI+Egj06HT+VpvfV/BJSECcF3FLT4UckmlSNiBLt4queB9FaseVuENcHCl3tIcLzVB3g3G4yWO8KVqsI867uaHUDgHODb8s021OAvbRv4qz00xzXD7qosmGeJwE4IPn4L5kjDgQRcEWPUeKiYyowcbhSm3nqj8RSueUMa5x4NBJ6gLqr2Z46gC2gdY7xedoNjwuNCh7mN7anFgyJSRjgmuaUYzE2dpqKvEdNHoY6nY8jW9/fcrOL3e4ng0Kzcqeaafrk+0TKo9rdq/7RrOV5ExaYWMsXh9/bJnXuAPffwVuZU800/XJ9omS0JBmeRx0V3qLJGabA2QHcC6755KlqIidWZUEzl5ub5+P7yhGWeytHX1FQKqIvEccZbaSWO2p81/c3Nv4I4qb5y83N8/H95VvsXtqcNnmIp+W5SOMe6CPTpfL5WuvfV/BJSlonBdxS0+CyWTS5Gwg7t4queArSdlHgxFjSuIP/cVX4q8/wC5vA/gf/31P4qjk+epY0uOHGwFz+UD8JYn/EQ39HO+fb+GrfBhnnDjiAkDnaqHMimhcBkgg925V3mJg0FHidTBTs0RMLNLdTnW1U8Tj3zySe+cTvPSukNkOb6T0eLsmLmPa7aL+0K2ep5Pk+ULe8LtdtEMbPCsL30X4dK6c2Q5vpPR4uyYrvWWubi4rX8gOu/GxaQj7TlTef3OEPo47WVb7LPLTCqzC4Z6im1yvMmp3KztvpqJWjvWSADvWgbh0LQ5/c4Q+jjtZV57E5yjD6GOm7iMnJl/fiYMvrmkf4Og2trtx6F7+ynl0uBuOCTbuPCyosB5tWWzJ3BAbijIPn6n8Vfs+U+DhriKZ24E+MVXk86olB/4gg92kYc653+MN6P2ayZc7XFpH9nHeCPGB5PNLKZYMMpZk9Hfzc+St8TGzJY92OHFvldKCbC+N0HnYvoXSQXNuwvjdB52L6F0kEnidg+pVj9oPxDPyN+qIiJtZ5EREIRERCEREQhRTNIfmmp/Vb2saqTY3ZiPEK5sMkkkbRDI+8ejVcPhFu/a4W77ydCtrNPmip6m9tGqo2H2kgoK8Szh5YYZGDQ3Wbl8BG6/CzTvSU1e2Zu46rTaYZBp2QYr3Wyq557lPXZIUZBBrKqx3caf8FGZIUYAArKqw3caf8FZJznwwcW1HzJ/mjc6MMIuG1Fj/on+a9dsHl+iR9rqd8yX/wClW+2my0eHV3JRyySNdBHJeTRe5kqG2GhrRbvB0dJVtZWc003U/t5VVG3W00GIV/KwB4a2CNh1t0G4kqCbC/CzgrXys5ppup/byryhr2z9vHRP6mZDp2OZb3W675571K0RE6swoDnP4hH6Qz6sigmX+xUOJTVHKzSx8kyK3Jcnv1unvq1sd70cLcVO85/EI/SGfVkUJy42xpcOmqe6OU9sZFp0ML/BdUXvbh4QSUm3243cV3rT4RlGlSGG928Vtu+B4deFM48l6MOaTVVR0uDrEwWOlwIvaEG25WCoPFnBhjnNb7eNRDReFwF3EAXPWVOE0wMA+5XwVFkuyHOHvG6+7dd18V8TRB7S08HAg9RFlXjMkKIAAVdXYCw30/AfsVYkkgaCSbAC56hxUHGcuFnhy5HQRC7eOiyh4Ye3XxU4r8lpPu5dfftv9aVbbbbKxYdWiOKSSQOgY8mTRcHlJm2GhrRbvfIrWyp5pp+uT7RMqt292ngxCuElPr0tgYw62lhvysx3A9FnBWllTzTT9cn2iZLQ17Z23jorvUTIdNgMt7rdd3fJ5tS1EROrMqCZy83N8/H95V9sDsZFiVROJZpY+TjjI5Pk9+p81762O970W4qwc5ebm+fj+8oFl3thTYdUVBqBIeUjjDeTZr8F817793hBJS7fbjdxS0+CZRpchhvdvFVd8DwUwlyNonNLXVlVY7jvp/wVj/8AD9h3wqr/APlB+CtlJnVhjQSW1AA4+0n+a8f79cI/1/mT/NW+C7IYD7oXAd+y/wBaVBmOnc4e9Xfduvj4qldt9n46DEKimie9zIyyxfpLjqgieb6QBxeehdL7Ic30no8XZMXNe3uOw12I1FRBq5OQs06hpd3sETDcdG9pXSmyHN9J6PF2TFd6yXnFxS/mnXfN2LtIx9pypvP7nCH0cdrKsrYDJ6jr8PiqZaioa+QyXDDEGjTNIwW1Rk8GjpWLn9zhD6OO1lWzy6zYw6hw2Gnn5blIzJq0x6m99PK8WN9+5wXuXZDdLgOOXbrd2burPh8FHTebW6iyCoGO1Nq6u4+ODp/Yr2myVpA1x7sqtwJ/6fyeZXtHnlhLjYd0E+ZP819zZyYaWkaajeCPcT5P1llcu3SE5Pb/AJufLnqrfFfmNjrHLtv8t1fwVWbC+N0HnYvoXSQXNuwvjdB52L6F0kElidg+pVj9oPxDPyN+qIiJtZ5EREIRERCEREQhRPNPmip6m9tGqc2c2ZkxCsbFHK2Nwie+72l4sHQi1g4b++/grjzT5oqepvbRqscuMZp6TERJUzMiYYJGhzzpGovgIF/LYH1JKYB0zAfNafTJHxadkPjNEFtfNbt+SVWQR3bDvFvcZPxF+R5I1bQB3bDuFvcZOj9op7/eNhH6Qp/nAn942EfpCn+cC9fd4vBV/wDFs+79ob/3yVKbS7LyYdWGKSVshdCyS7GlgsXzttYuO/vP4q48rOaabqf28qrLMnGqarxHXTTMlYKeNpcw6gHCWpJF/LZw9as3Kzmmm6n9vKvKEBszwPJP6lI+XTsd8hskuv5qVoiJ1ZlQHOfxCP0hn1ZFW+x+xMuJTT8nOyLkmR31Mc++t01rWc21tP8AFWRnP4hH6Qz6siiuVG0NJSTVXdVRHDrZDp5Rwbq0uqNVr8bXHrSUjQ6cB3FLT4U0kOlSSRGnB4o/ALOiyVqQ5pdWxENc1xtC8HvXA7jynxK2lH49v8JcQ1tfTkkgAco3eSbAcfKpAmmMawU0KiycqbJcHTOsjxXlUw62Obe2ppbfrBCqWLJCqa0AV0O4Ae4P6Bb/ADVbxNuKj5zCwj9IU/zrf5qHxtf2gpxsufGJMDiL5pUntPsrJh1XyckrZC6Fr7tYWADlJW2sXH3v8VcGVPNNP1yfaJlW2ZmNU1ViDX00zJWCnY0ljg4B3KzmxI6bEetWTlTzTT9cn2iZLQtDZnAeSu9RlfLpuO+Q2SXWfiVLURE6syoJnLzc3z8f3lWWyOxkuJTzCKZkfJxsJ1sc++p0trWcLeD/ABVm5y83N8/H95Q7KraGko6ipNVURxB8cQbrcG3s+a9uq49aSlaHTgO4pafBmkh0uSSI04PFH4BZVRkbVPaWmuhsRb3F/wCIsL/h6qPh8XzL/wARWYcxsH/SFP8AOBfP95OD/pGn+cCt8LJmwwRjHaDzSoMvIlynB2QbI4tc37U7POw+smpnyCR0ZbdwBaDrhjfwJNvDt8i6e2Q5vpPR4uyYuc8zMShqcVqpYJGyROMel7TdptTQtNj8RBHyLozZDm+k9Hi7Jiu9Ze5+LivfyQ4n1sJGPo5ypvP7nCH0cdrKsLY/JubEKOOpbVxxiQvs0xucRolezeQ8X8C/yrNz+5wg9HHayqVZV7bYbTYTBFPWwxyNMupjngOF6iVwuPjBB+VexyZsfS4Hwmjbh08LKigXm1pabICpY4OFfFcXHuL+n9osuXJarDSe7YdwJ9xk8nnFPBmRg/6Rp/nAviozEwgscBiFPvB/5g8iy2WTkyGSfq7xKtsXPysZns4HEN8AqU2F8boPOxfQukgubdhfG6DzsX0LpEJLE7B9SrL7QfiGfkb9V+oi1XspouWdD3THyrbgtv0tbqe2/AuDd5bxA6E2s8tqiw2YtA4QkSNIqPcv/PeMyDT/AOhpd1BZiEIiIhCIiIQonmnzRU9Te2jVJ4XgVTWVLY6Zgc8RvcQ54YNIdEDvPxuG5XZmnzRU9Te2jVeZSuAxUXNvyaXtKdJTtDpmA+a1GlzPg0/IkZyC2vmsabK/GHAjuePeLe7t8nUvmHK3GGtA5CPcAPd29A6le/LN98PWE5Zvvh6wu/dIqqkp/wAgzt27cP6R/Zc14rgVTR1JjqWNa8xMeA14eNJfMBvHxtO5XZlZzTTdT+3lVfZuuBxQWN/yWPtqpWDlZzTTdT+3lXEDQ2Z4Hkm9UmfPp2PJJyS6/mpWiInVl1Ac5/EI/SGfVkVWYBstWV00vcrGu5NkerU8MtqdNptcG/glWnnP4hH6Qz6si0mSbgJqy5/wQfWqUjKwPnDXcUtTgZEmNpb5YjTg/p8QAtNDlbi2tl4ogA9pJ5YGwDwTu079wV5L55QeUetfSajibGKaqLMzpsxwfMbI6cALxrIi+N7Rxc0gdZBCo2DKnGGtaORi3AD3cdAt71XwvnlB5R61EkTZO0usPPnwyTCavnoD+65rxjZ+poqksqWta90TXANeHjTrlHEDygq6cqeaafrk+0TKBZvuBxJlvgzO2qFPcqeaafrk+0TJeFobM5o8lc6lO+fTYJZDZJdfzKlqIidWYUEzl5ub5+P7yqfAdmqytmlFLG1+iNmrVIGWu6S1r8eBVsZy83N8/H95R3JV4FTV3IHtUX150jKwPmDT4LUafkSY2mSSxmnB4r5AKP1eVOMPY5ogjFxb3dv8lrv7lca/yovnm/yXRfLN98PWE5Zvvh6wrrTs2bTmubjGt3PS+PVUOdly5zg+c2R0HSlyLjWCzUVRLBUACVhGoBwcO+jY8WcOO5wXU2yHN9J6PF2TFz3m4Qcaq7eWP7LAuhNkOb6T0eLsmK61qR0uLjSP5IcT6khV8Ypzgqbz+5wh9HHayqNbPZYYnW07Z6eOMxPLtJMrWnvZHsN2nhvaVJc/ucIfRx2sqsPJuRowWmuRxl6f+6mTDc2bD0yCSE0SXDi+l/4UbQ55BVX0eTmMseHGGI2BHu7em3xLPfljjABPc8e4f57P5K9uWb74esLzqZW6Hd8PBPSPIsnmuObMZp+rj8OFd4Wq5OHH7KF1N54B5XNeydEZamhaJZI7vjbeNwaRccQSDvV6+wx/6Tr/AJ6P8JUnsN45Qedi+hdJBJYnYPqU39oABkM/I36rTYTs66CTWa2qm3EaZpGPZvtvsGDfu8vStNLsXUuAhM0XczKh9Uw6X8sXyPlkDHG+mwklN3DeWi1hclTJE2qBQPA8u5aeqp5XSQuEOkl2h/KnTQil5Nrr25IObrAt/iPWZ4iIQiIiEIiIhCimaTb4TU/qt/hLGqIjwqSpnYyOB0xDHu0tZyhABjF7W+MC/wAavnM/mmp/Vb2jFXeUY/Ov/tpe0pklO3dKwHzWn0uYw6fkSNAJBZzxyopNsVV2IGFz3tutTH6Q1fkOxlWGgHC572F/yZ3G2/8AwrpiyWXXuraqz814fx+fdu9mz+n/ACuXXYXJTzObJTvgJY0hr4zGSNUguAQLjda/xK+MrOaabqf28qgGb5/ObfRo+2qVP8rOaabqf28q5gbtleB5JjVJjPp+PI4AEl/HHKlaIidWXUBzn8Qj9IZ9WRU5S4JNUzP5KlfPpYy+iPlNN3S2vu3X0n1K485/EI/SGfVkUcyjr44DiE0ptHFBFI82Js1hqnONhvO4HckZWB8wafBarT8h2Npj5WgEh/BFjgBRGm2KrOUjLcNmaRIw35AttZ7STe27crzdtpQB9Uwzt1UTdc4se8aQXbjbvvIQL2JA4rG9nEXwOv8A3Ko/pUPw7L+jq5cTm7jqGNqGgMEvLwuc53tstmuINjMxh37t1huuEzHGIxQ/VUWbmvzHh7wBQr7opTHEdt6AUsMvdADa32unNjdz3NNvjbY7iTax3GyoyHYmt0t1YZOXWF/aCd9t++2/epZ7EKKqpMOo+554KmLh3TDVshe8xmWqj1gttqLHPBaR4G7irEwnFK5taKarFO4OgdM10IlbbRJGwhwkcb35S9/iRJEJOT8l1hZ78MksaDf/AGFqhJMKkp53Nkp3wksa4NezkyRqkF7eTda/xK9cqeaafrk+0TKB5wc5M9GZ21Qp5lTzTT9cn2iZLwt2zOA8lc6nMZ9OgkcACS7joOSpaiInVl1BM5ebm+fj+8qXp8HlqJncnSyT6WNvoiMum7pLXsDa9j6ldGcvNzfPx/eUfyS8Yq/Nw/XqEjKwPmDT4LU6fkOxtMklaASHjoeo4AVe1mxVaY3BmFz6iN35M4b+vStZ7AcT/RlR8w7+S6vslld6bmv08OEYDt3/AGF8eCoc/LdnODngCun3RS46qsPlp5HxzROikba7HtLHC7GkXaeFwQflXV+yHN9J6PF2TFz9nBzzVfs/s0S6B2Q5vpPR4uyYrnWpDLjY0h7w49OOpCroxTiFTef3OEPo47WVQHDtka6eMSQ0M0sbi6z2ROe02e4GzgN9iCPkU9/8QLrYhB6OP4zSBWNk0PzLTdcv2qZe7M52JpsDmAE24U4Xy4/2UbdzyqLothMREgL8MqNNj/07j1brLZu2OqrH81z/ALs7+ldLWXnUjvHfqn6Cspnu99mMz+hPc3oOnkrzB1STDi9kxrSLu3CyucthfG6DzsX0LpILm7Yfxyg85F9VdIhJYnYPqU39oPxDPyN+qIiJtZ9EREIRERCEREQhYeL4TDVwvhnaXRyCzgHOaSAQR3zSCN4HBarAdgqChlMtPG8SFpZd0ssneuLSQA9xA3sbv+JSFFFDldB7gC0Hoe5ERFK5Ufx/YOgrpRLUxvdIGiO7ZZY+9DnOAIY4A73u3/GtphGEw0kLIYGlsbAQ0FznHeS43c4kneSd6zEUUOV0XuIDSeg7kREUrla3Htnqaui5KpYXMDg8APew6m3sdTCD0lRLFsDwfD6arpo6iGmmrKd0f5RUuNwWSsjPtjiQ0Oe7gPKp+qBz85zi9Gb206d0/DGZkthurvrV8An6IdK5rCL6eCvXD6yKaJr4ZGSRuHevYQ5ptuNnDcd4PqWSoflFzNS9T+2lUwSr27HFvggKJ7TYtQsq6Xlq6mhdTSOleySVjHlslNNE2zSeN5Qd9ty98Soqp1ZFV0bYJWdzuitJM+IESSRSNc1zIZA4WZ8XFUVm7zzV9cf2aFdDbL+I03mI+yansvC93hil3X7QE1XFV8+Vw11kjwUVx/ZGorpRLU4dSuka3QC3EqyPvQXOAIZSgHe4+te+zW0VJR/kcstBTtiJY1jK91RJrc8lzXiWJhB1OPSTfdZTdcpYufzrN6a/7U5RgYIy3Sda2tLuLuu5dvlcGhpPTwXVqIEVeha7Hdn6eui5KpYXR6g6wc9h1N4EOYQelYuzuxtFh5eaWNzTIAHF0kklw3UW+G428I8PKt2iihdrre4N2308EREUrlRXG8scKrZ3T1EDnSvtqIlmZfS0NHeteB4LQOHQpJR0jIY2RxizI2hjRcmzWgNaLnedwC9kXRe5wAJ6DhCguZ2x9FVRsnniLpWy08IcHyN9rkrYWPFmuA3tkfv4i+5SzBMEgooGQUzNETL6W6nOtqc57u+cSTdziePSsbarDJaimLIdHKCSGVoe4saeRqYpiC5rXFtxGRex4rw7txf4FR/v03+yQXOI230Qt8vxzQQQeB3LRd24v8Co/wB+m/2Sd24v8Co/36b/AGS5QsLDcsMLp5Y5YoXh8RDmXnncARw71zyDbqUrWh7txf4FR/v03+yTu3F/gVH+/Tf7JQABwunPc82436rfItXh1RXufaopqeNlvCjqZJnX6BodTsFvj1fIoLUz4vTucYY55i+eqqIg7W5rSxtdGyJ+/dE78mfG07iS63QpXKs5FXkW0WNNiY7kDLqLx7jKx2mEslu9rmMIdJGJo22bbWI7cSppgUs76aN1SAJnt1OaBp06u+DSPK0ENPxgoQs9ERCEREQhEREIRERCEREQhEREIUMzY2jqaCgEtK8MkMrGXLWv71wcTucCOgLnzaHaKrxCVstVLqe1gjBDGM70Oc4CzQBxeV1ZiOFwVLNFRDHKy99MjGvbccDZwIutZ7A8J/RtJ+7xf0q407UIcMW6Lc6+jtxaR0qug/215vYXd6oTZnMXE6XkKaGoAga9rQ0xRE2fJdw1ab8XHpVoZx7Y1uHtpu5JQwymTUSxj7hgj0+EDbwipbHsPhbSHNw6lDgbgiCIEEG4IOncbrNxPA6WqDRU08Uwbct5WNkmknjbUDa9h6l5z5mPJO2VsNNHLd138aUhpAq1ydjWJ1FZO+eeTVLJbUQ1rQdLGsG5osO9aFYWXeY2JyV1JSyTtdASIi3kowdDY3W74Nv/AIR0q4PYHhP6NpP3eL+le1Hshh0L2yRUNNHI3e1zIY2uBtbc4NuNxTuVquNPD7MQVQpp3k16ClyGEG7VdZu7fYjQVscVJMGMdCJCDHG8lxkkbxcD0MCpiqqZnTOmL7yOkMpOloBe5+s7rWHfHguscS2boqlwdU0kEzgNIdJEyQhtybAuBsLkm3xrE9gmE/o2k/d4v6V54WpwY0Www24gguDiLBPhX+0hzCTyqry/zTxmqrOSkjFQ3k3O5NvIQm4Ld+s2G6/D41ZnsixL9ESfvNL/AFrZYdsxQ0z9dPRwRPtp1RxRsdY2uLtANtw9S2aqZ3se8ujbtHhd/QfsvQdB1UaxHFqx1BWPdSvppY4JDH7ZFK4uETyC3kybEOA4qK1G12JUr3xuaZHQthhfI9hMe81jxMQHMBMjGQNPfANc63EWNnovBSoDLtxiQe1ncTdTxGAbSFrXVMcZgud12tkE7XndYMad11hZh4xVxVcjYZ3M00jXxASvjBn5SoHeRthkE7+9jGhxaOAvv3WWiEKuZ9v64S1LGQs0xRlzDJDKwtcyaCNwks8hxLZXPHgDvQb6buH1Rbf18k1OwUwDJGAkvjfGXkuma90dnus1nJNNgH6g+9xdt7ERCFGNgtpZ66F7qhgbIx4bdkbmRm7Guswue4usSQfBI3AtabhSdEQhEREIRERCEREQhEREIRERC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30" y="986876"/>
            <a:ext cx="7907064" cy="464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334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GUuX4PGlCc?version=3&amp;hl=en_US&amp;rel=0"/>
          <p:cNvPicPr>
            <a:picLocks noRot="1" noChangeAspect="1"/>
          </p:cNvPicPr>
          <p:nvPr>
            <a:videoFile r:link="rId1"/>
          </p:nvPr>
        </p:nvPicPr>
        <p:blipFill>
          <a:blip r:embed="rId3"/>
          <a:stretch>
            <a:fillRect/>
          </a:stretch>
        </p:blipFill>
        <p:spPr>
          <a:xfrm>
            <a:off x="755576" y="566682"/>
            <a:ext cx="7848872" cy="5886654"/>
          </a:xfrm>
          <a:prstGeom prst="rect">
            <a:avLst/>
          </a:prstGeom>
          <a:ln>
            <a:solidFill>
              <a:srgbClr val="FFFF00"/>
            </a:solidFill>
          </a:ln>
        </p:spPr>
      </p:pic>
    </p:spTree>
    <p:extLst>
      <p:ext uri="{BB962C8B-B14F-4D97-AF65-F5344CB8AC3E}">
        <p14:creationId xmlns:p14="http://schemas.microsoft.com/office/powerpoint/2010/main" val="324102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3361" y="620688"/>
            <a:ext cx="6862763" cy="719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479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428" y="332656"/>
            <a:ext cx="6669005" cy="769441"/>
          </a:xfrm>
          <a:prstGeom prst="rect">
            <a:avLst/>
          </a:prstGeom>
        </p:spPr>
        <p:txBody>
          <a:bodyPr wrap="none">
            <a:spAutoFit/>
          </a:bodyPr>
          <a:lstStyle/>
          <a:p>
            <a:r>
              <a:rPr lang="en-CA" sz="4400" b="1" dirty="0" smtClean="0"/>
              <a:t>D3-D4:  Recombinant DNA</a:t>
            </a:r>
            <a:endParaRPr lang="en-CA" sz="4400" b="1" dirty="0"/>
          </a:p>
        </p:txBody>
      </p:sp>
      <p:sp>
        <p:nvSpPr>
          <p:cNvPr id="3" name="Rectangle 2"/>
          <p:cNvSpPr/>
          <p:nvPr/>
        </p:nvSpPr>
        <p:spPr>
          <a:xfrm>
            <a:off x="443428" y="1028343"/>
            <a:ext cx="8377044" cy="5632311"/>
          </a:xfrm>
          <a:prstGeom prst="rect">
            <a:avLst/>
          </a:prstGeom>
        </p:spPr>
        <p:txBody>
          <a:bodyPr wrap="square">
            <a:spAutoFit/>
          </a:bodyPr>
          <a:lstStyle/>
          <a:p>
            <a:r>
              <a:rPr lang="en-CA" sz="4400" dirty="0" smtClean="0"/>
              <a:t>I.  </a:t>
            </a:r>
            <a:r>
              <a:rPr lang="en-CA" sz="4000" dirty="0" smtClean="0"/>
              <a:t>Recombinant DNA</a:t>
            </a:r>
          </a:p>
          <a:p>
            <a:pPr marL="342900" indent="-342900">
              <a:buAutoNum type="alphaUcPeriod"/>
            </a:pPr>
            <a:r>
              <a:rPr lang="en-CA" sz="3200" dirty="0" smtClean="0"/>
              <a:t>Use of various techniques and enzymes to recombine DNA from different organisms</a:t>
            </a:r>
          </a:p>
          <a:p>
            <a:pPr marL="342900" indent="-342900">
              <a:buAutoNum type="alphaUcPeriod"/>
            </a:pPr>
            <a:endParaRPr lang="en-CA" sz="3200" dirty="0" smtClean="0"/>
          </a:p>
          <a:p>
            <a:pPr marL="514350" indent="-514350">
              <a:buAutoNum type="alphaUcPeriod" startAt="2"/>
            </a:pPr>
            <a:r>
              <a:rPr lang="en-CA" sz="3200" dirty="0" smtClean="0"/>
              <a:t>Genes from one species can be cut out and inserted into the DNA of an entirely different species</a:t>
            </a:r>
          </a:p>
          <a:p>
            <a:endParaRPr lang="en-CA" sz="3200" dirty="0" smtClean="0"/>
          </a:p>
          <a:p>
            <a:r>
              <a:rPr lang="en-CA" sz="3200" dirty="0" smtClean="0"/>
              <a:t>C.    The new gene can then be expressed by the </a:t>
            </a:r>
          </a:p>
          <a:p>
            <a:r>
              <a:rPr lang="en-CA" sz="3200" dirty="0" smtClean="0"/>
              <a:t>recipient species</a:t>
            </a:r>
          </a:p>
          <a:p>
            <a:endParaRPr lang="en-CA" sz="2800" dirty="0" smtClean="0"/>
          </a:p>
        </p:txBody>
      </p:sp>
    </p:spTree>
    <p:extLst>
      <p:ext uri="{BB962C8B-B14F-4D97-AF65-F5344CB8AC3E}">
        <p14:creationId xmlns:p14="http://schemas.microsoft.com/office/powerpoint/2010/main" val="319086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8280920" cy="5509200"/>
          </a:xfrm>
          <a:prstGeom prst="rect">
            <a:avLst/>
          </a:prstGeom>
        </p:spPr>
        <p:txBody>
          <a:bodyPr wrap="square">
            <a:spAutoFit/>
          </a:bodyPr>
          <a:lstStyle/>
          <a:p>
            <a:pPr marL="514350" indent="-514350">
              <a:buAutoNum type="alphaUcPeriod" startAt="4"/>
            </a:pPr>
            <a:r>
              <a:rPr lang="en-CA" sz="3200" dirty="0" smtClean="0"/>
              <a:t>Recombinant DNA technology involves the use of special enzymes as tools:</a:t>
            </a:r>
          </a:p>
          <a:p>
            <a:endParaRPr lang="en-CA" sz="3200" dirty="0" smtClean="0"/>
          </a:p>
          <a:p>
            <a:pPr marL="971550" lvl="1" indent="-514350">
              <a:buAutoNum type="arabicPeriod"/>
            </a:pPr>
            <a:r>
              <a:rPr lang="en-CA" sz="3200" dirty="0" smtClean="0"/>
              <a:t>Restriction enzymes cleave DNA at  specific sites</a:t>
            </a:r>
          </a:p>
          <a:p>
            <a:pPr marL="971550" lvl="1" indent="-514350">
              <a:buAutoNum type="arabicPeriod"/>
            </a:pPr>
            <a:endParaRPr lang="en-CA" sz="3200" dirty="0"/>
          </a:p>
          <a:p>
            <a:pPr lvl="1"/>
            <a:endParaRPr lang="en-CA" sz="3200" dirty="0" smtClean="0"/>
          </a:p>
          <a:p>
            <a:pPr marL="971550" lvl="1" indent="-514350">
              <a:buAutoNum type="arabicPeriod"/>
            </a:pPr>
            <a:endParaRPr lang="en-CA" sz="3200" dirty="0" smtClean="0"/>
          </a:p>
          <a:p>
            <a:pPr lvl="1"/>
            <a:endParaRPr lang="en-CA" sz="3200" dirty="0" smtClean="0"/>
          </a:p>
          <a:p>
            <a:pPr lvl="1"/>
            <a:r>
              <a:rPr lang="en-CA" sz="3200" dirty="0" smtClean="0"/>
              <a:t>2.  Other enzymes such as DNA polymerase,  Ligase, Reverse transcriptase</a:t>
            </a:r>
            <a:endParaRPr lang="en-CA" sz="32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7" y="2780928"/>
            <a:ext cx="3391544" cy="225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86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338"/>
                                        </p:tgtEl>
                                        <p:attrNameLst>
                                          <p:attrName>style.visibility</p:attrName>
                                        </p:attrNameLst>
                                      </p:cBhvr>
                                      <p:to>
                                        <p:strVal val="visible"/>
                                      </p:to>
                                    </p:set>
                                    <p:anim calcmode="lin" valueType="num">
                                      <p:cBhvr additive="base">
                                        <p:cTn id="29" dur="500" fill="hold"/>
                                        <p:tgtEl>
                                          <p:spTgt spid="14338"/>
                                        </p:tgtEl>
                                        <p:attrNameLst>
                                          <p:attrName>ppt_x</p:attrName>
                                        </p:attrNameLst>
                                      </p:cBhvr>
                                      <p:tavLst>
                                        <p:tav tm="0">
                                          <p:val>
                                            <p:strVal val="#ppt_x"/>
                                          </p:val>
                                        </p:tav>
                                        <p:tav tm="100000">
                                          <p:val>
                                            <p:strVal val="#ppt_x"/>
                                          </p:val>
                                        </p:tav>
                                      </p:tavLst>
                                    </p:anim>
                                    <p:anim calcmode="lin" valueType="num">
                                      <p:cBhvr additive="base">
                                        <p:cTn id="30"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496943" cy="646331"/>
          </a:xfrm>
          <a:prstGeom prst="rect">
            <a:avLst/>
          </a:prstGeom>
        </p:spPr>
        <p:txBody>
          <a:bodyPr wrap="square">
            <a:spAutoFit/>
          </a:bodyPr>
          <a:lstStyle/>
          <a:p>
            <a:pPr marL="857250" indent="-857250">
              <a:buAutoNum type="romanUcPeriod" startAt="2"/>
            </a:pPr>
            <a:r>
              <a:rPr lang="en-US" sz="3600" b="1" u="sng" dirty="0" smtClean="0"/>
              <a:t>Uses </a:t>
            </a:r>
            <a:r>
              <a:rPr lang="en-US" sz="3600" b="1" u="sng" dirty="0"/>
              <a:t>for Recombinant </a:t>
            </a:r>
            <a:r>
              <a:rPr lang="en-US" sz="3600" b="1" u="sng" dirty="0" smtClean="0"/>
              <a:t>DNA</a:t>
            </a:r>
          </a:p>
        </p:txBody>
      </p:sp>
      <p:sp>
        <p:nvSpPr>
          <p:cNvPr id="3" name="Rectangle 2"/>
          <p:cNvSpPr/>
          <p:nvPr/>
        </p:nvSpPr>
        <p:spPr>
          <a:xfrm>
            <a:off x="323528" y="834971"/>
            <a:ext cx="8820472" cy="6001643"/>
          </a:xfrm>
          <a:prstGeom prst="rect">
            <a:avLst/>
          </a:prstGeom>
        </p:spPr>
        <p:txBody>
          <a:bodyPr wrap="square">
            <a:spAutoFit/>
          </a:bodyPr>
          <a:lstStyle/>
          <a:p>
            <a:pPr marL="514350" indent="-514350">
              <a:buAutoNum type="alphaUcPeriod"/>
            </a:pPr>
            <a:r>
              <a:rPr lang="en-CA" sz="3200" dirty="0" smtClean="0"/>
              <a:t>There are many possibilities for uses of  recombinant DNA</a:t>
            </a:r>
            <a:r>
              <a:rPr lang="en-CA" sz="2000" dirty="0" smtClean="0"/>
              <a:t>:</a:t>
            </a:r>
          </a:p>
          <a:p>
            <a:endParaRPr lang="en-CA" sz="2000" dirty="0" smtClean="0"/>
          </a:p>
          <a:p>
            <a:pPr lvl="1"/>
            <a:r>
              <a:rPr lang="en-US" sz="2800" u="sng" dirty="0" smtClean="0"/>
              <a:t>1.  Protein </a:t>
            </a:r>
            <a:r>
              <a:rPr lang="en-US" sz="2800" u="sng" dirty="0"/>
              <a:t>production</a:t>
            </a:r>
            <a:endParaRPr lang="en-CA" sz="2800" u="sng" dirty="0"/>
          </a:p>
          <a:p>
            <a:pPr marL="971550" lvl="1" indent="-514350">
              <a:buAutoNum type="alphaLcPeriod"/>
            </a:pPr>
            <a:r>
              <a:rPr lang="en-US" sz="2600" dirty="0" smtClean="0"/>
              <a:t>It </a:t>
            </a:r>
            <a:r>
              <a:rPr lang="en-US" sz="2600" dirty="0"/>
              <a:t>is possible to isolate a gene from one organism (e.g. Human insulin), and using recombinant DNA techniques, insert that gene into a different organism (e.g. </a:t>
            </a:r>
            <a:r>
              <a:rPr lang="en-US" sz="2600" i="1" dirty="0"/>
              <a:t>E. </a:t>
            </a:r>
            <a:r>
              <a:rPr lang="en-US" sz="2600" i="1" dirty="0" smtClean="0"/>
              <a:t>coli</a:t>
            </a:r>
            <a:r>
              <a:rPr lang="en-US" sz="2600" dirty="0" smtClean="0"/>
              <a:t>)</a:t>
            </a:r>
          </a:p>
          <a:p>
            <a:pPr lvl="1"/>
            <a:r>
              <a:rPr lang="en-US" sz="2600" dirty="0"/>
              <a:t>b.	The new organism can then produce that protein</a:t>
            </a:r>
            <a:endParaRPr lang="en-CA" sz="2600" dirty="0"/>
          </a:p>
          <a:p>
            <a:pPr lvl="1"/>
            <a:r>
              <a:rPr lang="en-US" sz="2600" dirty="0"/>
              <a:t>c.	By culturing large quantities of the bacteria it is possible to collect large amounts of Human insulin inexpensively</a:t>
            </a:r>
            <a:endParaRPr lang="en-CA" sz="2600" dirty="0"/>
          </a:p>
          <a:p>
            <a:pPr lvl="1"/>
            <a:r>
              <a:rPr lang="en-US" sz="2600" dirty="0"/>
              <a:t>d.	Many other useful human proteins are being produced in this manner (interferon, Growth Hormone, interleukins etc.)</a:t>
            </a:r>
            <a:endParaRPr lang="en-CA" sz="2600" dirty="0"/>
          </a:p>
          <a:p>
            <a:pPr marL="971550" lvl="1" indent="-514350">
              <a:buAutoNum type="alphaLcPeriod"/>
            </a:pPr>
            <a:endParaRPr lang="en-CA" sz="2000" dirty="0"/>
          </a:p>
          <a:p>
            <a:pPr marL="342900" indent="-342900">
              <a:buAutoNum type="alphaUcPeriod"/>
            </a:pPr>
            <a:endParaRPr lang="en-CA" dirty="0"/>
          </a:p>
        </p:txBody>
      </p:sp>
    </p:spTree>
    <p:extLst>
      <p:ext uri="{BB962C8B-B14F-4D97-AF65-F5344CB8AC3E}">
        <p14:creationId xmlns:p14="http://schemas.microsoft.com/office/powerpoint/2010/main" val="28859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3782111" cy="707886"/>
          </a:xfrm>
          <a:prstGeom prst="rect">
            <a:avLst/>
          </a:prstGeom>
        </p:spPr>
        <p:txBody>
          <a:bodyPr wrap="square">
            <a:spAutoFit/>
          </a:bodyPr>
          <a:lstStyle/>
          <a:p>
            <a:r>
              <a:rPr lang="en-US" sz="4000" u="sng" dirty="0" smtClean="0"/>
              <a:t>2.  Gene </a:t>
            </a:r>
            <a:r>
              <a:rPr lang="en-US" sz="4000" u="sng" dirty="0"/>
              <a:t>therapy</a:t>
            </a:r>
            <a:endParaRPr lang="en-CA" sz="4000" u="sng" dirty="0"/>
          </a:p>
        </p:txBody>
      </p:sp>
      <p:sp>
        <p:nvSpPr>
          <p:cNvPr id="3" name="Rectangle 2"/>
          <p:cNvSpPr/>
          <p:nvPr/>
        </p:nvSpPr>
        <p:spPr>
          <a:xfrm>
            <a:off x="251520" y="968534"/>
            <a:ext cx="8136904" cy="6124754"/>
          </a:xfrm>
          <a:prstGeom prst="rect">
            <a:avLst/>
          </a:prstGeom>
        </p:spPr>
        <p:txBody>
          <a:bodyPr wrap="square">
            <a:spAutoFit/>
          </a:bodyPr>
          <a:lstStyle/>
          <a:p>
            <a:pPr marL="971550" lvl="1" indent="-514350">
              <a:buAutoNum type="alphaLcPeriod"/>
            </a:pPr>
            <a:r>
              <a:rPr lang="en-US" sz="2800" i="1" dirty="0" smtClean="0"/>
              <a:t>I</a:t>
            </a:r>
            <a:r>
              <a:rPr lang="en-US" sz="2800" dirty="0" smtClean="0"/>
              <a:t>t </a:t>
            </a:r>
            <a:r>
              <a:rPr lang="en-US" sz="2800" dirty="0"/>
              <a:t>is possible to correct genes in individuals that have non-functional (mutated) </a:t>
            </a:r>
            <a:r>
              <a:rPr lang="en-US" sz="2800" dirty="0" smtClean="0"/>
              <a:t>genes</a:t>
            </a:r>
          </a:p>
          <a:p>
            <a:pPr marL="971550" lvl="1" indent="-514350">
              <a:buAutoNum type="alphaLcPeriod"/>
            </a:pPr>
            <a:endParaRPr lang="en-CA" sz="2800" dirty="0"/>
          </a:p>
          <a:p>
            <a:pPr marL="971550" lvl="1" indent="-514350">
              <a:buAutoNum type="alphaLcPeriod" startAt="2"/>
            </a:pPr>
            <a:r>
              <a:rPr lang="en-US" sz="2800" dirty="0" smtClean="0"/>
              <a:t>Example</a:t>
            </a:r>
            <a:r>
              <a:rPr lang="en-US" sz="2800" dirty="0"/>
              <a:t>:  the corrected gene for the protein that, when mutant, causes Cystic Fibrosis has been inserted into a virus that infects human lung cells (the virulent parts of the virus genes have been deactivated</a:t>
            </a:r>
            <a:r>
              <a:rPr lang="en-US" sz="2800" dirty="0" smtClean="0"/>
              <a:t>)</a:t>
            </a:r>
          </a:p>
          <a:p>
            <a:pPr marL="971550" lvl="1" indent="-514350">
              <a:buAutoNum type="alphaLcPeriod" startAt="2"/>
            </a:pPr>
            <a:endParaRPr lang="en-CA" sz="2800" dirty="0"/>
          </a:p>
          <a:p>
            <a:pPr marL="971550" lvl="1" indent="-514350">
              <a:buAutoNum type="alphaLcPeriod" startAt="3"/>
            </a:pPr>
            <a:r>
              <a:rPr lang="en-US" sz="2800" dirty="0" smtClean="0"/>
              <a:t>The </a:t>
            </a:r>
            <a:r>
              <a:rPr lang="en-US" sz="2800" dirty="0"/>
              <a:t>virus then injects the corrected cystic fibrosis gene into the cells of the cystic fibrosis patient, and their symptoms are greatly reduced</a:t>
            </a:r>
            <a:r>
              <a:rPr lang="en-US" sz="2800" dirty="0" smtClean="0"/>
              <a:t>!</a:t>
            </a:r>
          </a:p>
          <a:p>
            <a:pPr marL="971550" lvl="1" indent="-514350">
              <a:buAutoNum type="alphaLcPeriod" startAt="3"/>
            </a:pPr>
            <a:endParaRPr lang="en-CA" sz="2800" dirty="0"/>
          </a:p>
        </p:txBody>
      </p:sp>
    </p:spTree>
    <p:extLst>
      <p:ext uri="{BB962C8B-B14F-4D97-AF65-F5344CB8AC3E}">
        <p14:creationId xmlns:p14="http://schemas.microsoft.com/office/powerpoint/2010/main" val="1800606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64896" cy="1077218"/>
          </a:xfrm>
          <a:prstGeom prst="rect">
            <a:avLst/>
          </a:prstGeom>
        </p:spPr>
        <p:txBody>
          <a:bodyPr wrap="square">
            <a:spAutoFit/>
          </a:bodyPr>
          <a:lstStyle/>
          <a:p>
            <a:pPr marL="742950" indent="-742950">
              <a:buAutoNum type="arabicPeriod" startAt="3"/>
            </a:pPr>
            <a:r>
              <a:rPr lang="en-CA" sz="3600" b="1" u="sng" dirty="0" smtClean="0"/>
              <a:t>Transgenic organisms</a:t>
            </a:r>
          </a:p>
          <a:p>
            <a:r>
              <a:rPr lang="en-CA" dirty="0" smtClean="0"/>
              <a:t>		(</a:t>
            </a:r>
            <a:r>
              <a:rPr lang="en-CA" sz="2800" dirty="0" smtClean="0"/>
              <a:t>have a foreign gene inserted into them)</a:t>
            </a:r>
            <a:endParaRPr lang="en-CA" sz="2800" dirty="0"/>
          </a:p>
        </p:txBody>
      </p:sp>
      <p:pic>
        <p:nvPicPr>
          <p:cNvPr id="3" name="FpGdGTUuodw?version=3&amp;hl=en_US&amp;rel=0"/>
          <p:cNvPicPr>
            <a:picLocks noRot="1" noChangeAspect="1"/>
          </p:cNvPicPr>
          <p:nvPr>
            <a:videoFile r:link="rId1"/>
          </p:nvPr>
        </p:nvPicPr>
        <p:blipFill>
          <a:blip r:embed="rId3"/>
          <a:stretch>
            <a:fillRect/>
          </a:stretch>
        </p:blipFill>
        <p:spPr>
          <a:xfrm>
            <a:off x="1691680" y="1077218"/>
            <a:ext cx="6696744" cy="5022558"/>
          </a:xfrm>
          <a:prstGeom prst="rect">
            <a:avLst/>
          </a:prstGeom>
          <a:ln>
            <a:solidFill>
              <a:srgbClr val="FFFF00"/>
            </a:solidFill>
          </a:ln>
        </p:spPr>
      </p:pic>
      <p:sp>
        <p:nvSpPr>
          <p:cNvPr id="4" name="TextBox 3"/>
          <p:cNvSpPr txBox="1"/>
          <p:nvPr/>
        </p:nvSpPr>
        <p:spPr>
          <a:xfrm>
            <a:off x="307350" y="6126959"/>
            <a:ext cx="8836650" cy="646331"/>
          </a:xfrm>
          <a:prstGeom prst="rect">
            <a:avLst/>
          </a:prstGeom>
          <a:noFill/>
        </p:spPr>
        <p:txBody>
          <a:bodyPr wrap="none" rtlCol="0">
            <a:spAutoFit/>
          </a:bodyPr>
          <a:lstStyle/>
          <a:p>
            <a:r>
              <a:rPr lang="en-CA" dirty="0" smtClean="0"/>
              <a:t>The </a:t>
            </a:r>
            <a:r>
              <a:rPr lang="en-CA" dirty="0" err="1" smtClean="0"/>
              <a:t>Glofish</a:t>
            </a:r>
            <a:r>
              <a:rPr lang="en-CA" dirty="0" smtClean="0"/>
              <a:t> – GFP inserted into a </a:t>
            </a:r>
            <a:r>
              <a:rPr lang="en-CA" dirty="0" err="1" smtClean="0"/>
              <a:t>zebrafish</a:t>
            </a:r>
            <a:r>
              <a:rPr lang="en-CA" dirty="0" smtClean="0"/>
              <a:t>.  Originally constructed to detect pollution levels</a:t>
            </a:r>
          </a:p>
          <a:p>
            <a:r>
              <a:rPr lang="en-CA" dirty="0" smtClean="0"/>
              <a:t>But now commercially available for aquariums</a:t>
            </a:r>
            <a:endParaRPr lang="en-CA" dirty="0"/>
          </a:p>
        </p:txBody>
      </p:sp>
    </p:spTree>
    <p:extLst>
      <p:ext uri="{BB962C8B-B14F-4D97-AF65-F5344CB8AC3E}">
        <p14:creationId xmlns:p14="http://schemas.microsoft.com/office/powerpoint/2010/main" val="419847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208912" cy="1569660"/>
          </a:xfrm>
          <a:prstGeom prst="rect">
            <a:avLst/>
          </a:prstGeom>
        </p:spPr>
        <p:txBody>
          <a:bodyPr wrap="square">
            <a:spAutoFit/>
          </a:bodyPr>
          <a:lstStyle/>
          <a:p>
            <a:r>
              <a:rPr lang="en-US" sz="3200" dirty="0" smtClean="0"/>
              <a:t>a.  Selected </a:t>
            </a:r>
            <a:r>
              <a:rPr lang="en-US" sz="3200" dirty="0"/>
              <a:t>genes can be inserted into a plant to give it features that were not possible through breeding</a:t>
            </a:r>
            <a:endParaRPr lang="en-CA" sz="3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828" y="1915708"/>
            <a:ext cx="3031604" cy="394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2852936"/>
            <a:ext cx="4817268" cy="3693319"/>
          </a:xfrm>
          <a:prstGeom prst="rect">
            <a:avLst/>
          </a:prstGeom>
          <a:noFill/>
        </p:spPr>
        <p:txBody>
          <a:bodyPr wrap="square" rtlCol="0">
            <a:spAutoFit/>
          </a:bodyPr>
          <a:lstStyle/>
          <a:p>
            <a:r>
              <a:rPr lang="en-CA" dirty="0" smtClean="0"/>
              <a:t>The </a:t>
            </a:r>
            <a:r>
              <a:rPr lang="en-CA" dirty="0" err="1" smtClean="0"/>
              <a:t>Flavrsavr</a:t>
            </a:r>
            <a:r>
              <a:rPr lang="en-CA" dirty="0" smtClean="0"/>
              <a:t> tomato!</a:t>
            </a:r>
          </a:p>
          <a:p>
            <a:r>
              <a:rPr lang="en-CA" dirty="0" smtClean="0"/>
              <a:t>The first transgenic crop to be approved in US</a:t>
            </a:r>
          </a:p>
          <a:p>
            <a:r>
              <a:rPr lang="en-CA" dirty="0"/>
              <a:t>The tomato was made more resistant </a:t>
            </a:r>
            <a:r>
              <a:rPr lang="en-CA" dirty="0" err="1"/>
              <a:t>to</a:t>
            </a:r>
            <a:r>
              <a:rPr lang="en-CA" dirty="0" err="1">
                <a:hlinkClick r:id="rId3" tooltip="Decomposition"/>
              </a:rPr>
              <a:t>rotting</a:t>
            </a:r>
            <a:r>
              <a:rPr lang="en-CA" dirty="0"/>
              <a:t> by adding an </a:t>
            </a:r>
            <a:r>
              <a:rPr lang="en-CA" dirty="0">
                <a:hlinkClick r:id="rId4" tooltip="Antisense"/>
              </a:rPr>
              <a:t>antisense</a:t>
            </a:r>
            <a:r>
              <a:rPr lang="en-CA" dirty="0"/>
              <a:t> </a:t>
            </a:r>
            <a:r>
              <a:rPr lang="en-CA" dirty="0">
                <a:hlinkClick r:id="rId5" tooltip="Gene"/>
              </a:rPr>
              <a:t>gene</a:t>
            </a:r>
            <a:r>
              <a:rPr lang="en-CA" dirty="0"/>
              <a:t> which interferes with the production of the </a:t>
            </a:r>
            <a:r>
              <a:rPr lang="en-CA" dirty="0">
                <a:hlinkClick r:id="rId6" tooltip="Enzyme"/>
              </a:rPr>
              <a:t>enzyme</a:t>
            </a:r>
            <a:r>
              <a:rPr lang="en-CA" dirty="0"/>
              <a:t> </a:t>
            </a:r>
            <a:r>
              <a:rPr lang="en-CA" dirty="0" err="1">
                <a:hlinkClick r:id="rId7" tooltip="Polygalacturonase"/>
              </a:rPr>
              <a:t>polygalacturonase</a:t>
            </a:r>
            <a:r>
              <a:rPr lang="en-CA" dirty="0"/>
              <a:t>. The enzyme normally degrades </a:t>
            </a:r>
            <a:r>
              <a:rPr lang="en-CA" dirty="0">
                <a:hlinkClick r:id="rId8" tooltip="Pectin"/>
              </a:rPr>
              <a:t>pectin</a:t>
            </a:r>
            <a:r>
              <a:rPr lang="en-CA" dirty="0"/>
              <a:t> in the </a:t>
            </a:r>
            <a:r>
              <a:rPr lang="en-CA" dirty="0">
                <a:hlinkClick r:id="rId9" tooltip="Plant cell wall"/>
              </a:rPr>
              <a:t>cell walls</a:t>
            </a:r>
            <a:r>
              <a:rPr lang="en-CA" dirty="0"/>
              <a:t> and results in the softening of fruit which makes them more susceptible to being damaged by </a:t>
            </a:r>
            <a:r>
              <a:rPr lang="en-CA" dirty="0">
                <a:hlinkClick r:id="rId10" tooltip="Fungal"/>
              </a:rPr>
              <a:t>fungal</a:t>
            </a:r>
            <a:r>
              <a:rPr lang="en-CA" dirty="0"/>
              <a:t> infections. The modified tomatoes are picked before fully ripened and are then artificially ripened using </a:t>
            </a:r>
            <a:r>
              <a:rPr lang="en-CA" dirty="0">
                <a:hlinkClick r:id="rId11" tooltip="Ethylene"/>
              </a:rPr>
              <a:t>ethylene</a:t>
            </a:r>
            <a:r>
              <a:rPr lang="en-CA" dirty="0"/>
              <a:t> gas which acts as a </a:t>
            </a:r>
            <a:r>
              <a:rPr lang="en-CA" dirty="0">
                <a:hlinkClick r:id="rId12" tooltip="Plant hormone"/>
              </a:rPr>
              <a:t>plant hormone</a:t>
            </a:r>
            <a:r>
              <a:rPr lang="en-CA" dirty="0"/>
              <a:t>.</a:t>
            </a:r>
          </a:p>
        </p:txBody>
      </p:sp>
    </p:spTree>
    <p:extLst>
      <p:ext uri="{BB962C8B-B14F-4D97-AF65-F5344CB8AC3E}">
        <p14:creationId xmlns:p14="http://schemas.microsoft.com/office/powerpoint/2010/main" val="2868744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398" y="2780928"/>
            <a:ext cx="4945891" cy="365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87" y="1412776"/>
            <a:ext cx="4158511" cy="2031325"/>
          </a:xfrm>
          <a:prstGeom prst="rect">
            <a:avLst/>
          </a:prstGeom>
          <a:noFill/>
        </p:spPr>
        <p:txBody>
          <a:bodyPr wrap="none" rtlCol="0">
            <a:spAutoFit/>
          </a:bodyPr>
          <a:lstStyle/>
          <a:p>
            <a:r>
              <a:rPr lang="en-CA" dirty="0" smtClean="0"/>
              <a:t>Monsanto became very  constructed</a:t>
            </a:r>
          </a:p>
          <a:p>
            <a:r>
              <a:rPr lang="en-CA" dirty="0" smtClean="0"/>
              <a:t>A very controversial GM corn and other</a:t>
            </a:r>
          </a:p>
          <a:p>
            <a:r>
              <a:rPr lang="en-CA" dirty="0" smtClean="0"/>
              <a:t>Products that are resistant to </a:t>
            </a:r>
          </a:p>
          <a:p>
            <a:r>
              <a:rPr lang="en-CA" dirty="0" smtClean="0"/>
              <a:t>Round-Up.  </a:t>
            </a:r>
            <a:endParaRPr lang="en-CA" dirty="0"/>
          </a:p>
          <a:p>
            <a:r>
              <a:rPr lang="en-CA" dirty="0" smtClean="0"/>
              <a:t>Round Up is a herbicide, so farmers could</a:t>
            </a:r>
          </a:p>
          <a:p>
            <a:r>
              <a:rPr lang="en-CA" dirty="0" smtClean="0"/>
              <a:t>Spray their fields with Round Up, kill off </a:t>
            </a:r>
          </a:p>
          <a:p>
            <a:r>
              <a:rPr lang="en-CA" dirty="0" err="1" smtClean="0"/>
              <a:t>Alll</a:t>
            </a:r>
            <a:r>
              <a:rPr lang="en-CA" dirty="0" smtClean="0"/>
              <a:t> the weeds and the corn would survive</a:t>
            </a:r>
          </a:p>
        </p:txBody>
      </p:sp>
    </p:spTree>
    <p:extLst>
      <p:ext uri="{BB962C8B-B14F-4D97-AF65-F5344CB8AC3E}">
        <p14:creationId xmlns:p14="http://schemas.microsoft.com/office/powerpoint/2010/main" val="2999757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CA" sz="2800" dirty="0" smtClean="0"/>
              <a:t>Chapter 26 and 28</a:t>
            </a:r>
            <a:endParaRPr lang="en-CA" sz="2800" dirty="0"/>
          </a:p>
        </p:txBody>
      </p:sp>
      <p:sp>
        <p:nvSpPr>
          <p:cNvPr id="2" name="Title 1"/>
          <p:cNvSpPr>
            <a:spLocks noGrp="1"/>
          </p:cNvSpPr>
          <p:nvPr>
            <p:ph type="title"/>
          </p:nvPr>
        </p:nvSpPr>
        <p:spPr/>
        <p:txBody>
          <a:bodyPr/>
          <a:lstStyle/>
          <a:p>
            <a:r>
              <a:rPr lang="en-US" dirty="0"/>
              <a:t>DNA</a:t>
            </a:r>
            <a:r>
              <a:rPr lang="en-CA" dirty="0"/>
              <a:t/>
            </a:r>
            <a:br>
              <a:rPr lang="en-CA" dirty="0"/>
            </a:br>
            <a:r>
              <a:rPr lang="en-US" dirty="0"/>
              <a:t>REPLICATION </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679975"/>
            <a:ext cx="2441054" cy="492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931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82067"/>
            <a:ext cx="6246440" cy="2677656"/>
          </a:xfrm>
          <a:prstGeom prst="rect">
            <a:avLst/>
          </a:prstGeom>
        </p:spPr>
        <p:txBody>
          <a:bodyPr wrap="square">
            <a:spAutoFit/>
          </a:bodyPr>
          <a:lstStyle/>
          <a:p>
            <a:r>
              <a:rPr lang="en-US" sz="2800" dirty="0" smtClean="0"/>
              <a:t>b.  Example</a:t>
            </a:r>
            <a:r>
              <a:rPr lang="en-US" sz="2800" dirty="0"/>
              <a:t>:  a bacterial insect </a:t>
            </a:r>
            <a:r>
              <a:rPr lang="en-US" sz="2800" dirty="0" smtClean="0"/>
              <a:t>toxin (</a:t>
            </a:r>
            <a:r>
              <a:rPr lang="en-US" sz="2800" i="1" dirty="0" smtClean="0"/>
              <a:t>Bacillus </a:t>
            </a:r>
            <a:r>
              <a:rPr lang="en-US" sz="2800" i="1" dirty="0" err="1" smtClean="0"/>
              <a:t>thuringiensis</a:t>
            </a:r>
            <a:r>
              <a:rPr lang="en-US" sz="2800" dirty="0" smtClean="0"/>
              <a:t>) </a:t>
            </a:r>
            <a:r>
              <a:rPr lang="en-US" sz="2800" dirty="0"/>
              <a:t>gene can be inserted into a plant (</a:t>
            </a:r>
            <a:r>
              <a:rPr lang="en-US" sz="2800" dirty="0" err="1"/>
              <a:t>eg</a:t>
            </a:r>
            <a:r>
              <a:rPr lang="en-US" sz="2800" dirty="0"/>
              <a:t>. potato) so the plant is now toxic to insects, and fewer insecticides are needed in order to grow it!</a:t>
            </a:r>
            <a:endParaRPr lang="en-CA"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828836"/>
            <a:ext cx="3633192" cy="363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7194" y="4869160"/>
            <a:ext cx="4734886" cy="830997"/>
          </a:xfrm>
          <a:prstGeom prst="rect">
            <a:avLst/>
          </a:prstGeom>
          <a:noFill/>
        </p:spPr>
        <p:txBody>
          <a:bodyPr wrap="none" rtlCol="0">
            <a:spAutoFit/>
          </a:bodyPr>
          <a:lstStyle/>
          <a:p>
            <a:r>
              <a:rPr lang="en-CA" sz="2400" dirty="0" err="1" smtClean="0"/>
              <a:t>NewLeaf</a:t>
            </a:r>
            <a:r>
              <a:rPr lang="en-CA" sz="2400" baseline="30000" dirty="0" err="1" smtClean="0"/>
              <a:t>tm</a:t>
            </a:r>
            <a:r>
              <a:rPr lang="en-CA" sz="2400" dirty="0" smtClean="0"/>
              <a:t> Potato is resistant to the</a:t>
            </a:r>
          </a:p>
          <a:p>
            <a:r>
              <a:rPr lang="en-CA" sz="2400" dirty="0" smtClean="0"/>
              <a:t>Colorado Potato Beetle</a:t>
            </a:r>
            <a:endParaRPr lang="en-CA" sz="2400" dirty="0"/>
          </a:p>
        </p:txBody>
      </p:sp>
    </p:spTree>
    <p:extLst>
      <p:ext uri="{BB962C8B-B14F-4D97-AF65-F5344CB8AC3E}">
        <p14:creationId xmlns:p14="http://schemas.microsoft.com/office/powerpoint/2010/main" val="603985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4536504" cy="707886"/>
          </a:xfrm>
          <a:prstGeom prst="rect">
            <a:avLst/>
          </a:prstGeom>
        </p:spPr>
        <p:txBody>
          <a:bodyPr wrap="square">
            <a:spAutoFit/>
          </a:bodyPr>
          <a:lstStyle/>
          <a:p>
            <a:r>
              <a:rPr lang="en-US" sz="4000" dirty="0" smtClean="0"/>
              <a:t>4</a:t>
            </a:r>
            <a:r>
              <a:rPr lang="en-US" sz="4000" dirty="0"/>
              <a:t>.  Safer Vaccines</a:t>
            </a:r>
            <a:endParaRPr lang="en-CA" sz="4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91308"/>
            <a:ext cx="1752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1268760"/>
            <a:ext cx="7056784" cy="7417415"/>
          </a:xfrm>
          <a:prstGeom prst="rect">
            <a:avLst/>
          </a:prstGeom>
        </p:spPr>
        <p:txBody>
          <a:bodyPr wrap="square">
            <a:spAutoFit/>
          </a:bodyPr>
          <a:lstStyle/>
          <a:p>
            <a:r>
              <a:rPr lang="en-US" sz="2800" dirty="0"/>
              <a:t>4.  Safer Vaccines</a:t>
            </a:r>
            <a:endParaRPr lang="en-CA" sz="2800" dirty="0"/>
          </a:p>
          <a:p>
            <a:r>
              <a:rPr lang="en-US" sz="2800" dirty="0" smtClean="0"/>
              <a:t>a</a:t>
            </a:r>
            <a:r>
              <a:rPr lang="en-US" sz="2800" dirty="0"/>
              <a:t>. vaccines: historically made with treated</a:t>
            </a:r>
            <a:endParaRPr lang="en-CA" sz="2800" dirty="0"/>
          </a:p>
          <a:p>
            <a:r>
              <a:rPr lang="en-US" sz="2800" dirty="0"/>
              <a:t> pathogens</a:t>
            </a:r>
            <a:endParaRPr lang="en-CA" sz="2800" dirty="0"/>
          </a:p>
          <a:p>
            <a:r>
              <a:rPr lang="en-US" sz="2800" dirty="0"/>
              <a:t>			</a:t>
            </a:r>
            <a:endParaRPr lang="en-US" sz="2800" dirty="0" smtClean="0"/>
          </a:p>
          <a:p>
            <a:r>
              <a:rPr lang="en-US" sz="2800" dirty="0" smtClean="0"/>
              <a:t>b</a:t>
            </a:r>
            <a:r>
              <a:rPr lang="en-US" sz="2800" dirty="0"/>
              <a:t>. some “treated” vaccines not attenuated</a:t>
            </a:r>
            <a:endParaRPr lang="en-CA" sz="2800" dirty="0"/>
          </a:p>
          <a:p>
            <a:r>
              <a:rPr lang="en-US" sz="2800" dirty="0"/>
              <a:t> enough, and caused the disease!</a:t>
            </a:r>
            <a:endParaRPr lang="en-CA" sz="2800" dirty="0"/>
          </a:p>
          <a:p>
            <a:r>
              <a:rPr lang="en-US" sz="2800" dirty="0"/>
              <a:t>			</a:t>
            </a:r>
          </a:p>
          <a:p>
            <a:r>
              <a:rPr lang="en-US" sz="2800" dirty="0" smtClean="0"/>
              <a:t>c</a:t>
            </a:r>
            <a:r>
              <a:rPr lang="en-US" sz="2800" dirty="0"/>
              <a:t>.  can make vaccines out of only the surface </a:t>
            </a:r>
            <a:endParaRPr lang="en-CA" sz="2800" dirty="0"/>
          </a:p>
          <a:p>
            <a:r>
              <a:rPr lang="en-US" sz="2800" dirty="0"/>
              <a:t>proteins from these pathogens (which is what human antibodies would normally bind to, anyway) to train immune system to ‘</a:t>
            </a:r>
            <a:r>
              <a:rPr lang="en-US" sz="2800" dirty="0" err="1"/>
              <a:t>recognise</a:t>
            </a:r>
            <a:r>
              <a:rPr lang="en-US" sz="2800" dirty="0"/>
              <a:t>’ and attack these pathogens without risking exposure to the actual pathogen</a:t>
            </a:r>
            <a:endParaRPr lang="en-CA" sz="2800" dirty="0"/>
          </a:p>
          <a:p>
            <a:r>
              <a:rPr lang="en-US" sz="2800" dirty="0"/>
              <a:t> </a:t>
            </a:r>
            <a:endParaRPr lang="en-CA" sz="2800" dirty="0"/>
          </a:p>
          <a:p>
            <a:r>
              <a:rPr lang="en-US" sz="2800" dirty="0"/>
              <a:t>				</a:t>
            </a:r>
            <a:endParaRPr lang="en-US" sz="2800" dirty="0" smtClean="0"/>
          </a:p>
          <a:p>
            <a:endParaRPr lang="en-US" sz="2800" dirty="0"/>
          </a:p>
          <a:p>
            <a:r>
              <a:rPr lang="en-US" sz="2800" dirty="0" smtClean="0"/>
              <a:t>(</a:t>
            </a:r>
            <a:r>
              <a:rPr lang="en-US" sz="2800" dirty="0"/>
              <a:t>Many more examples: </a:t>
            </a:r>
            <a:r>
              <a:rPr lang="en-US" sz="2800" dirty="0" err="1"/>
              <a:t>Mader</a:t>
            </a:r>
            <a:r>
              <a:rPr lang="en-US" sz="2800" dirty="0"/>
              <a:t> Chapter 24)</a:t>
            </a:r>
            <a:endParaRPr lang="en-CA" sz="2800" dirty="0"/>
          </a:p>
        </p:txBody>
      </p:sp>
    </p:spTree>
    <p:extLst>
      <p:ext uri="{BB962C8B-B14F-4D97-AF65-F5344CB8AC3E}">
        <p14:creationId xmlns:p14="http://schemas.microsoft.com/office/powerpoint/2010/main" val="3358406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640960" cy="707886"/>
          </a:xfrm>
          <a:prstGeom prst="rect">
            <a:avLst/>
          </a:prstGeom>
        </p:spPr>
        <p:txBody>
          <a:bodyPr wrap="square">
            <a:spAutoFit/>
          </a:bodyPr>
          <a:lstStyle/>
          <a:p>
            <a:r>
              <a:rPr lang="en-US" sz="4000" b="1" dirty="0" smtClean="0"/>
              <a:t>III.   </a:t>
            </a:r>
            <a:r>
              <a:rPr lang="en-US" sz="4000" b="1" u="sng" dirty="0" smtClean="0"/>
              <a:t>Techniques </a:t>
            </a:r>
            <a:r>
              <a:rPr lang="en-US" sz="4000" b="1" u="sng" dirty="0"/>
              <a:t>of Genetic Engineering</a:t>
            </a:r>
            <a:endParaRPr lang="en-CA" sz="40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4" name="Object 3"/>
          <p:cNvGraphicFramePr>
            <a:graphicFrameLocks noChangeAspect="1"/>
          </p:cNvGraphicFramePr>
          <p:nvPr>
            <p:extLst>
              <p:ext uri="{D42A27DB-BD31-4B8C-83A1-F6EECF244321}">
                <p14:modId xmlns:p14="http://schemas.microsoft.com/office/powerpoint/2010/main" val="2071380520"/>
              </p:ext>
            </p:extLst>
          </p:nvPr>
        </p:nvGraphicFramePr>
        <p:xfrm>
          <a:off x="5084786" y="2924944"/>
          <a:ext cx="3901406" cy="2232248"/>
        </p:xfrm>
        <a:graphic>
          <a:graphicData uri="http://schemas.openxmlformats.org/presentationml/2006/ole">
            <mc:AlternateContent xmlns:mc="http://schemas.openxmlformats.org/markup-compatibility/2006">
              <mc:Choice xmlns:v="urn:schemas-microsoft-com:vml" Requires="v">
                <p:oleObj spid="_x0000_s1026" name="Picture" r:id="rId3" imgW="1847088" imgH="1057656" progId="Word.Picture.8">
                  <p:embed/>
                </p:oleObj>
              </mc:Choice>
              <mc:Fallback>
                <p:oleObj name="Picture" r:id="rId3" imgW="1847088" imgH="105765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4786" y="2924944"/>
                        <a:ext cx="3901406" cy="2232248"/>
                      </a:xfrm>
                      <a:prstGeom prst="rect">
                        <a:avLst/>
                      </a:prstGeom>
                      <a:noFill/>
                    </p:spPr>
                  </p:pic>
                </p:oleObj>
              </mc:Fallback>
            </mc:AlternateContent>
          </a:graphicData>
        </a:graphic>
      </p:graphicFrame>
      <p:sp>
        <p:nvSpPr>
          <p:cNvPr id="5" name="Rectangle 4"/>
          <p:cNvSpPr/>
          <p:nvPr/>
        </p:nvSpPr>
        <p:spPr>
          <a:xfrm>
            <a:off x="539552" y="1484784"/>
            <a:ext cx="4464496" cy="5509200"/>
          </a:xfrm>
          <a:prstGeom prst="rect">
            <a:avLst/>
          </a:prstGeom>
        </p:spPr>
        <p:txBody>
          <a:bodyPr wrap="square">
            <a:spAutoFit/>
          </a:bodyPr>
          <a:lstStyle/>
          <a:p>
            <a:pPr marL="514350" indent="-514350">
              <a:buAutoNum type="arabicPeriod"/>
            </a:pPr>
            <a:r>
              <a:rPr lang="en-GB" sz="3200" b="1" dirty="0" smtClean="0"/>
              <a:t>A </a:t>
            </a:r>
            <a:r>
              <a:rPr lang="en-GB" sz="3200" b="1" dirty="0"/>
              <a:t>"vector" is something that can get the DNA from one species into the other </a:t>
            </a:r>
            <a:r>
              <a:rPr lang="en-CA" sz="3200" dirty="0" smtClean="0"/>
              <a:t>  </a:t>
            </a:r>
            <a:r>
              <a:rPr lang="en-GB" sz="3200" b="1" dirty="0" smtClean="0"/>
              <a:t>species</a:t>
            </a:r>
            <a:r>
              <a:rPr lang="en-GB" sz="3200" b="1" dirty="0"/>
              <a:t>' DNA</a:t>
            </a:r>
            <a:r>
              <a:rPr lang="en-GB" sz="3200" b="1" dirty="0" smtClean="0"/>
              <a:t>.</a:t>
            </a:r>
          </a:p>
          <a:p>
            <a:r>
              <a:rPr lang="en-GB" sz="3200" b="1" dirty="0" smtClean="0"/>
              <a:t>  </a:t>
            </a:r>
            <a:endParaRPr lang="en-CA" sz="3200" dirty="0"/>
          </a:p>
          <a:p>
            <a:pPr marL="514350" indent="-514350">
              <a:buAutoNum type="arabicPeriod" startAt="2"/>
            </a:pPr>
            <a:r>
              <a:rPr lang="en-GB" sz="3200" b="1" dirty="0" smtClean="0"/>
              <a:t>Often</a:t>
            </a:r>
            <a:r>
              <a:rPr lang="en-GB" sz="3200" b="1" dirty="0"/>
              <a:t>, this can be a "plasmid", a circular piece of DNA found in some bacteria. </a:t>
            </a:r>
            <a:endParaRPr lang="en-GB" sz="3200" b="1" dirty="0" smtClean="0"/>
          </a:p>
          <a:p>
            <a:pPr marL="514350" indent="-514350">
              <a:buAutoNum type="arabicPeriod" startAt="2"/>
            </a:pPr>
            <a:endParaRPr lang="en-CA" sz="3200" dirty="0"/>
          </a:p>
        </p:txBody>
      </p:sp>
    </p:spTree>
    <p:extLst>
      <p:ext uri="{BB962C8B-B14F-4D97-AF65-F5344CB8AC3E}">
        <p14:creationId xmlns:p14="http://schemas.microsoft.com/office/powerpoint/2010/main" val="2326855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944389"/>
            <a:ext cx="8280920" cy="5509200"/>
          </a:xfrm>
          <a:prstGeom prst="rect">
            <a:avLst/>
          </a:prstGeom>
        </p:spPr>
        <p:txBody>
          <a:bodyPr wrap="square">
            <a:spAutoFit/>
          </a:bodyPr>
          <a:lstStyle/>
          <a:p>
            <a:r>
              <a:rPr lang="en-GB" sz="3200" b="1" dirty="0" smtClean="0"/>
              <a:t>3. A </a:t>
            </a:r>
            <a:r>
              <a:rPr lang="en-GB" sz="3200" b="1" dirty="0"/>
              <a:t>human gene, such as the gene for insulin, is inserted into the plasmid and then the plasmid is taken up by bacteria.  The bacteria reproduces the plasmid along with its own DNA when it reproduces, and translates the human gene, producing human protein</a:t>
            </a:r>
            <a:r>
              <a:rPr lang="en-GB" sz="3200" b="1" dirty="0" smtClean="0"/>
              <a:t>.</a:t>
            </a:r>
          </a:p>
          <a:p>
            <a:endParaRPr lang="en-GB" sz="3200" b="1" dirty="0"/>
          </a:p>
          <a:p>
            <a:r>
              <a:rPr lang="en-GB" sz="3200" b="1" dirty="0"/>
              <a:t>4.	This technique can be used to produce cloned DNA by allowing the bacteria to multiply themselves.</a:t>
            </a:r>
            <a:endParaRPr lang="en-CA" sz="3200" dirty="0"/>
          </a:p>
          <a:p>
            <a:endParaRPr lang="en-CA" sz="3200" dirty="0"/>
          </a:p>
        </p:txBody>
      </p:sp>
    </p:spTree>
    <p:extLst>
      <p:ext uri="{BB962C8B-B14F-4D97-AF65-F5344CB8AC3E}">
        <p14:creationId xmlns:p14="http://schemas.microsoft.com/office/powerpoint/2010/main" val="1501017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combinant DNA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5399856" cy="68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54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NMJBMtKKWU?version=3&amp;hl=en_US&amp;rel=0"/>
          <p:cNvPicPr>
            <a:picLocks noRot="1" noChangeAspect="1"/>
          </p:cNvPicPr>
          <p:nvPr>
            <a:videoFile r:link="rId1"/>
          </p:nvPr>
        </p:nvPicPr>
        <p:blipFill>
          <a:blip r:embed="rId3"/>
          <a:stretch>
            <a:fillRect/>
          </a:stretch>
        </p:blipFill>
        <p:spPr>
          <a:xfrm>
            <a:off x="467544" y="350658"/>
            <a:ext cx="8208912" cy="6156684"/>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extLst>
      <p:ext uri="{BB962C8B-B14F-4D97-AF65-F5344CB8AC3E}">
        <p14:creationId xmlns:p14="http://schemas.microsoft.com/office/powerpoint/2010/main" val="276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7668344" cy="646331"/>
          </a:xfrm>
          <a:prstGeom prst="rect">
            <a:avLst/>
          </a:prstGeom>
        </p:spPr>
        <p:txBody>
          <a:bodyPr wrap="square">
            <a:spAutoFit/>
          </a:bodyPr>
          <a:lstStyle/>
          <a:p>
            <a:r>
              <a:rPr lang="en-US" sz="3600" b="1" dirty="0" smtClean="0"/>
              <a:t>B.  Polymerase </a:t>
            </a:r>
            <a:r>
              <a:rPr lang="en-US" sz="3600" b="1" dirty="0"/>
              <a:t>Chain Reaction (PCR)</a:t>
            </a:r>
            <a:endParaRPr lang="en-CA" sz="3600" dirty="0"/>
          </a:p>
        </p:txBody>
      </p:sp>
      <p:sp>
        <p:nvSpPr>
          <p:cNvPr id="3" name="Rectangle 2"/>
          <p:cNvSpPr/>
          <p:nvPr/>
        </p:nvSpPr>
        <p:spPr>
          <a:xfrm>
            <a:off x="251520" y="1196752"/>
            <a:ext cx="8640960" cy="5016758"/>
          </a:xfrm>
          <a:prstGeom prst="rect">
            <a:avLst/>
          </a:prstGeom>
        </p:spPr>
        <p:txBody>
          <a:bodyPr wrap="square">
            <a:spAutoFit/>
          </a:bodyPr>
          <a:lstStyle/>
          <a:p>
            <a:pPr marL="742950" indent="-742950">
              <a:buAutoNum type="arabicPeriod"/>
            </a:pPr>
            <a:r>
              <a:rPr lang="en-CA" sz="4000" dirty="0" smtClean="0"/>
              <a:t>PCR can also make large amounts of a desired gene or piece of DNA.  </a:t>
            </a:r>
          </a:p>
          <a:p>
            <a:endParaRPr lang="en-CA" sz="4000" dirty="0" smtClean="0"/>
          </a:p>
          <a:p>
            <a:r>
              <a:rPr lang="en-CA" sz="4000" dirty="0" smtClean="0"/>
              <a:t>2.   PCR can be done without bacteria, inside test tubes, and can amplify billions of times samples with very little DNA (e.g. a single hair from a crime scene, or inside some fossils).</a:t>
            </a:r>
            <a:endParaRPr lang="en-CA" sz="4000" dirty="0"/>
          </a:p>
        </p:txBody>
      </p:sp>
    </p:spTree>
    <p:extLst>
      <p:ext uri="{BB962C8B-B14F-4D97-AF65-F5344CB8AC3E}">
        <p14:creationId xmlns:p14="http://schemas.microsoft.com/office/powerpoint/2010/main" val="1020497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846" y="260648"/>
            <a:ext cx="7309538" cy="6494085"/>
          </a:xfrm>
          <a:prstGeom prst="rect">
            <a:avLst/>
          </a:prstGeom>
        </p:spPr>
        <p:txBody>
          <a:bodyPr wrap="square">
            <a:spAutoFit/>
          </a:bodyPr>
          <a:lstStyle/>
          <a:p>
            <a:r>
              <a:rPr lang="en-US" sz="3200" b="1" dirty="0" smtClean="0"/>
              <a:t>3.  PCR </a:t>
            </a:r>
            <a:r>
              <a:rPr lang="en-US" sz="3200" b="1" dirty="0"/>
              <a:t>makes huge amounts of any gene, quickly by:</a:t>
            </a:r>
            <a:endParaRPr lang="en-CA" sz="3200" dirty="0"/>
          </a:p>
          <a:p>
            <a:pPr lvl="1"/>
            <a:r>
              <a:rPr lang="en-US" sz="3200" b="1" dirty="0"/>
              <a:t>a.	Heat the DNA to about 93ºC, which unwinds the DNA and separates the two strands.</a:t>
            </a:r>
            <a:endParaRPr lang="en-CA" sz="3200" dirty="0"/>
          </a:p>
          <a:p>
            <a:pPr lvl="1"/>
            <a:r>
              <a:rPr lang="en-US" sz="3200" b="1" dirty="0"/>
              <a:t>b.	Add some replication primers, and allow to cool</a:t>
            </a:r>
            <a:endParaRPr lang="en-CA" sz="3200" dirty="0"/>
          </a:p>
          <a:p>
            <a:pPr lvl="1"/>
            <a:r>
              <a:rPr lang="en-US" sz="3200" b="1" dirty="0"/>
              <a:t>c.	Add heat resistant DNA </a:t>
            </a:r>
            <a:r>
              <a:rPr lang="en-US" sz="3200" b="1" dirty="0" smtClean="0"/>
              <a:t>polymerase (</a:t>
            </a:r>
            <a:r>
              <a:rPr lang="en-US" sz="3200" b="1" dirty="0" err="1" smtClean="0"/>
              <a:t>Taq</a:t>
            </a:r>
            <a:r>
              <a:rPr lang="en-US" sz="3200" b="1" dirty="0" smtClean="0"/>
              <a:t> polymerase) </a:t>
            </a:r>
            <a:r>
              <a:rPr lang="en-US" sz="3200" b="1" dirty="0"/>
              <a:t>(the replication enzyme) and free nucleotides.  The DNA will copy itself.</a:t>
            </a:r>
            <a:endParaRPr lang="en-CA" sz="3200" dirty="0"/>
          </a:p>
          <a:p>
            <a:pPr lvl="1"/>
            <a:r>
              <a:rPr lang="en-US" sz="3200" b="1" dirty="0"/>
              <a:t>d.	Heat and repeat.  The DNA will go on doubling itself each “generation”.</a:t>
            </a:r>
            <a:endParaRPr lang="en-CA" sz="3200" dirty="0"/>
          </a:p>
        </p:txBody>
      </p:sp>
    </p:spTree>
    <p:extLst>
      <p:ext uri="{BB962C8B-B14F-4D97-AF65-F5344CB8AC3E}">
        <p14:creationId xmlns:p14="http://schemas.microsoft.com/office/powerpoint/2010/main" val="3436096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2656"/>
            <a:ext cx="4325833" cy="62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333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7992888" cy="4524315"/>
          </a:xfrm>
          <a:prstGeom prst="rect">
            <a:avLst/>
          </a:prstGeom>
        </p:spPr>
        <p:txBody>
          <a:bodyPr wrap="square">
            <a:spAutoFit/>
          </a:bodyPr>
          <a:lstStyle/>
          <a:p>
            <a:r>
              <a:rPr lang="en-US" sz="2800" b="1" dirty="0" smtClean="0"/>
              <a:t>4.   After </a:t>
            </a:r>
            <a:r>
              <a:rPr lang="en-US" sz="2800" b="1" dirty="0"/>
              <a:t>PCR has been performed, a variety of thing can be done:</a:t>
            </a:r>
            <a:endParaRPr lang="en-CA" sz="2800" dirty="0"/>
          </a:p>
          <a:p>
            <a:pPr marL="971550" lvl="1" indent="-514350">
              <a:buAutoNum type="alphaLcPeriod"/>
            </a:pPr>
            <a:r>
              <a:rPr lang="en-US" sz="2800" b="1" dirty="0" smtClean="0"/>
              <a:t>Sequence </a:t>
            </a:r>
            <a:r>
              <a:rPr lang="en-US" sz="2800" b="1" dirty="0"/>
              <a:t>of bases on DNA can be determined (e.g. using the “Sanger Method”) and is useful for</a:t>
            </a:r>
            <a:r>
              <a:rPr lang="en-US" sz="2800" b="1" dirty="0" smtClean="0"/>
              <a:t>:</a:t>
            </a:r>
          </a:p>
          <a:p>
            <a:pPr lvl="3"/>
            <a:r>
              <a:rPr lang="en-US" sz="2400" b="1" dirty="0" smtClean="0"/>
              <a:t>I  Study </a:t>
            </a:r>
            <a:r>
              <a:rPr lang="en-US" sz="2400" b="1" dirty="0"/>
              <a:t>evolutionary relationships between organisms (e.g. humans and chimpanzees), and trace the origin of human races.</a:t>
            </a:r>
            <a:endParaRPr lang="en-CA" sz="1400" dirty="0"/>
          </a:p>
          <a:p>
            <a:pPr lvl="3"/>
            <a:r>
              <a:rPr lang="en-US" sz="2400" b="1" dirty="0" smtClean="0"/>
              <a:t>ii.  Map </a:t>
            </a:r>
            <a:r>
              <a:rPr lang="en-US" sz="2400" b="1" dirty="0"/>
              <a:t>every single nucleotide on all human chromosomes (“the Human Genome Project”)</a:t>
            </a:r>
            <a:endParaRPr lang="en-CA" sz="1400" dirty="0"/>
          </a:p>
          <a:p>
            <a:pPr marL="1428750" lvl="2" indent="-514350">
              <a:buAutoNum type="alphaLcPeriod"/>
            </a:pPr>
            <a:endParaRPr lang="en-CA" sz="2800" dirty="0"/>
          </a:p>
        </p:txBody>
      </p:sp>
    </p:spTree>
    <p:extLst>
      <p:ext uri="{BB962C8B-B14F-4D97-AF65-F5344CB8AC3E}">
        <p14:creationId xmlns:p14="http://schemas.microsoft.com/office/powerpoint/2010/main" val="4286857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6" y="1463040"/>
            <a:ext cx="7680960" cy="4724400"/>
          </a:xfrm>
          <a:prstGeom prst="rect">
            <a:avLst/>
          </a:prstGeom>
        </p:spPr>
        <p:txBody>
          <a:bodyPr>
            <a:normAutofit fontScale="85000" lnSpcReduction="20000"/>
          </a:bodyPr>
          <a:lstStyle/>
          <a:p>
            <a:pPr lvl="1"/>
            <a:r>
              <a:rPr lang="en-US" sz="4300" dirty="0" smtClean="0"/>
              <a:t>DNA </a:t>
            </a:r>
            <a:r>
              <a:rPr lang="en-US" sz="4300" dirty="0"/>
              <a:t>making </a:t>
            </a:r>
            <a:r>
              <a:rPr lang="en-US" sz="4300" u="sng" dirty="0"/>
              <a:t>identical copies</a:t>
            </a:r>
            <a:r>
              <a:rPr lang="en-US" sz="4300" dirty="0"/>
              <a:t> of </a:t>
            </a:r>
            <a:r>
              <a:rPr lang="en-US" sz="4300" dirty="0" smtClean="0"/>
              <a:t>itself</a:t>
            </a:r>
          </a:p>
          <a:p>
            <a:pPr lvl="1"/>
            <a:endParaRPr lang="en-US" sz="3900" dirty="0" smtClean="0"/>
          </a:p>
          <a:p>
            <a:pPr lvl="1"/>
            <a:r>
              <a:rPr lang="en-US" sz="3900" dirty="0"/>
              <a:t>Inherent in DNA’s structure is a mechanism for reproducing itself.  Before a cell can divide, all of the DNA must be </a:t>
            </a:r>
            <a:r>
              <a:rPr lang="en-US" sz="3900" b="1" u="sng" dirty="0"/>
              <a:t>duplicated</a:t>
            </a:r>
            <a:r>
              <a:rPr lang="en-US" sz="3900" dirty="0" smtClean="0"/>
              <a:t>.</a:t>
            </a:r>
          </a:p>
          <a:p>
            <a:pPr lvl="1"/>
            <a:endParaRPr lang="en-CA" sz="3900" dirty="0"/>
          </a:p>
          <a:p>
            <a:pPr lvl="1"/>
            <a:r>
              <a:rPr lang="en-US" sz="3900" dirty="0"/>
              <a:t>This duplication process is called </a:t>
            </a:r>
            <a:r>
              <a:rPr lang="en-US" sz="3900" b="1" u="sng" cap="all" dirty="0"/>
              <a:t>replication</a:t>
            </a:r>
            <a:r>
              <a:rPr lang="en-US" sz="2800" dirty="0"/>
              <a:t>.  </a:t>
            </a:r>
            <a:endParaRPr lang="en-CA" sz="2800" dirty="0"/>
          </a:p>
          <a:p>
            <a:pPr marL="342900" indent="-342900">
              <a:buFontTx/>
              <a:buChar char="-"/>
            </a:pPr>
            <a:endParaRPr lang="en-CA" sz="2400" dirty="0"/>
          </a:p>
        </p:txBody>
      </p:sp>
      <p:sp>
        <p:nvSpPr>
          <p:cNvPr id="3" name="Title 2"/>
          <p:cNvSpPr>
            <a:spLocks noGrp="1"/>
          </p:cNvSpPr>
          <p:nvPr>
            <p:ph type="title"/>
          </p:nvPr>
        </p:nvSpPr>
        <p:spPr/>
        <p:txBody>
          <a:bodyPr/>
          <a:lstStyle/>
          <a:p>
            <a:r>
              <a:rPr lang="en-CA" dirty="0" smtClean="0"/>
              <a:t>DNA Replication</a:t>
            </a:r>
            <a:endParaRPr lang="en-CA" dirty="0"/>
          </a:p>
        </p:txBody>
      </p:sp>
    </p:spTree>
    <p:extLst>
      <p:ext uri="{BB962C8B-B14F-4D97-AF65-F5344CB8AC3E}">
        <p14:creationId xmlns:p14="http://schemas.microsoft.com/office/powerpoint/2010/main" val="372839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836712"/>
            <a:ext cx="6223178" cy="369332"/>
          </a:xfrm>
          <a:prstGeom prst="rect">
            <a:avLst/>
          </a:prstGeom>
          <a:noFill/>
        </p:spPr>
        <p:txBody>
          <a:bodyPr wrap="none" rtlCol="0">
            <a:spAutoFit/>
          </a:bodyPr>
          <a:lstStyle/>
          <a:p>
            <a:r>
              <a:rPr lang="en-CA" dirty="0" smtClean="0"/>
              <a:t>Other uses for PCR include:  paternity tests, crime fighting etc…</a:t>
            </a:r>
            <a:endParaRPr lang="en-CA" dirty="0"/>
          </a:p>
        </p:txBody>
      </p:sp>
      <p:pic>
        <p:nvPicPr>
          <p:cNvPr id="3" name="_zxr-52KwKo?version=3&amp;hl=en_US&amp;rel=0"/>
          <p:cNvPicPr>
            <a:picLocks noRot="1" noChangeAspect="1"/>
          </p:cNvPicPr>
          <p:nvPr>
            <a:videoFile r:link="rId1"/>
          </p:nvPr>
        </p:nvPicPr>
        <p:blipFill>
          <a:blip r:embed="rId3"/>
          <a:stretch>
            <a:fillRect/>
          </a:stretch>
        </p:blipFill>
        <p:spPr>
          <a:xfrm>
            <a:off x="2051720" y="1322766"/>
            <a:ext cx="6480720" cy="4860540"/>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863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KoLnIwoZKU?version=3&amp;hl=en_US&amp;rel=0"/>
          <p:cNvPicPr>
            <a:picLocks noRot="1" noChangeAspect="1"/>
          </p:cNvPicPr>
          <p:nvPr>
            <a:videoFile r:link="rId1"/>
          </p:nvPr>
        </p:nvPicPr>
        <p:blipFill>
          <a:blip r:embed="rId3"/>
          <a:stretch>
            <a:fillRect/>
          </a:stretch>
        </p:blipFill>
        <p:spPr>
          <a:xfrm>
            <a:off x="539552" y="404664"/>
            <a:ext cx="8352928" cy="6264696"/>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68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9"/>
            <a:ext cx="8352928" cy="5632311"/>
          </a:xfrm>
          <a:prstGeom prst="rect">
            <a:avLst/>
          </a:prstGeom>
        </p:spPr>
        <p:txBody>
          <a:bodyPr wrap="square">
            <a:spAutoFit/>
          </a:bodyPr>
          <a:lstStyle/>
          <a:p>
            <a:r>
              <a:rPr lang="en-CA" sz="3600" dirty="0" smtClean="0"/>
              <a:t>b.	DNA can be analyzed using a DNA probe</a:t>
            </a:r>
          </a:p>
          <a:p>
            <a:pPr lvl="1"/>
            <a:r>
              <a:rPr lang="en-CA" sz="3600" dirty="0" smtClean="0"/>
              <a:t>i.	DNA probe is a specially synthesized single strand of radioactive DNA nucleotides that will bind to a complementary DNA strand on the DNA being tested.  </a:t>
            </a:r>
          </a:p>
          <a:p>
            <a:pPr lvl="1"/>
            <a:r>
              <a:rPr lang="en-CA" sz="3600" dirty="0" smtClean="0"/>
              <a:t>ii.	This can be used to detect viral infections, diagnose genetic disorders, and diagnose some cancers</a:t>
            </a:r>
            <a:r>
              <a:rPr lang="en-CA" dirty="0" smtClean="0"/>
              <a:t>.</a:t>
            </a:r>
            <a:endParaRPr lang="en-CA" dirty="0"/>
          </a:p>
        </p:txBody>
      </p:sp>
    </p:spTree>
    <p:extLst>
      <p:ext uri="{BB962C8B-B14F-4D97-AF65-F5344CB8AC3E}">
        <p14:creationId xmlns:p14="http://schemas.microsoft.com/office/powerpoint/2010/main" val="2440285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640960" cy="6309420"/>
          </a:xfrm>
          <a:prstGeom prst="rect">
            <a:avLst/>
          </a:prstGeom>
        </p:spPr>
        <p:txBody>
          <a:bodyPr wrap="square">
            <a:spAutoFit/>
          </a:bodyPr>
          <a:lstStyle/>
          <a:p>
            <a:r>
              <a:rPr lang="en-US" sz="3200" b="1" dirty="0" smtClean="0"/>
              <a:t>c.  Comparing </a:t>
            </a:r>
            <a:r>
              <a:rPr lang="en-US" sz="3200" b="1" dirty="0"/>
              <a:t>DNA from two different organisms by using RFLP analysis.  (Restriction Fragment Length Polymorphisms)</a:t>
            </a:r>
            <a:endParaRPr lang="en-CA" sz="3200" dirty="0"/>
          </a:p>
          <a:p>
            <a:pPr marL="1028700" lvl="1" indent="-571500">
              <a:buAutoNum type="romanLcPeriod"/>
            </a:pPr>
            <a:r>
              <a:rPr lang="en-US" sz="2800" b="1" dirty="0" smtClean="0"/>
              <a:t>This </a:t>
            </a:r>
            <a:r>
              <a:rPr lang="en-US" sz="2800" b="1" dirty="0"/>
              <a:t>can provide a “DNA fingerprint” that is unique to each individual (except identical twins).  </a:t>
            </a:r>
            <a:endParaRPr lang="en-US" sz="2800" b="1" dirty="0" smtClean="0"/>
          </a:p>
          <a:p>
            <a:pPr marL="1028700" lvl="1" indent="-571500">
              <a:buAutoNum type="romanLcPeriod" startAt="2"/>
            </a:pPr>
            <a:r>
              <a:rPr lang="en-US" sz="2800" b="1" dirty="0" smtClean="0"/>
              <a:t>RFLP </a:t>
            </a:r>
            <a:r>
              <a:rPr lang="en-US" sz="2800" b="1" dirty="0"/>
              <a:t>analysis uses specific restriction enzymes that cut DNA at specific sequences</a:t>
            </a:r>
            <a:r>
              <a:rPr lang="en-US" sz="2800" b="1" dirty="0" smtClean="0"/>
              <a:t>.</a:t>
            </a:r>
          </a:p>
          <a:p>
            <a:pPr lvl="1"/>
            <a:endParaRPr lang="en-CA" sz="1600" dirty="0"/>
          </a:p>
          <a:p>
            <a:pPr marL="1028700" lvl="1" indent="-571500">
              <a:buAutoNum type="romanLcPeriod" startAt="3"/>
            </a:pPr>
            <a:r>
              <a:rPr lang="en-US" sz="2800" b="1" dirty="0" smtClean="0"/>
              <a:t>This </a:t>
            </a:r>
            <a:r>
              <a:rPr lang="en-US" sz="2800" b="1" dirty="0"/>
              <a:t>produces fragments that, when separated using gel electrophoresis, produce patterns of bands that can be compared to another person’s pattern of </a:t>
            </a:r>
            <a:r>
              <a:rPr lang="en-US" sz="2800" b="1" dirty="0" smtClean="0"/>
              <a:t>bands</a:t>
            </a:r>
          </a:p>
          <a:p>
            <a:pPr marL="1314450" lvl="1" indent="-857250">
              <a:buAutoNum type="romanLcPeriod" startAt="3"/>
            </a:pPr>
            <a:endParaRPr lang="en-CA" sz="4000" dirty="0"/>
          </a:p>
        </p:txBody>
      </p:sp>
    </p:spTree>
    <p:extLst>
      <p:ext uri="{BB962C8B-B14F-4D97-AF65-F5344CB8AC3E}">
        <p14:creationId xmlns:p14="http://schemas.microsoft.com/office/powerpoint/2010/main" val="314575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4344"/>
            <a:ext cx="7200800" cy="5693866"/>
          </a:xfrm>
          <a:prstGeom prst="rect">
            <a:avLst/>
          </a:prstGeom>
        </p:spPr>
        <p:txBody>
          <a:bodyPr wrap="square">
            <a:spAutoFit/>
          </a:bodyPr>
          <a:lstStyle/>
          <a:p>
            <a:pPr marL="571500" indent="-571500">
              <a:buAutoNum type="romanLcPeriod" startAt="3"/>
            </a:pPr>
            <a:r>
              <a:rPr lang="en-US" sz="2800" b="1" dirty="0" smtClean="0"/>
              <a:t>This </a:t>
            </a:r>
            <a:r>
              <a:rPr lang="en-US" sz="2800" b="1" dirty="0"/>
              <a:t>produces fragments that, when separated using gel electrophoresis, produce patterns of bands that can be compared to another person’s pattern of bands</a:t>
            </a:r>
            <a:r>
              <a:rPr lang="en-US" sz="2800" b="1" dirty="0" smtClean="0"/>
              <a:t>.</a:t>
            </a:r>
          </a:p>
          <a:p>
            <a:pPr marL="571500" indent="-571500">
              <a:buAutoNum type="romanLcPeriod" startAt="3"/>
            </a:pPr>
            <a:endParaRPr lang="en-CA" sz="2800" dirty="0"/>
          </a:p>
          <a:p>
            <a:pPr marL="571500" indent="-571500">
              <a:buAutoNum type="romanLcPeriod" startAt="4"/>
            </a:pPr>
            <a:r>
              <a:rPr lang="en-US" sz="2800" b="1" dirty="0" smtClean="0"/>
              <a:t>If </a:t>
            </a:r>
            <a:r>
              <a:rPr lang="en-US" sz="2800" b="1" dirty="0"/>
              <a:t>the band pattern is identical, the DNA must have come from the same person</a:t>
            </a:r>
            <a:r>
              <a:rPr lang="en-US" sz="2800" b="1" dirty="0" smtClean="0"/>
              <a:t>.</a:t>
            </a:r>
          </a:p>
          <a:p>
            <a:pPr marL="571500" indent="-571500">
              <a:buAutoNum type="romanLcPeriod" startAt="4"/>
            </a:pPr>
            <a:endParaRPr lang="en-CA" sz="2800" dirty="0"/>
          </a:p>
          <a:p>
            <a:r>
              <a:rPr lang="en-US" sz="2800" b="1" dirty="0"/>
              <a:t>v.	This can be used to identify a criminal from a blood or semen stain.  It can also determine who the father of a child is, with a high degree of accuracy</a:t>
            </a:r>
            <a:r>
              <a:rPr lang="en-US" sz="2800" b="1" dirty="0" smtClean="0"/>
              <a:t>.</a:t>
            </a:r>
            <a:endParaRPr lang="en-CA" sz="2800" dirty="0"/>
          </a:p>
        </p:txBody>
      </p:sp>
    </p:spTree>
    <p:extLst>
      <p:ext uri="{BB962C8B-B14F-4D97-AF65-F5344CB8AC3E}">
        <p14:creationId xmlns:p14="http://schemas.microsoft.com/office/powerpoint/2010/main" val="3877609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916"/>
            <a:ext cx="5184576" cy="520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08104" y="1052736"/>
            <a:ext cx="3635896" cy="4247317"/>
          </a:xfrm>
          <a:prstGeom prst="rect">
            <a:avLst/>
          </a:prstGeom>
          <a:noFill/>
        </p:spPr>
        <p:txBody>
          <a:bodyPr wrap="square" rtlCol="0">
            <a:spAutoFit/>
          </a:bodyPr>
          <a:lstStyle/>
          <a:p>
            <a:r>
              <a:rPr lang="en-CA" b="1" u="sng" dirty="0" smtClean="0"/>
              <a:t>Paternity testing by RFLP </a:t>
            </a:r>
          </a:p>
          <a:p>
            <a:r>
              <a:rPr lang="en-CA" b="1" u="sng" dirty="0" smtClean="0"/>
              <a:t>Analysis</a:t>
            </a:r>
            <a:endParaRPr lang="en-CA" i="1" dirty="0"/>
          </a:p>
          <a:p>
            <a:r>
              <a:rPr lang="en-CA" i="1" dirty="0" smtClean="0"/>
              <a:t>Three paternity cases tested with DNA  from blood samples.</a:t>
            </a:r>
          </a:p>
          <a:p>
            <a:endParaRPr lang="en-CA" i="1" dirty="0"/>
          </a:p>
          <a:p>
            <a:pPr marL="342900" indent="-342900">
              <a:buAutoNum type="arabicPeriod"/>
            </a:pPr>
            <a:r>
              <a:rPr lang="en-CA" i="1" dirty="0" smtClean="0"/>
              <a:t>Mother</a:t>
            </a:r>
          </a:p>
          <a:p>
            <a:pPr marL="342900" indent="-342900">
              <a:buAutoNum type="arabicPeriod"/>
            </a:pPr>
            <a:r>
              <a:rPr lang="en-CA" i="1" dirty="0" smtClean="0"/>
              <a:t>Child</a:t>
            </a:r>
          </a:p>
          <a:p>
            <a:pPr marL="342900" indent="-342900">
              <a:buAutoNum type="arabicPeriod"/>
            </a:pPr>
            <a:r>
              <a:rPr lang="en-CA" i="1" dirty="0" smtClean="0"/>
              <a:t>Alleged father</a:t>
            </a:r>
          </a:p>
          <a:p>
            <a:pPr marL="342900" indent="-342900">
              <a:buAutoNum type="arabicPeriod"/>
            </a:pPr>
            <a:r>
              <a:rPr lang="en-CA" i="1" dirty="0" smtClean="0"/>
              <a:t>Child + Alleged father</a:t>
            </a:r>
          </a:p>
          <a:p>
            <a:r>
              <a:rPr lang="en-CA" i="1" dirty="0" smtClean="0"/>
              <a:t>M. DNA markers</a:t>
            </a:r>
          </a:p>
          <a:p>
            <a:endParaRPr lang="en-CA" i="1" dirty="0"/>
          </a:p>
          <a:p>
            <a:r>
              <a:rPr lang="en-CA" i="1" dirty="0" smtClean="0"/>
              <a:t>Outcome A – alleged father excluded</a:t>
            </a:r>
          </a:p>
          <a:p>
            <a:r>
              <a:rPr lang="en-CA" i="1" dirty="0" smtClean="0"/>
              <a:t>Outcome B – alleged father excluded</a:t>
            </a:r>
          </a:p>
          <a:p>
            <a:r>
              <a:rPr lang="en-CA" i="1" dirty="0" smtClean="0"/>
              <a:t>Outcome C – Alleged father confirmed</a:t>
            </a:r>
            <a:endParaRPr lang="en-CA" dirty="0"/>
          </a:p>
        </p:txBody>
      </p:sp>
    </p:spTree>
    <p:extLst>
      <p:ext uri="{BB962C8B-B14F-4D97-AF65-F5344CB8AC3E}">
        <p14:creationId xmlns:p14="http://schemas.microsoft.com/office/powerpoint/2010/main" val="3968429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9"/>
            <a:ext cx="8064896" cy="5262979"/>
          </a:xfrm>
          <a:prstGeom prst="rect">
            <a:avLst/>
          </a:prstGeom>
        </p:spPr>
        <p:txBody>
          <a:bodyPr wrap="square">
            <a:spAutoFit/>
          </a:bodyPr>
          <a:lstStyle/>
          <a:p>
            <a:pPr marL="1028700" lvl="1" indent="-571500">
              <a:buAutoNum type="romanLcPeriod" startAt="6"/>
            </a:pPr>
            <a:r>
              <a:rPr lang="en-US" sz="2800" b="1" dirty="0" smtClean="0"/>
              <a:t>RFLP analysis is also used to see whether a person carries a gene for a genetic disorder like </a:t>
            </a:r>
            <a:r>
              <a:rPr lang="en-US" sz="2800" b="1" dirty="0" err="1" smtClean="0"/>
              <a:t>cysticfibrosis</a:t>
            </a:r>
            <a:r>
              <a:rPr lang="en-US" sz="2800" b="1" dirty="0" smtClean="0"/>
              <a:t> or sickle-cell anemia, and can be used for prenatal diagnosis.</a:t>
            </a:r>
          </a:p>
          <a:p>
            <a:pPr lvl="1"/>
            <a:endParaRPr lang="en-US" sz="2800" b="1" dirty="0" smtClean="0"/>
          </a:p>
          <a:p>
            <a:endParaRPr lang="en-US" sz="2800" b="1" dirty="0"/>
          </a:p>
          <a:p>
            <a:endParaRPr lang="en-CA" sz="2800" dirty="0" smtClean="0"/>
          </a:p>
          <a:p>
            <a:pPr lvl="1"/>
            <a:r>
              <a:rPr lang="en-US" sz="2800" b="1" dirty="0" smtClean="0"/>
              <a:t>vii. RFLP analysis also contributes to our knowledge of evolution and evolutionary relationships by comparing human and animal DNA.</a:t>
            </a:r>
          </a:p>
          <a:p>
            <a:pPr lvl="1"/>
            <a:endParaRPr lang="en-CA" sz="2800" dirty="0"/>
          </a:p>
        </p:txBody>
      </p:sp>
    </p:spTree>
    <p:extLst>
      <p:ext uri="{BB962C8B-B14F-4D97-AF65-F5344CB8AC3E}">
        <p14:creationId xmlns:p14="http://schemas.microsoft.com/office/powerpoint/2010/main" val="711943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568952" cy="1200329"/>
          </a:xfrm>
          <a:prstGeom prst="rect">
            <a:avLst/>
          </a:prstGeom>
        </p:spPr>
        <p:txBody>
          <a:bodyPr wrap="square">
            <a:spAutoFit/>
          </a:bodyPr>
          <a:lstStyle/>
          <a:p>
            <a:r>
              <a:rPr lang="en-US" sz="3600" b="1" u="sng" dirty="0"/>
              <a:t>RNA: RIBONUCLEIC ACID: </a:t>
            </a:r>
            <a:endParaRPr lang="en-US" sz="3600" b="1" u="sng" dirty="0" smtClean="0"/>
          </a:p>
          <a:p>
            <a:pPr marL="571500" indent="-571500">
              <a:buFont typeface="Arial" pitchFamily="34" charset="0"/>
              <a:buChar char="•"/>
            </a:pPr>
            <a:r>
              <a:rPr lang="en-US" sz="3600" dirty="0" smtClean="0"/>
              <a:t>how </a:t>
            </a:r>
            <a:r>
              <a:rPr lang="en-US" sz="3600" dirty="0"/>
              <a:t>DNA communicates its message</a:t>
            </a:r>
            <a:r>
              <a:rPr lang="en-US" dirty="0"/>
              <a:t>.</a:t>
            </a:r>
            <a:endParaRPr lang="en-CA" dirty="0"/>
          </a:p>
        </p:txBody>
      </p:sp>
      <p:sp>
        <p:nvSpPr>
          <p:cNvPr id="3" name="Rectangle 2"/>
          <p:cNvSpPr/>
          <p:nvPr/>
        </p:nvSpPr>
        <p:spPr>
          <a:xfrm>
            <a:off x="611560" y="1628800"/>
            <a:ext cx="6246440" cy="4401205"/>
          </a:xfrm>
          <a:prstGeom prst="rect">
            <a:avLst/>
          </a:prstGeom>
        </p:spPr>
        <p:txBody>
          <a:bodyPr wrap="square">
            <a:spAutoFit/>
          </a:bodyPr>
          <a:lstStyle/>
          <a:p>
            <a:pPr marL="457200" lvl="0" indent="-457200">
              <a:buFont typeface="Arial" pitchFamily="34" charset="0"/>
              <a:buChar char="•"/>
            </a:pPr>
            <a:r>
              <a:rPr lang="en-US" sz="2800" dirty="0"/>
              <a:t>RNA is the genetic material of some </a:t>
            </a:r>
            <a:r>
              <a:rPr lang="en-US" sz="2800" b="1" dirty="0"/>
              <a:t>viruses</a:t>
            </a:r>
            <a:r>
              <a:rPr lang="en-US" sz="2800" dirty="0"/>
              <a:t> and is necessary in all organisms for </a:t>
            </a:r>
            <a:r>
              <a:rPr lang="en-US" sz="2800" b="1" u="sng" dirty="0"/>
              <a:t>protein synthesis</a:t>
            </a:r>
            <a:r>
              <a:rPr lang="en-US" sz="2800" dirty="0"/>
              <a:t> to occur. RNA could have been the “original” nucleic acid when life first arose on Earth some 3.8 billion years ago.</a:t>
            </a:r>
            <a:endParaRPr lang="en-CA" sz="2800" dirty="0"/>
          </a:p>
          <a:p>
            <a:pPr marL="457200" lvl="0" indent="-457200">
              <a:buFont typeface="Arial" pitchFamily="34" charset="0"/>
              <a:buChar char="•"/>
            </a:pPr>
            <a:r>
              <a:rPr lang="en-US" sz="2800" dirty="0"/>
              <a:t>Like DNA, all RNA molecules have a similar chemical organization, consisting of </a:t>
            </a:r>
            <a:r>
              <a:rPr lang="en-US" sz="2800" b="1" dirty="0"/>
              <a:t>nucleotides</a:t>
            </a:r>
            <a:r>
              <a:rPr lang="en-US" sz="2800" dirty="0"/>
              <a:t>. </a:t>
            </a:r>
            <a:endParaRPr lang="en-CA" sz="2800" dirty="0"/>
          </a:p>
        </p:txBody>
      </p:sp>
    </p:spTree>
    <p:extLst>
      <p:ext uri="{BB962C8B-B14F-4D97-AF65-F5344CB8AC3E}">
        <p14:creationId xmlns:p14="http://schemas.microsoft.com/office/powerpoint/2010/main" val="2807710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6204"/>
            <a:ext cx="8785348" cy="954107"/>
          </a:xfrm>
          <a:prstGeom prst="rect">
            <a:avLst/>
          </a:prstGeom>
        </p:spPr>
        <p:txBody>
          <a:bodyPr wrap="square">
            <a:spAutoFit/>
          </a:bodyPr>
          <a:lstStyle/>
          <a:p>
            <a:pPr lvl="0"/>
            <a:r>
              <a:rPr lang="en-US" sz="2800" dirty="0" smtClean="0"/>
              <a:t>Like DNA, each RNA nucleotide is also composed of three subunits:</a:t>
            </a:r>
            <a:endParaRPr lang="en-CA" sz="2800" dirty="0"/>
          </a:p>
        </p:txBody>
      </p:sp>
      <p:pic>
        <p:nvPicPr>
          <p:cNvPr id="21507" name="Picture 3" descr="0294"/>
          <p:cNvPicPr>
            <a:picLocks noChangeAspect="1" noChangeArrowheads="1"/>
          </p:cNvPicPr>
          <p:nvPr/>
        </p:nvPicPr>
        <p:blipFill>
          <a:blip r:embed="rId2">
            <a:extLst>
              <a:ext uri="{28A0092B-C50C-407E-A947-70E740481C1C}">
                <a14:useLocalDpi xmlns:a14="http://schemas.microsoft.com/office/drawing/2010/main" val="0"/>
              </a:ext>
            </a:extLst>
          </a:blip>
          <a:srcRect l="12189" t="2936" r="9398" b="1173"/>
          <a:stretch>
            <a:fillRect/>
          </a:stretch>
        </p:blipFill>
        <p:spPr bwMode="auto">
          <a:xfrm>
            <a:off x="5004048" y="1339027"/>
            <a:ext cx="3960812"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6588" y="1164134"/>
            <a:ext cx="4572000" cy="5693866"/>
          </a:xfrm>
          <a:prstGeom prst="rect">
            <a:avLst/>
          </a:prstGeom>
        </p:spPr>
        <p:txBody>
          <a:bodyPr>
            <a:spAutoFit/>
          </a:bodyPr>
          <a:lstStyle/>
          <a:p>
            <a:pPr lvl="1"/>
            <a:r>
              <a:rPr lang="en-US" sz="2800" dirty="0"/>
              <a:t> </a:t>
            </a:r>
            <a:endParaRPr lang="en-CA" sz="2800" dirty="0"/>
          </a:p>
          <a:p>
            <a:pPr marL="971550" lvl="1" indent="-514350">
              <a:buAutoNum type="arabicPeriod"/>
            </a:pPr>
            <a:r>
              <a:rPr lang="en-US" sz="2800" dirty="0" smtClean="0"/>
              <a:t>a </a:t>
            </a:r>
            <a:r>
              <a:rPr lang="en-US" sz="2800" dirty="0"/>
              <a:t>5-carbon sugar called </a:t>
            </a:r>
            <a:r>
              <a:rPr lang="en-US" sz="2800" b="1" u="sng" cap="all" dirty="0"/>
              <a:t>ribose</a:t>
            </a:r>
            <a:r>
              <a:rPr lang="en-US" sz="2800" dirty="0" smtClean="0"/>
              <a:t>.</a:t>
            </a:r>
          </a:p>
          <a:p>
            <a:pPr lvl="1"/>
            <a:endParaRPr lang="en-CA" sz="2800" dirty="0"/>
          </a:p>
          <a:p>
            <a:pPr marL="971550" lvl="1" indent="-514350">
              <a:buAutoNum type="arabicPeriod" startAt="2"/>
            </a:pPr>
            <a:r>
              <a:rPr lang="en-US" sz="2800" dirty="0" smtClean="0"/>
              <a:t>a </a:t>
            </a:r>
            <a:r>
              <a:rPr lang="en-US" sz="2800" b="1" u="words" cap="all" dirty="0"/>
              <a:t>phosphate</a:t>
            </a:r>
            <a:r>
              <a:rPr lang="en-US" sz="2800" b="1" u="words" dirty="0"/>
              <a:t> group</a:t>
            </a:r>
            <a:r>
              <a:rPr lang="en-US" sz="2800" dirty="0"/>
              <a:t> that is attached to one end of the sugar </a:t>
            </a:r>
            <a:r>
              <a:rPr lang="en-US" sz="2800" dirty="0" smtClean="0"/>
              <a:t>molecule</a:t>
            </a:r>
          </a:p>
          <a:p>
            <a:pPr lvl="1"/>
            <a:endParaRPr lang="en-CA" sz="2800" dirty="0"/>
          </a:p>
          <a:p>
            <a:pPr lvl="1"/>
            <a:r>
              <a:rPr lang="en-US" sz="2800" dirty="0" smtClean="0"/>
              <a:t>3.  one </a:t>
            </a:r>
            <a:r>
              <a:rPr lang="en-US" sz="2800" dirty="0"/>
              <a:t>of several different </a:t>
            </a:r>
            <a:r>
              <a:rPr lang="en-US" sz="2800" b="1" dirty="0"/>
              <a:t>nitrogenous </a:t>
            </a:r>
            <a:r>
              <a:rPr lang="en-US" sz="2800" b="1" u="sng" cap="all" dirty="0"/>
              <a:t>bases</a:t>
            </a:r>
            <a:r>
              <a:rPr lang="en-US" sz="2800" dirty="0"/>
              <a:t> linked to the opposite end of the ribose. </a:t>
            </a:r>
            <a:endParaRPr lang="en-CA" sz="2800" dirty="0"/>
          </a:p>
        </p:txBody>
      </p:sp>
    </p:spTree>
    <p:extLst>
      <p:ext uri="{BB962C8B-B14F-4D97-AF65-F5344CB8AC3E}">
        <p14:creationId xmlns:p14="http://schemas.microsoft.com/office/powerpoint/2010/main" val="399368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825" y="2711450"/>
            <a:ext cx="6862763" cy="1444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711450"/>
            <a:ext cx="6862763" cy="1444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21840" y="2787431"/>
            <a:ext cx="1922160" cy="923330"/>
          </a:xfrm>
          <a:prstGeom prst="rect">
            <a:avLst/>
          </a:prstGeom>
        </p:spPr>
        <p:txBody>
          <a:bodyPr wrap="square">
            <a:spAutoFit/>
          </a:bodyPr>
          <a:lstStyle/>
          <a:p>
            <a:r>
              <a:rPr lang="en-CA" dirty="0" smtClean="0"/>
              <a:t> </a:t>
            </a:r>
          </a:p>
          <a:p>
            <a:r>
              <a:rPr lang="en-CA" sz="3600" dirty="0" smtClean="0"/>
              <a:t>Uracil</a:t>
            </a:r>
            <a:endParaRPr lang="en-CA" dirty="0"/>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63" y="302358"/>
            <a:ext cx="1847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7423" y="494496"/>
            <a:ext cx="6102424" cy="5509200"/>
          </a:xfrm>
          <a:prstGeom prst="rect">
            <a:avLst/>
          </a:prstGeom>
        </p:spPr>
        <p:txBody>
          <a:bodyPr wrap="square">
            <a:spAutoFit/>
          </a:bodyPr>
          <a:lstStyle/>
          <a:p>
            <a:pPr lvl="0"/>
            <a:r>
              <a:rPr lang="en-US" sz="3200" dirty="0"/>
              <a:t>There is </a:t>
            </a:r>
            <a:r>
              <a:rPr lang="en-US" sz="3200" b="1" u="words" dirty="0"/>
              <a:t>one base that is different</a:t>
            </a:r>
            <a:r>
              <a:rPr lang="en-US" sz="3200" dirty="0"/>
              <a:t> from DNA -- the base </a:t>
            </a:r>
            <a:r>
              <a:rPr lang="en-US" sz="3200" b="1" u="sng" cap="all" dirty="0"/>
              <a:t>Uracil</a:t>
            </a:r>
            <a:r>
              <a:rPr lang="en-US" sz="3200" dirty="0"/>
              <a:t> is used instead of </a:t>
            </a:r>
            <a:r>
              <a:rPr lang="en-US" sz="3200" b="1" u="sng" dirty="0"/>
              <a:t>thymine</a:t>
            </a:r>
            <a:r>
              <a:rPr lang="en-US" sz="3200" dirty="0"/>
              <a:t>.(G, A, C, are otherwise the same as for DNA</a:t>
            </a:r>
            <a:r>
              <a:rPr lang="en-US" sz="3200" dirty="0" smtClean="0"/>
              <a:t>)</a:t>
            </a:r>
          </a:p>
          <a:p>
            <a:pPr lvl="0"/>
            <a:endParaRPr lang="en-US" sz="3200" dirty="0"/>
          </a:p>
          <a:p>
            <a:r>
              <a:rPr lang="en-US" sz="3200" dirty="0"/>
              <a:t>RNA is </a:t>
            </a:r>
            <a:r>
              <a:rPr lang="en-US" sz="3200" b="1" u="sng" dirty="0"/>
              <a:t>SINGLE-STRANDED</a:t>
            </a:r>
            <a:r>
              <a:rPr lang="en-US" sz="3200" dirty="0"/>
              <a:t>, unlike DNA which is double stranded.  RNA, therefore, is </a:t>
            </a:r>
            <a:r>
              <a:rPr lang="en-US" sz="3200" b="1" dirty="0"/>
              <a:t>not</a:t>
            </a:r>
            <a:r>
              <a:rPr lang="en-US" sz="3200" dirty="0"/>
              <a:t> a double helix.</a:t>
            </a:r>
            <a:endParaRPr lang="en-CA" sz="3200" dirty="0"/>
          </a:p>
          <a:p>
            <a:pPr lvl="0"/>
            <a:endParaRPr lang="en-CA" sz="3200" dirty="0"/>
          </a:p>
        </p:txBody>
      </p:sp>
    </p:spTree>
    <p:extLst>
      <p:ext uri="{BB962C8B-B14F-4D97-AF65-F5344CB8AC3E}">
        <p14:creationId xmlns:p14="http://schemas.microsoft.com/office/powerpoint/2010/main" val="2656537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74" y="0"/>
            <a:ext cx="943923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14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r>
              <a:rPr lang="en-CA" sz="2800" dirty="0" smtClean="0"/>
              <a:t>•  RNA is produced from DNA by a process called TRANSCRIPTION.  The steps of transcription are as follows:</a:t>
            </a:r>
          </a:p>
          <a:p>
            <a:pPr lvl="1"/>
            <a:r>
              <a:rPr lang="en-CA" sz="2800" dirty="0" smtClean="0"/>
              <a:t>1.	A specific section of DNA unwinds, exposing a set of bases</a:t>
            </a:r>
          </a:p>
          <a:p>
            <a:pPr lvl="1"/>
            <a:r>
              <a:rPr lang="en-CA" sz="2800" dirty="0" smtClean="0"/>
              <a:t>2.	Along one strand of DNA (called the "sense" strand), complementary RNA bases are brought in. In RNA, Uracil binds to the Adenine on DNA.  As in DNA, cytosine binds to guanine.  The other strand of the DNA molecule (the “missense” strand), isn’t read in eukaryotic cells.</a:t>
            </a:r>
          </a:p>
          <a:p>
            <a:pPr lvl="1"/>
            <a:r>
              <a:rPr lang="en-CA" sz="2800" dirty="0" smtClean="0"/>
              <a:t>3.	Adjacent RNA nucleotides form sugar-phosphate bonds.</a:t>
            </a:r>
          </a:p>
          <a:p>
            <a:pPr lvl="1"/>
            <a:r>
              <a:rPr lang="en-CA" sz="2800" dirty="0" smtClean="0"/>
              <a:t>4.	The RNA strand is released from DNA (RNA is a single-stranded nucleic acid).</a:t>
            </a:r>
          </a:p>
          <a:p>
            <a:pPr lvl="1"/>
            <a:r>
              <a:rPr lang="en-CA" sz="2800" dirty="0" smtClean="0"/>
              <a:t>5.	The DNA molecule rewinds, and returns to its normal double helix form.</a:t>
            </a:r>
            <a:endParaRPr lang="en-CA" sz="2800" dirty="0"/>
          </a:p>
        </p:txBody>
      </p:sp>
    </p:spTree>
    <p:extLst>
      <p:ext uri="{BB962C8B-B14F-4D97-AF65-F5344CB8AC3E}">
        <p14:creationId xmlns:p14="http://schemas.microsoft.com/office/powerpoint/2010/main" val="174669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82" y="404664"/>
            <a:ext cx="822711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528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225" y="164604"/>
            <a:ext cx="4422056" cy="669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7179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064896" cy="5693866"/>
          </a:xfrm>
          <a:prstGeom prst="rect">
            <a:avLst/>
          </a:prstGeom>
        </p:spPr>
        <p:txBody>
          <a:bodyPr wrap="square">
            <a:spAutoFit/>
          </a:bodyPr>
          <a:lstStyle/>
          <a:p>
            <a:pPr marL="457200" lvl="0" indent="-457200">
              <a:buFont typeface="Arial" pitchFamily="34" charset="0"/>
              <a:buChar char="•"/>
            </a:pPr>
            <a:r>
              <a:rPr lang="en-US" sz="2800" dirty="0"/>
              <a:t>Once produced, the mRNA strand is often </a:t>
            </a:r>
            <a:r>
              <a:rPr lang="en-US" sz="2800" b="1" i="1" dirty="0"/>
              <a:t>processed</a:t>
            </a:r>
            <a:r>
              <a:rPr lang="en-US" sz="2800" dirty="0"/>
              <a:t> (certain sections called </a:t>
            </a:r>
            <a:r>
              <a:rPr lang="en-US" sz="2800" b="1" u="sng" dirty="0"/>
              <a:t>introns</a:t>
            </a:r>
            <a:r>
              <a:rPr lang="en-US" sz="2800" dirty="0"/>
              <a:t> are cut out, a "Poly-A" tail is added to the 3' end, and a "cap" is added to the 5' end</a:t>
            </a:r>
            <a:r>
              <a:rPr lang="en-US" sz="2800" dirty="0" smtClean="0"/>
              <a:t>).</a:t>
            </a:r>
          </a:p>
          <a:p>
            <a:pPr marL="457200" lvl="0" indent="-457200">
              <a:buFont typeface="Arial" pitchFamily="34" charset="0"/>
              <a:buChar char="•"/>
            </a:pPr>
            <a:endParaRPr lang="en-CA" sz="2800" dirty="0"/>
          </a:p>
          <a:p>
            <a:pPr marL="457200" lvl="0" indent="-457200">
              <a:buFont typeface="Arial" pitchFamily="34" charset="0"/>
              <a:buChar char="•"/>
            </a:pPr>
            <a:r>
              <a:rPr lang="en-US" sz="2800" dirty="0"/>
              <a:t>RNA can then </a:t>
            </a:r>
            <a:r>
              <a:rPr lang="en-US" sz="2800" b="1" dirty="0"/>
              <a:t>leave the nucleus</a:t>
            </a:r>
            <a:r>
              <a:rPr lang="en-US" sz="2800" dirty="0"/>
              <a:t> and go into the </a:t>
            </a:r>
            <a:r>
              <a:rPr lang="en-US" sz="2800" b="1" dirty="0"/>
              <a:t>cytoplasm</a:t>
            </a:r>
            <a:r>
              <a:rPr lang="en-US" sz="2800" dirty="0" smtClean="0"/>
              <a:t>.</a:t>
            </a:r>
          </a:p>
          <a:p>
            <a:pPr marL="457200" lvl="0" indent="-457200">
              <a:buFont typeface="Arial" pitchFamily="34" charset="0"/>
              <a:buChar char="•"/>
            </a:pPr>
            <a:endParaRPr lang="en-CA" sz="2800" dirty="0"/>
          </a:p>
          <a:p>
            <a:pPr marL="457200" lvl="0" indent="-457200">
              <a:buFont typeface="Arial" pitchFamily="34" charset="0"/>
              <a:buChar char="•"/>
            </a:pPr>
            <a:r>
              <a:rPr lang="en-US" sz="2800" dirty="0"/>
              <a:t>The enzyme involved in transcription is known </a:t>
            </a:r>
            <a:r>
              <a:rPr lang="en-US" sz="2800" b="1" dirty="0"/>
              <a:t>as RNA polymerase</a:t>
            </a:r>
            <a:r>
              <a:rPr lang="en-US" sz="2800" dirty="0"/>
              <a:t>.</a:t>
            </a:r>
            <a:endParaRPr lang="en-CA" sz="2800" dirty="0"/>
          </a:p>
          <a:p>
            <a:pPr marL="914400" lvl="1" indent="-457200">
              <a:buFont typeface="Arial" pitchFamily="34" charset="0"/>
              <a:buChar char="•"/>
            </a:pPr>
            <a:r>
              <a:rPr lang="en-US" sz="2800" dirty="0"/>
              <a:t>This process occurs in the </a:t>
            </a:r>
            <a:r>
              <a:rPr lang="en-US" sz="2800" b="1" dirty="0"/>
              <a:t>nucleus</a:t>
            </a:r>
            <a:r>
              <a:rPr lang="en-US" sz="2800" dirty="0"/>
              <a:t> (and, in particular, </a:t>
            </a:r>
            <a:r>
              <a:rPr lang="en-US" sz="2800" b="1" dirty="0"/>
              <a:t>dark </a:t>
            </a:r>
            <a:r>
              <a:rPr lang="en-US" sz="2800" b="1" dirty="0" err="1"/>
              <a:t>coloured</a:t>
            </a:r>
            <a:r>
              <a:rPr lang="en-US" sz="2800" b="1" dirty="0"/>
              <a:t> spots</a:t>
            </a:r>
            <a:r>
              <a:rPr lang="en-US" sz="2800" dirty="0"/>
              <a:t> in the nucleus called </a:t>
            </a:r>
            <a:r>
              <a:rPr lang="en-US" sz="2800" b="1" u="sng" dirty="0"/>
              <a:t>nucleoli</a:t>
            </a:r>
            <a:r>
              <a:rPr lang="en-US" sz="2800" dirty="0"/>
              <a:t> (singular = </a:t>
            </a:r>
            <a:r>
              <a:rPr lang="en-US" sz="2800" b="1" dirty="0"/>
              <a:t>nucleolus</a:t>
            </a:r>
            <a:r>
              <a:rPr lang="en-US" sz="2800" dirty="0"/>
              <a:t>)</a:t>
            </a:r>
            <a:endParaRPr lang="en-CA" sz="2800" dirty="0"/>
          </a:p>
        </p:txBody>
      </p:sp>
    </p:spTree>
    <p:extLst>
      <p:ext uri="{BB962C8B-B14F-4D97-AF65-F5344CB8AC3E}">
        <p14:creationId xmlns:p14="http://schemas.microsoft.com/office/powerpoint/2010/main" val="279827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www.phschool.com/science/biology_place/biocoach/images/transcription/euspli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5"/>
            <a:ext cx="8208912" cy="63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51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501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302"/>
          <p:cNvPicPr>
            <a:picLocks noChangeAspect="1" noChangeArrowheads="1"/>
          </p:cNvPicPr>
          <p:nvPr/>
        </p:nvPicPr>
        <p:blipFill>
          <a:blip r:embed="rId2">
            <a:extLst>
              <a:ext uri="{28A0092B-C50C-407E-A947-70E740481C1C}">
                <a14:useLocalDpi xmlns:a14="http://schemas.microsoft.com/office/drawing/2010/main" val="0"/>
              </a:ext>
            </a:extLst>
          </a:blip>
          <a:srcRect t="3963"/>
          <a:stretch>
            <a:fillRect/>
          </a:stretch>
        </p:blipFill>
        <p:spPr bwMode="auto">
          <a:xfrm>
            <a:off x="0" y="0"/>
            <a:ext cx="9144000" cy="65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316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73303511"/>
              </p:ext>
            </p:extLst>
          </p:nvPr>
        </p:nvGraphicFramePr>
        <p:xfrm>
          <a:off x="179508" y="3356992"/>
          <a:ext cx="8568955" cy="2016225"/>
        </p:xfrm>
        <a:graphic>
          <a:graphicData uri="http://schemas.openxmlformats.org/drawingml/2006/table">
            <a:tbl>
              <a:tblPr>
                <a:tableStyleId>{5C22544A-7EE6-4342-B048-85BDC9FD1C3A}</a:tableStyleId>
              </a:tblPr>
              <a:tblGrid>
                <a:gridCol w="524275"/>
                <a:gridCol w="524275"/>
                <a:gridCol w="524275"/>
                <a:gridCol w="508436"/>
                <a:gridCol w="525858"/>
                <a:gridCol w="525858"/>
                <a:gridCol w="525858"/>
                <a:gridCol w="525858"/>
                <a:gridCol w="525858"/>
                <a:gridCol w="525858"/>
                <a:gridCol w="525858"/>
                <a:gridCol w="525858"/>
                <a:gridCol w="525858"/>
                <a:gridCol w="525858"/>
                <a:gridCol w="525858"/>
                <a:gridCol w="703256"/>
              </a:tblGrid>
              <a:tr h="672075">
                <a:tc>
                  <a:txBody>
                    <a:bodyPr/>
                    <a:lstStyle/>
                    <a:p>
                      <a:pPr marL="228600" indent="-228600" algn="ctr">
                        <a:lnSpc>
                          <a:spcPct val="150000"/>
                        </a:lnSpc>
                        <a:spcAft>
                          <a:spcPts val="0"/>
                        </a:spcAft>
                      </a:pPr>
                      <a:r>
                        <a:rPr lang="en-US" sz="1200">
                          <a:effectLst/>
                        </a:rPr>
                        <a:t>G</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A</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C</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A</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A</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C</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T</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G</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G</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A</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T</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C</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G</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A</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C</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DNA</a:t>
                      </a:r>
                      <a:endParaRPr lang="en-CA" sz="1400">
                        <a:effectLst/>
                        <a:latin typeface="Garamond"/>
                        <a:ea typeface="Times New Roman"/>
                        <a:cs typeface="Times New Roman"/>
                      </a:endParaRPr>
                    </a:p>
                  </a:txBody>
                  <a:tcPr marL="68580" marR="68580" marT="0" marB="0"/>
                </a:tc>
              </a:tr>
              <a:tr h="672075">
                <a:tc>
                  <a:txBody>
                    <a:bodyPr/>
                    <a:lstStyle/>
                    <a:p>
                      <a:pPr marL="228600" indent="-228600" algn="ctr">
                        <a:lnSpc>
                          <a:spcPct val="150000"/>
                        </a:lnSpc>
                        <a:spcAft>
                          <a:spcPts val="0"/>
                        </a:spcAft>
                      </a:pPr>
                      <a:r>
                        <a:rPr lang="en-US" sz="1200">
                          <a:effectLst/>
                        </a:rPr>
                        <a:t>III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III</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r>
              <a:tr h="672075">
                <a:tc>
                  <a:txBody>
                    <a:bodyPr/>
                    <a:lstStyle/>
                    <a:p>
                      <a:pPr marL="228600" indent="-228600" algn="ctr">
                        <a:lnSpc>
                          <a:spcPct val="150000"/>
                        </a:lnSpc>
                        <a:spcAft>
                          <a:spcPts val="0"/>
                        </a:spcAft>
                      </a:pPr>
                      <a:endParaRPr lang="en-CA" sz="14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dirty="0">
                          <a:effectLst/>
                        </a:rPr>
                        <a:t>mRNA</a:t>
                      </a:r>
                      <a:endParaRPr lang="en-CA" sz="1400" dirty="0">
                        <a:effectLst/>
                        <a:latin typeface="Garamond"/>
                        <a:ea typeface="Times New Roman"/>
                        <a:cs typeface="Times New Roman"/>
                      </a:endParaRPr>
                    </a:p>
                  </a:txBody>
                  <a:tcPr marL="68580" marR="68580" marT="0" marB="0"/>
                </a:tc>
              </a:tr>
            </a:tbl>
          </a:graphicData>
        </a:graphic>
      </p:graphicFrame>
      <p:sp>
        <p:nvSpPr>
          <p:cNvPr id="3" name="TextBox 2"/>
          <p:cNvSpPr txBox="1"/>
          <p:nvPr/>
        </p:nvSpPr>
        <p:spPr>
          <a:xfrm>
            <a:off x="755576" y="1268760"/>
            <a:ext cx="8356775" cy="646331"/>
          </a:xfrm>
          <a:prstGeom prst="rect">
            <a:avLst/>
          </a:prstGeom>
          <a:noFill/>
        </p:spPr>
        <p:txBody>
          <a:bodyPr wrap="none" rtlCol="0">
            <a:spAutoFit/>
          </a:bodyPr>
          <a:lstStyle/>
          <a:p>
            <a:r>
              <a:rPr lang="en-CA" sz="3600" dirty="0" smtClean="0"/>
              <a:t>Please transcribe the following DNA strand</a:t>
            </a:r>
            <a:endParaRPr lang="en-CA" sz="3600" dirty="0"/>
          </a:p>
        </p:txBody>
      </p:sp>
    </p:spTree>
    <p:extLst>
      <p:ext uri="{BB962C8B-B14F-4D97-AF65-F5344CB8AC3E}">
        <p14:creationId xmlns:p14="http://schemas.microsoft.com/office/powerpoint/2010/main" val="3868329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23347974"/>
              </p:ext>
            </p:extLst>
          </p:nvPr>
        </p:nvGraphicFramePr>
        <p:xfrm>
          <a:off x="179508" y="3356992"/>
          <a:ext cx="8568955" cy="2016225"/>
        </p:xfrm>
        <a:graphic>
          <a:graphicData uri="http://schemas.openxmlformats.org/drawingml/2006/table">
            <a:tbl>
              <a:tblPr>
                <a:tableStyleId>{5C22544A-7EE6-4342-B048-85BDC9FD1C3A}</a:tableStyleId>
              </a:tblPr>
              <a:tblGrid>
                <a:gridCol w="524275"/>
                <a:gridCol w="524275"/>
                <a:gridCol w="524275"/>
                <a:gridCol w="508436"/>
                <a:gridCol w="525858"/>
                <a:gridCol w="525858"/>
                <a:gridCol w="525858"/>
                <a:gridCol w="525858"/>
                <a:gridCol w="525858"/>
                <a:gridCol w="525858"/>
                <a:gridCol w="525858"/>
                <a:gridCol w="525858"/>
                <a:gridCol w="525858"/>
                <a:gridCol w="525858"/>
                <a:gridCol w="525858"/>
                <a:gridCol w="703256"/>
              </a:tblGrid>
              <a:tr h="672075">
                <a:tc>
                  <a:txBody>
                    <a:bodyPr/>
                    <a:lstStyle/>
                    <a:p>
                      <a:pPr marL="228600" indent="-228600" algn="ctr">
                        <a:lnSpc>
                          <a:spcPct val="150000"/>
                        </a:lnSpc>
                        <a:spcAft>
                          <a:spcPts val="0"/>
                        </a:spcAft>
                      </a:pPr>
                      <a:r>
                        <a:rPr lang="en-US" sz="1800" dirty="0">
                          <a:effectLst/>
                        </a:rPr>
                        <a:t>G</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A</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C</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A</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A</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C</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T</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G</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G</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A</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T</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C</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G</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A</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C</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DNA</a:t>
                      </a:r>
                      <a:endParaRPr lang="en-CA" sz="1400">
                        <a:effectLst/>
                        <a:latin typeface="Garamond"/>
                        <a:ea typeface="Times New Roman"/>
                        <a:cs typeface="Times New Roman"/>
                      </a:endParaRPr>
                    </a:p>
                  </a:txBody>
                  <a:tcPr marL="68580" marR="68580" marT="0" marB="0"/>
                </a:tc>
              </a:tr>
              <a:tr h="672075">
                <a:tc>
                  <a:txBody>
                    <a:bodyPr/>
                    <a:lstStyle/>
                    <a:p>
                      <a:pPr marL="228600" indent="-228600" algn="ctr">
                        <a:lnSpc>
                          <a:spcPct val="150000"/>
                        </a:lnSpc>
                        <a:spcAft>
                          <a:spcPts val="0"/>
                        </a:spcAft>
                      </a:pPr>
                      <a:r>
                        <a:rPr lang="en-US" sz="1800">
                          <a:effectLst/>
                        </a:rPr>
                        <a:t>III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a:effectLst/>
                        </a:rPr>
                        <a:t>III</a:t>
                      </a:r>
                      <a:endParaRPr lang="en-CA" sz="200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a:effectLst/>
                        </a:rPr>
                        <a:t> </a:t>
                      </a:r>
                      <a:endParaRPr lang="en-CA" sz="1400">
                        <a:effectLst/>
                        <a:latin typeface="Garamond"/>
                        <a:ea typeface="Times New Roman"/>
                        <a:cs typeface="Times New Roman"/>
                      </a:endParaRPr>
                    </a:p>
                  </a:txBody>
                  <a:tcPr marL="68580" marR="68580" marT="0" marB="0"/>
                </a:tc>
              </a:tr>
              <a:tr h="672075">
                <a:tc>
                  <a:txBody>
                    <a:bodyPr/>
                    <a:lstStyle/>
                    <a:p>
                      <a:pPr marL="228600" indent="-228600" algn="ctr">
                        <a:lnSpc>
                          <a:spcPct val="150000"/>
                        </a:lnSpc>
                        <a:spcAft>
                          <a:spcPts val="0"/>
                        </a:spcAft>
                      </a:pPr>
                      <a:r>
                        <a:rPr lang="en-CA" sz="1800" b="1" dirty="0" smtClean="0">
                          <a:effectLst/>
                          <a:latin typeface="Garamond"/>
                          <a:ea typeface="Times New Roman"/>
                          <a:cs typeface="Times New Roman"/>
                        </a:rPr>
                        <a:t>C</a:t>
                      </a:r>
                      <a:endParaRPr lang="en-CA" sz="1800" b="1"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latin typeface="+mn-lt"/>
                          <a:ea typeface="+mn-ea"/>
                          <a:cs typeface="+mn-cs"/>
                        </a:rPr>
                        <a:t>U</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G</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U</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U</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G</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latin typeface="+mn-lt"/>
                          <a:ea typeface="+mn-ea"/>
                          <a:cs typeface="+mn-cs"/>
                        </a:rPr>
                        <a:t>A</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C</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C</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U</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A</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G</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C</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U</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800" dirty="0" smtClean="0">
                          <a:effectLst/>
                        </a:rPr>
                        <a:t>G</a:t>
                      </a:r>
                      <a:endParaRPr lang="en-CA" sz="2000" dirty="0">
                        <a:effectLst/>
                        <a:latin typeface="Garamond"/>
                        <a:ea typeface="Times New Roman"/>
                        <a:cs typeface="Times New Roman"/>
                      </a:endParaRPr>
                    </a:p>
                  </a:txBody>
                  <a:tcPr marL="68580" marR="68580" marT="0" marB="0"/>
                </a:tc>
                <a:tc>
                  <a:txBody>
                    <a:bodyPr/>
                    <a:lstStyle/>
                    <a:p>
                      <a:pPr marL="228600" indent="-228600" algn="ctr">
                        <a:lnSpc>
                          <a:spcPct val="150000"/>
                        </a:lnSpc>
                        <a:spcAft>
                          <a:spcPts val="0"/>
                        </a:spcAft>
                      </a:pPr>
                      <a:r>
                        <a:rPr lang="en-US" sz="1200" dirty="0">
                          <a:effectLst/>
                        </a:rPr>
                        <a:t>mRNA</a:t>
                      </a:r>
                      <a:endParaRPr lang="en-CA" sz="1400" dirty="0">
                        <a:effectLst/>
                        <a:latin typeface="Garamond"/>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255878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5"/>
            <a:ext cx="8496944" cy="5539978"/>
          </a:xfrm>
          <a:prstGeom prst="rect">
            <a:avLst/>
          </a:prstGeom>
        </p:spPr>
        <p:txBody>
          <a:bodyPr wrap="square">
            <a:spAutoFit/>
          </a:bodyPr>
          <a:lstStyle/>
          <a:p>
            <a:pPr lvl="0"/>
            <a:r>
              <a:rPr lang="en-US" sz="2800" dirty="0"/>
              <a:t>There are </a:t>
            </a:r>
            <a:r>
              <a:rPr lang="en-US" sz="2800" b="1" u="sng" dirty="0"/>
              <a:t>3 types of RNA</a:t>
            </a:r>
            <a:r>
              <a:rPr lang="en-US" sz="2800" dirty="0"/>
              <a:t>, each with different functions.</a:t>
            </a:r>
            <a:endParaRPr lang="en-CA" sz="2800" dirty="0"/>
          </a:p>
          <a:p>
            <a:r>
              <a:rPr lang="en-US" dirty="0"/>
              <a:t> </a:t>
            </a:r>
            <a:endParaRPr lang="en-CA" dirty="0"/>
          </a:p>
          <a:p>
            <a:pPr marL="457200" indent="-457200">
              <a:buFont typeface="Arial" pitchFamily="34" charset="0"/>
              <a:buChar char="•"/>
            </a:pPr>
            <a:r>
              <a:rPr lang="en-US" sz="2800" b="1" dirty="0" err="1" smtClean="0"/>
              <a:t>rRNA</a:t>
            </a:r>
            <a:endParaRPr lang="en-US" sz="2800" b="1" dirty="0"/>
          </a:p>
          <a:p>
            <a:pPr marL="457200" indent="-457200">
              <a:buFont typeface="Arial" pitchFamily="34" charset="0"/>
              <a:buChar char="•"/>
            </a:pPr>
            <a:r>
              <a:rPr lang="en-US" sz="2800" b="1" dirty="0" smtClean="0"/>
              <a:t> </a:t>
            </a:r>
            <a:r>
              <a:rPr lang="en-US" sz="2800" b="1" dirty="0" err="1" smtClean="0"/>
              <a:t>tRNA</a:t>
            </a:r>
            <a:endParaRPr lang="en-US" sz="2800" b="1" dirty="0" smtClean="0"/>
          </a:p>
          <a:p>
            <a:pPr marL="457200" indent="-457200">
              <a:buFont typeface="Arial" pitchFamily="34" charset="0"/>
              <a:buChar char="•"/>
            </a:pPr>
            <a:r>
              <a:rPr lang="en-US" sz="2800" b="1" dirty="0" smtClean="0"/>
              <a:t>mRNA </a:t>
            </a:r>
          </a:p>
          <a:p>
            <a:pPr marL="457200" indent="-457200">
              <a:buFont typeface="Arial" pitchFamily="34" charset="0"/>
              <a:buChar char="•"/>
            </a:pPr>
            <a:endParaRPr lang="en-US" sz="2800" b="1" dirty="0"/>
          </a:p>
          <a:p>
            <a:r>
              <a:rPr lang="en-US" sz="2800" b="1" dirty="0" smtClean="0"/>
              <a:t>– The </a:t>
            </a:r>
            <a:r>
              <a:rPr lang="en-US" sz="2800" b="1" dirty="0"/>
              <a:t>agents of Protein Synthesis</a:t>
            </a:r>
            <a:endParaRPr lang="en-CA" sz="2800" b="1" dirty="0"/>
          </a:p>
          <a:p>
            <a:pPr lvl="0"/>
            <a:endParaRPr lang="en-US" sz="2800" dirty="0" smtClean="0"/>
          </a:p>
          <a:p>
            <a:pPr lvl="0"/>
            <a:r>
              <a:rPr lang="en-US" sz="2800" dirty="0" smtClean="0"/>
              <a:t>RNA </a:t>
            </a:r>
            <a:r>
              <a:rPr lang="en-US" sz="2800" dirty="0"/>
              <a:t>that is involved in protein synthesis belongs to one of three distinct types: </a:t>
            </a:r>
            <a:endParaRPr lang="en-US" sz="2800" dirty="0" smtClean="0"/>
          </a:p>
          <a:p>
            <a:pPr marL="457200" lvl="0" indent="-457200">
              <a:buFont typeface="Arial" pitchFamily="34" charset="0"/>
              <a:buChar char="•"/>
            </a:pPr>
            <a:r>
              <a:rPr lang="en-US" sz="2800" b="1" u="sng" dirty="0" smtClean="0"/>
              <a:t>ribosomal</a:t>
            </a:r>
            <a:r>
              <a:rPr lang="en-US" sz="2800" u="sng" dirty="0" smtClean="0"/>
              <a:t> </a:t>
            </a:r>
            <a:r>
              <a:rPr lang="en-US" sz="2800" b="1" u="sng" dirty="0"/>
              <a:t>RNA</a:t>
            </a:r>
            <a:r>
              <a:rPr lang="en-US" sz="2800" dirty="0"/>
              <a:t> (</a:t>
            </a:r>
            <a:r>
              <a:rPr lang="en-US" sz="2800" b="1" dirty="0" err="1"/>
              <a:t>rRNA</a:t>
            </a:r>
            <a:r>
              <a:rPr lang="en-US" sz="2800" dirty="0"/>
              <a:t>), </a:t>
            </a:r>
            <a:endParaRPr lang="en-US" sz="2800" dirty="0" smtClean="0"/>
          </a:p>
          <a:p>
            <a:pPr marL="457200" lvl="0" indent="-457200">
              <a:buFont typeface="Arial" pitchFamily="34" charset="0"/>
              <a:buChar char="•"/>
            </a:pPr>
            <a:r>
              <a:rPr lang="en-US" sz="2800" b="1" u="sng" dirty="0" smtClean="0"/>
              <a:t>transfer</a:t>
            </a:r>
            <a:r>
              <a:rPr lang="en-US" sz="2800" u="sng" dirty="0" smtClean="0"/>
              <a:t> </a:t>
            </a:r>
            <a:r>
              <a:rPr lang="en-US" sz="2800" b="1" u="sng" dirty="0"/>
              <a:t>RNA</a:t>
            </a:r>
            <a:r>
              <a:rPr lang="en-US" sz="2800" b="1" dirty="0"/>
              <a:t> </a:t>
            </a:r>
            <a:r>
              <a:rPr lang="en-US" sz="2800" dirty="0"/>
              <a:t>(</a:t>
            </a:r>
            <a:r>
              <a:rPr lang="en-US" sz="2800" b="1" dirty="0" err="1"/>
              <a:t>tRNA</a:t>
            </a:r>
            <a:r>
              <a:rPr lang="en-US" sz="2800" dirty="0"/>
              <a:t>), </a:t>
            </a:r>
            <a:endParaRPr lang="en-US" sz="2800" dirty="0" smtClean="0"/>
          </a:p>
          <a:p>
            <a:pPr marL="457200" lvl="0" indent="-457200">
              <a:buFont typeface="Arial" pitchFamily="34" charset="0"/>
              <a:buChar char="•"/>
            </a:pPr>
            <a:r>
              <a:rPr lang="en-US" sz="2800" dirty="0" smtClean="0"/>
              <a:t> </a:t>
            </a:r>
            <a:r>
              <a:rPr lang="en-US" sz="2800" b="1" u="sng" dirty="0"/>
              <a:t>messenger</a:t>
            </a:r>
            <a:r>
              <a:rPr lang="en-US" sz="2800" u="sng" dirty="0"/>
              <a:t> </a:t>
            </a:r>
            <a:r>
              <a:rPr lang="en-US" sz="2800" b="1" u="sng" dirty="0"/>
              <a:t>RNA</a:t>
            </a:r>
            <a:r>
              <a:rPr lang="en-US" sz="2800" b="1" dirty="0"/>
              <a:t> </a:t>
            </a:r>
            <a:r>
              <a:rPr lang="en-US" sz="2800" dirty="0"/>
              <a:t>(</a:t>
            </a:r>
            <a:r>
              <a:rPr lang="en-US" sz="2800" b="1" dirty="0"/>
              <a:t>mRNA</a:t>
            </a:r>
            <a:r>
              <a:rPr lang="en-US" sz="2800" dirty="0"/>
              <a:t>).</a:t>
            </a:r>
            <a:endParaRPr lang="en-CA" sz="2800" dirty="0"/>
          </a:p>
        </p:txBody>
      </p:sp>
    </p:spTree>
    <p:extLst>
      <p:ext uri="{BB962C8B-B14F-4D97-AF65-F5344CB8AC3E}">
        <p14:creationId xmlns:p14="http://schemas.microsoft.com/office/powerpoint/2010/main" val="8621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 calcmode="lin" valueType="num">
                                      <p:cBhvr additive="base">
                                        <p:cTn id="3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7416824" cy="6247864"/>
          </a:xfrm>
          <a:prstGeom prst="rect">
            <a:avLst/>
          </a:prstGeom>
        </p:spPr>
        <p:txBody>
          <a:bodyPr wrap="square">
            <a:spAutoFit/>
          </a:bodyPr>
          <a:lstStyle/>
          <a:p>
            <a:pPr marL="571500" indent="-571500">
              <a:buFont typeface="Arial" pitchFamily="34" charset="0"/>
              <a:buChar char="•"/>
            </a:pPr>
            <a:r>
              <a:rPr lang="en-CA" sz="4000" dirty="0" smtClean="0"/>
              <a:t>each strand of DNA can be viewed as a template: </a:t>
            </a:r>
          </a:p>
          <a:p>
            <a:pPr marL="571500" indent="-571500">
              <a:buFont typeface="Arial" pitchFamily="34" charset="0"/>
              <a:buChar char="•"/>
            </a:pPr>
            <a:r>
              <a:rPr lang="en-CA" sz="4000" dirty="0" smtClean="0"/>
              <a:t> like a potter's </a:t>
            </a:r>
            <a:r>
              <a:rPr lang="en-CA" sz="4000" dirty="0" err="1" smtClean="0"/>
              <a:t>mold</a:t>
            </a:r>
            <a:r>
              <a:rPr lang="en-CA" sz="4000" dirty="0" smtClean="0"/>
              <a:t>, it can produce a "reverse image" copy of itself (a complementary copy). </a:t>
            </a:r>
          </a:p>
          <a:p>
            <a:pPr marL="571500" indent="-571500">
              <a:buFont typeface="Arial" pitchFamily="34" charset="0"/>
              <a:buChar char="•"/>
            </a:pPr>
            <a:r>
              <a:rPr lang="en-CA" sz="4000" dirty="0" smtClean="0"/>
              <a:t> Each new strand of DNA produced has a sequence of bases exactly complementary to the template strand</a:t>
            </a:r>
            <a:endParaRPr lang="en-CA" sz="4000" dirty="0"/>
          </a:p>
        </p:txBody>
      </p:sp>
    </p:spTree>
    <p:extLst>
      <p:ext uri="{BB962C8B-B14F-4D97-AF65-F5344CB8AC3E}">
        <p14:creationId xmlns:p14="http://schemas.microsoft.com/office/powerpoint/2010/main" val="172353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030B"/>
          <p:cNvPicPr>
            <a:picLocks noChangeAspect="1" noChangeArrowheads="1"/>
          </p:cNvPicPr>
          <p:nvPr/>
        </p:nvPicPr>
        <p:blipFill>
          <a:blip r:embed="rId3">
            <a:extLst>
              <a:ext uri="{28A0092B-C50C-407E-A947-70E740481C1C}">
                <a14:useLocalDpi xmlns:a14="http://schemas.microsoft.com/office/drawing/2010/main" val="0"/>
              </a:ext>
            </a:extLst>
          </a:blip>
          <a:srcRect t="19298"/>
          <a:stretch>
            <a:fillRect/>
          </a:stretch>
        </p:blipFill>
        <p:spPr bwMode="auto">
          <a:xfrm>
            <a:off x="199741" y="301122"/>
            <a:ext cx="3518810" cy="21197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2286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CA"/>
          </a:p>
        </p:txBody>
      </p:sp>
      <p:sp>
        <p:nvSpPr>
          <p:cNvPr id="5" name="Rectangle 5"/>
          <p:cNvSpPr>
            <a:spLocks noChangeArrowheads="1"/>
          </p:cNvSpPr>
          <p:nvPr/>
        </p:nvSpPr>
        <p:spPr bwMode="auto">
          <a:xfrm>
            <a:off x="3995936" y="92584"/>
            <a:ext cx="5148064" cy="735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sng"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RIBOSOMAL</a:t>
            </a:r>
            <a:r>
              <a:rPr kumimoji="0" lang="en-US" sz="3200" b="1" i="0" u="sng"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RNA</a:t>
            </a:r>
            <a:r>
              <a:rPr kumimoji="0" lang="en-US" sz="32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Garamond" pitchFamily="18" charset="0"/>
                <a:ea typeface="Times New Roman" pitchFamily="18" charset="0"/>
                <a:cs typeface="Times New Roman" pitchFamily="18" charset="0"/>
              </a:rPr>
              <a:t>rRNA</a:t>
            </a:r>
            <a:r>
              <a:rPr kumimoji="0" lang="en-US" sz="32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a:t>
            </a: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2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becomes a </a:t>
            </a:r>
            <a:r>
              <a:rPr kumimoji="0" lang="en-US" sz="3200" b="1" i="0" u="sng"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structural part of ribosomes</a:t>
            </a:r>
            <a:r>
              <a:rPr kumimoji="0" lang="en-US" sz="32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and serves as a genetic </a:t>
            </a:r>
            <a:r>
              <a:rPr kumimoji="0" lang="en-US" sz="32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link</a:t>
            </a:r>
            <a:r>
              <a:rPr kumimoji="0" lang="en-US" sz="32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between mRNA and </a:t>
            </a:r>
            <a:r>
              <a:rPr kumimoji="0" lang="en-US" sz="3200" b="0" i="0" u="none" strike="noStrike" cap="none" normalizeH="0" baseline="0" dirty="0" err="1" smtClean="0">
                <a:ln>
                  <a:noFill/>
                </a:ln>
                <a:solidFill>
                  <a:schemeClr val="tx1"/>
                </a:solidFill>
                <a:effectLst/>
                <a:latin typeface="Garamond" pitchFamily="18" charset="0"/>
                <a:ea typeface="Times New Roman" pitchFamily="18" charset="0"/>
                <a:cs typeface="Times New Roman" pitchFamily="18" charset="0"/>
              </a:rPr>
              <a:t>tRNA</a:t>
            </a:r>
            <a:r>
              <a:rPr kumimoji="0" lang="en-US" sz="32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Ribosomal RNA is associated with protein, forming bodies called </a:t>
            </a:r>
            <a:r>
              <a:rPr kumimoji="0" lang="en-US" sz="32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ribosomes</a:t>
            </a:r>
            <a:r>
              <a:rPr kumimoji="0" lang="en-US" sz="32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a:t>
            </a: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2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Ribosomes are the </a:t>
            </a:r>
            <a:r>
              <a:rPr kumimoji="0" lang="en-US" sz="3200" b="1" i="0" u="sng"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sites</a:t>
            </a:r>
            <a:r>
              <a:rPr kumimoji="0" lang="en-US" sz="3200" b="0" i="0" u="sng"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of </a:t>
            </a:r>
            <a:r>
              <a:rPr kumimoji="0" lang="en-US" sz="3200" b="1" i="0" u="sng"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protein synthesis</a:t>
            </a:r>
            <a:r>
              <a:rPr kumimoji="0" lang="en-US" sz="32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a:t>
            </a:r>
          </a:p>
          <a:p>
            <a:pPr marR="0" lvl="0" algn="l" defTabSz="914400" rtl="0" eaLnBrk="1" fontAlgn="base" latinLnBrk="0" hangingPunct="1">
              <a:lnSpc>
                <a:spcPct val="100000"/>
              </a:lnSpc>
              <a:spcBef>
                <a:spcPct val="0"/>
              </a:spcBef>
              <a:spcAft>
                <a:spcPct val="0"/>
              </a:spcAft>
              <a:buClrTx/>
              <a:buSzTx/>
              <a:tabLst/>
            </a:pPr>
            <a:endParaRPr kumimoji="0" lang="en-C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33037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4" y="17477"/>
            <a:ext cx="8676456" cy="2862322"/>
          </a:xfrm>
          <a:prstGeom prst="rect">
            <a:avLst/>
          </a:prstGeom>
        </p:spPr>
        <p:txBody>
          <a:bodyPr wrap="square">
            <a:spAutoFit/>
          </a:bodyPr>
          <a:lstStyle/>
          <a:p>
            <a:pPr lvl="0" eaLnBrk="0" fontAlgn="base" hangingPunct="0">
              <a:spcBef>
                <a:spcPct val="0"/>
              </a:spcBef>
              <a:spcAft>
                <a:spcPct val="0"/>
              </a:spcAft>
              <a:buFontTx/>
              <a:buChar char="•"/>
            </a:pPr>
            <a:r>
              <a:rPr lang="en-US" sz="4400" dirty="0">
                <a:latin typeface="Garamond" pitchFamily="18" charset="0"/>
                <a:ea typeface="Times New Roman" pitchFamily="18" charset="0"/>
                <a:cs typeface="Times New Roman" pitchFamily="18" charset="0"/>
              </a:rPr>
              <a:t>Ribosomal RNA varies in size and is the </a:t>
            </a:r>
            <a:r>
              <a:rPr lang="en-US" sz="4400" b="1" i="1" dirty="0">
                <a:latin typeface="Garamond" pitchFamily="18" charset="0"/>
                <a:ea typeface="Times New Roman" pitchFamily="18" charset="0"/>
                <a:cs typeface="Times New Roman" pitchFamily="18" charset="0"/>
              </a:rPr>
              <a:t>most plentiful </a:t>
            </a:r>
            <a:r>
              <a:rPr lang="en-US" sz="4400" b="1" i="1" dirty="0" smtClean="0">
                <a:latin typeface="Garamond" pitchFamily="18" charset="0"/>
                <a:ea typeface="Times New Roman" pitchFamily="18" charset="0"/>
                <a:cs typeface="Times New Roman" pitchFamily="18" charset="0"/>
              </a:rPr>
              <a:t> </a:t>
            </a:r>
            <a:r>
              <a:rPr lang="en-US" sz="4400" dirty="0" smtClean="0">
                <a:latin typeface="Garamond" pitchFamily="18" charset="0"/>
                <a:ea typeface="Times New Roman" pitchFamily="18" charset="0"/>
                <a:cs typeface="Times New Roman" pitchFamily="18" charset="0"/>
              </a:rPr>
              <a:t>RNA</a:t>
            </a:r>
            <a:r>
              <a:rPr lang="en-US" sz="4400" dirty="0">
                <a:latin typeface="Garamond" pitchFamily="18" charset="0"/>
                <a:ea typeface="Times New Roman" pitchFamily="18" charset="0"/>
                <a:cs typeface="Times New Roman" pitchFamily="18" charset="0"/>
              </a:rPr>
              <a:t>.  It </a:t>
            </a:r>
            <a:r>
              <a:rPr lang="en-US" sz="4400" b="1" dirty="0">
                <a:latin typeface="Garamond" pitchFamily="18" charset="0"/>
                <a:ea typeface="Times New Roman" pitchFamily="18" charset="0"/>
                <a:cs typeface="Times New Roman" pitchFamily="18" charset="0"/>
              </a:rPr>
              <a:t>constitutes 85% to 90%</a:t>
            </a:r>
            <a:r>
              <a:rPr lang="en-US" sz="4400" dirty="0">
                <a:latin typeface="Garamond" pitchFamily="18" charset="0"/>
                <a:ea typeface="Times New Roman" pitchFamily="18" charset="0"/>
                <a:cs typeface="Times New Roman" pitchFamily="18" charset="0"/>
              </a:rPr>
              <a:t> of total cellular RNA</a:t>
            </a:r>
            <a:r>
              <a:rPr lang="en-US" sz="4800" dirty="0">
                <a:latin typeface="Garamond" pitchFamily="18" charset="0"/>
                <a:ea typeface="Times New Roman" pitchFamily="18" charset="0"/>
                <a:cs typeface="Times New Roman" pitchFamily="18" charset="0"/>
              </a:rPr>
              <a:t>.</a:t>
            </a:r>
          </a:p>
        </p:txBody>
      </p:sp>
      <p:pic>
        <p:nvPicPr>
          <p:cNvPr id="21506" name="Picture 2" descr="http://4.bp.blogspot.com/_ZH1tKFpfimc/SN_lNlbEi3I/AAAAAAAAAhI/vscKahpwGZ0/s400/ribos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292" y="2879799"/>
            <a:ext cx="5727676" cy="373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9537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6480720" cy="6494085"/>
          </a:xfrm>
          <a:prstGeom prst="rect">
            <a:avLst/>
          </a:prstGeom>
        </p:spPr>
        <p:txBody>
          <a:bodyPr wrap="square">
            <a:spAutoFit/>
          </a:bodyPr>
          <a:lstStyle/>
          <a:p>
            <a:pPr lvl="0"/>
            <a:r>
              <a:rPr lang="en-US" sz="3200" b="1" u="sng" cap="all" dirty="0"/>
              <a:t>Transfer</a:t>
            </a:r>
            <a:r>
              <a:rPr lang="en-US" sz="3200" b="1" u="sng" dirty="0"/>
              <a:t> RNA</a:t>
            </a:r>
            <a:r>
              <a:rPr lang="en-US" sz="3200" dirty="0"/>
              <a:t> (</a:t>
            </a:r>
            <a:r>
              <a:rPr lang="en-US" sz="3200" dirty="0" err="1"/>
              <a:t>tRNA</a:t>
            </a:r>
            <a:r>
              <a:rPr lang="en-US" sz="3200" dirty="0"/>
              <a:t>) - is used to </a:t>
            </a:r>
            <a:r>
              <a:rPr lang="en-US" sz="3200" b="1" u="words" dirty="0"/>
              <a:t>deliver amino acids</a:t>
            </a:r>
            <a:r>
              <a:rPr lang="en-US" sz="3200" b="1" dirty="0"/>
              <a:t> from the </a:t>
            </a:r>
            <a:r>
              <a:rPr lang="en-US" sz="3200" b="1" u="sng" dirty="0"/>
              <a:t>cytoplasm</a:t>
            </a:r>
            <a:r>
              <a:rPr lang="en-US" sz="3200" b="1" dirty="0"/>
              <a:t> to the </a:t>
            </a:r>
            <a:r>
              <a:rPr lang="en-US" sz="3200" b="1" u="sng" dirty="0"/>
              <a:t>ribosome</a:t>
            </a:r>
            <a:r>
              <a:rPr lang="en-US" sz="3200" dirty="0"/>
              <a:t>. </a:t>
            </a:r>
            <a:endParaRPr lang="en-US" sz="3200" dirty="0" smtClean="0"/>
          </a:p>
          <a:p>
            <a:pPr lvl="0"/>
            <a:endParaRPr lang="en-US" sz="3200" dirty="0"/>
          </a:p>
          <a:p>
            <a:pPr marL="457200" lvl="0" indent="-457200">
              <a:buFont typeface="Arial" pitchFamily="34" charset="0"/>
              <a:buChar char="•"/>
            </a:pPr>
            <a:r>
              <a:rPr lang="en-US" sz="3200" dirty="0" smtClean="0"/>
              <a:t>There </a:t>
            </a:r>
            <a:r>
              <a:rPr lang="en-US" sz="3200" dirty="0"/>
              <a:t>is a different </a:t>
            </a:r>
            <a:r>
              <a:rPr lang="en-US" sz="3200" dirty="0" err="1"/>
              <a:t>tRNA</a:t>
            </a:r>
            <a:r>
              <a:rPr lang="en-US" sz="3200" dirty="0"/>
              <a:t> for each amino acid.  The function of each type of </a:t>
            </a:r>
            <a:r>
              <a:rPr lang="en-US" sz="3200" dirty="0" err="1"/>
              <a:t>tRNA</a:t>
            </a:r>
            <a:r>
              <a:rPr lang="en-US" sz="3200" dirty="0"/>
              <a:t> is to bring its specific amino acid to a ribosome. </a:t>
            </a:r>
            <a:endParaRPr lang="en-CA" sz="3200" dirty="0"/>
          </a:p>
          <a:p>
            <a:pPr marL="457200" lvl="0" indent="-457200">
              <a:buFont typeface="Arial" pitchFamily="34" charset="0"/>
              <a:buChar char="•"/>
            </a:pPr>
            <a:r>
              <a:rPr lang="en-US" sz="3200" dirty="0"/>
              <a:t>The </a:t>
            </a:r>
            <a:r>
              <a:rPr lang="en-US" sz="3200" dirty="0" err="1"/>
              <a:t>tRNA</a:t>
            </a:r>
            <a:r>
              <a:rPr lang="en-US" sz="3200" dirty="0"/>
              <a:t> molecules consist of about </a:t>
            </a:r>
            <a:r>
              <a:rPr lang="en-US" sz="3200" b="1" dirty="0"/>
              <a:t>80 nucleotides</a:t>
            </a:r>
            <a:r>
              <a:rPr lang="en-US" sz="3200" dirty="0"/>
              <a:t> and are structured in a </a:t>
            </a:r>
            <a:r>
              <a:rPr lang="en-US" sz="3200" b="1" dirty="0"/>
              <a:t>cloverleaf</a:t>
            </a:r>
            <a:r>
              <a:rPr lang="en-US" sz="3200" dirty="0"/>
              <a:t> pattern. They constitute about</a:t>
            </a:r>
            <a:r>
              <a:rPr lang="en-US" sz="3200" b="1" dirty="0"/>
              <a:t> 5%</a:t>
            </a:r>
            <a:r>
              <a:rPr lang="en-US" sz="3200" dirty="0"/>
              <a:t> of the cell's total RNA.</a:t>
            </a:r>
            <a:endParaRPr lang="en-CA" sz="3200"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8896" y="692696"/>
            <a:ext cx="2745104" cy="2226962"/>
          </a:xfrm>
          <a:prstGeom prst="rect">
            <a:avLst/>
          </a:prstGeom>
          <a:solidFill>
            <a:schemeClr val="tx1"/>
          </a:solidFill>
          <a:ln>
            <a:noFill/>
          </a:ln>
        </p:spPr>
      </p:pic>
    </p:spTree>
    <p:extLst>
      <p:ext uri="{BB962C8B-B14F-4D97-AF65-F5344CB8AC3E}">
        <p14:creationId xmlns:p14="http://schemas.microsoft.com/office/powerpoint/2010/main" val="162492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748" y="548680"/>
            <a:ext cx="7848691" cy="5016758"/>
          </a:xfrm>
          <a:prstGeom prst="rect">
            <a:avLst/>
          </a:prstGeom>
        </p:spPr>
        <p:txBody>
          <a:bodyPr wrap="square">
            <a:spAutoFit/>
          </a:bodyPr>
          <a:lstStyle/>
          <a:p>
            <a:pPr marL="457200" lvl="0" indent="-457200">
              <a:buFont typeface="Arial" pitchFamily="34" charset="0"/>
              <a:buChar char="•"/>
            </a:pPr>
            <a:r>
              <a:rPr lang="en-US" sz="3200" b="1" u="sng" cap="all" dirty="0"/>
              <a:t>Messenger</a:t>
            </a:r>
            <a:r>
              <a:rPr lang="en-US" sz="3200" b="1" u="sng" dirty="0"/>
              <a:t> RNA</a:t>
            </a:r>
            <a:r>
              <a:rPr lang="en-US" sz="3200" dirty="0"/>
              <a:t> (mRNA) - </a:t>
            </a:r>
            <a:r>
              <a:rPr lang="en-US" sz="3200" b="1" u="words" dirty="0"/>
              <a:t>carries the genetic code</a:t>
            </a:r>
            <a:r>
              <a:rPr lang="en-US" sz="3200" dirty="0"/>
              <a:t> contained in the sequence of bases in the cell's DNA </a:t>
            </a:r>
            <a:r>
              <a:rPr lang="en-US" sz="3200" b="1" dirty="0"/>
              <a:t>from the nucleus to the Ribosome</a:t>
            </a:r>
            <a:r>
              <a:rPr lang="en-US" sz="3200" dirty="0" smtClean="0"/>
              <a:t>.</a:t>
            </a:r>
          </a:p>
          <a:p>
            <a:pPr marL="457200" lvl="0" indent="-457200">
              <a:buFont typeface="Arial" pitchFamily="34" charset="0"/>
              <a:buChar char="•"/>
            </a:pPr>
            <a:endParaRPr lang="en-CA" sz="3200" dirty="0"/>
          </a:p>
          <a:p>
            <a:pPr marL="457200" lvl="0" indent="-457200">
              <a:buFont typeface="Arial" pitchFamily="34" charset="0"/>
              <a:buChar char="•"/>
            </a:pPr>
            <a:r>
              <a:rPr lang="en-US" sz="3200" dirty="0"/>
              <a:t>mRNA: acts as a "go-between" for DNA in the nucleus and the ribosomes in the cytoplasm.</a:t>
            </a:r>
            <a:endParaRPr lang="en-CA" sz="3200" dirty="0"/>
          </a:p>
          <a:p>
            <a:pPr marL="457200" lvl="0" indent="-457200">
              <a:buFont typeface="Arial" pitchFamily="34" charset="0"/>
              <a:buChar char="•"/>
            </a:pPr>
            <a:r>
              <a:rPr lang="en-US" sz="3200" dirty="0"/>
              <a:t>mRNA constitutes 5% to 10% of the cell's RNA.</a:t>
            </a:r>
            <a:endParaRPr lang="en-CA" sz="3200" dirty="0"/>
          </a:p>
        </p:txBody>
      </p:sp>
    </p:spTree>
    <p:extLst>
      <p:ext uri="{BB962C8B-B14F-4D97-AF65-F5344CB8AC3E}">
        <p14:creationId xmlns:p14="http://schemas.microsoft.com/office/powerpoint/2010/main" val="36566627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1.gstatic.com/images?q=tbn:ANd9GcQr1L60Nsk-I0t2UqANU6HPQMQOPuLt1NEg3D-oOQUB9e1n5mNe3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64" y="476672"/>
            <a:ext cx="746482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619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298B"/>
          <p:cNvPicPr>
            <a:picLocks noChangeAspect="1" noChangeArrowheads="1"/>
          </p:cNvPicPr>
          <p:nvPr/>
        </p:nvPicPr>
        <p:blipFill>
          <a:blip r:embed="rId2">
            <a:extLst>
              <a:ext uri="{28A0092B-C50C-407E-A947-70E740481C1C}">
                <a14:useLocalDpi xmlns:a14="http://schemas.microsoft.com/office/drawing/2010/main" val="0"/>
              </a:ext>
            </a:extLst>
          </a:blip>
          <a:srcRect t="2238"/>
          <a:stretch>
            <a:fillRect/>
          </a:stretch>
        </p:blipFill>
        <p:spPr bwMode="auto">
          <a:xfrm>
            <a:off x="323528" y="260648"/>
            <a:ext cx="8620224"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276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426" y="228600"/>
            <a:ext cx="8396038" cy="752128"/>
          </a:xfrm>
        </p:spPr>
        <p:txBody>
          <a:bodyPr>
            <a:normAutofit fontScale="90000"/>
          </a:bodyPr>
          <a:lstStyle/>
          <a:p>
            <a:r>
              <a:rPr lang="en-CA" dirty="0" smtClean="0"/>
              <a:t>The Central Dogma of Molecular Biology</a:t>
            </a:r>
            <a:endParaRPr lang="en-CA" dirty="0"/>
          </a:p>
        </p:txBody>
      </p:sp>
      <p:sp>
        <p:nvSpPr>
          <p:cNvPr id="5" name="Content Placeholder 4"/>
          <p:cNvSpPr>
            <a:spLocks noGrp="1"/>
          </p:cNvSpPr>
          <p:nvPr>
            <p:ph sz="quarter" idx="4294967295"/>
          </p:nvPr>
        </p:nvSpPr>
        <p:spPr>
          <a:xfrm>
            <a:off x="352426" y="1463040"/>
            <a:ext cx="7680960" cy="4724400"/>
          </a:xfrm>
          <a:prstGeom prst="rect">
            <a:avLst/>
          </a:prstGeom>
        </p:spPr>
        <p:txBody>
          <a:bodyPr>
            <a:normAutofit fontScale="77500" lnSpcReduction="20000"/>
          </a:bodyPr>
          <a:lstStyle/>
          <a:p>
            <a:r>
              <a:rPr lang="en-CA" sz="4000" dirty="0" smtClean="0"/>
              <a:t>DNA </a:t>
            </a:r>
            <a:r>
              <a:rPr lang="en-CA" sz="4000" dirty="0" smtClean="0">
                <a:sym typeface="Wingdings" pitchFamily="2" charset="2"/>
              </a:rPr>
              <a:t>   mRNA     Protein</a:t>
            </a:r>
          </a:p>
          <a:p>
            <a:r>
              <a:rPr lang="en-CA" sz="4000" dirty="0">
                <a:sym typeface="Wingdings" pitchFamily="2" charset="2"/>
              </a:rPr>
              <a:t> </a:t>
            </a:r>
            <a:r>
              <a:rPr lang="en-CA" sz="4000" dirty="0" smtClean="0">
                <a:sym typeface="Wingdings" pitchFamily="2" charset="2"/>
              </a:rPr>
              <a:t>    </a:t>
            </a:r>
            <a:r>
              <a:rPr lang="en-CA" sz="3600" dirty="0" smtClean="0">
                <a:solidFill>
                  <a:srgbClr val="FFFF00"/>
                </a:solidFill>
                <a:sym typeface="Wingdings" pitchFamily="2" charset="2"/>
              </a:rPr>
              <a:t>transcription	 translation</a:t>
            </a:r>
          </a:p>
          <a:p>
            <a:endParaRPr lang="en-CA" sz="3600" dirty="0">
              <a:solidFill>
                <a:srgbClr val="FFFF00"/>
              </a:solidFill>
              <a:sym typeface="Wingdings" pitchFamily="2" charset="2"/>
            </a:endParaRPr>
          </a:p>
          <a:p>
            <a:pPr marL="571500" lvl="0" indent="-571500">
              <a:buFont typeface="Arial" pitchFamily="34" charset="0"/>
              <a:buChar char="•"/>
            </a:pPr>
            <a:r>
              <a:rPr lang="en-US" sz="4000" dirty="0"/>
              <a:t>mRNA, once produced, leaves the nucleus through pores in the nuclear envelope, and enters the cytoplasm.  This is where </a:t>
            </a:r>
            <a:r>
              <a:rPr lang="en-US" sz="4000" b="1" u="sng" dirty="0"/>
              <a:t>TRANSLATION</a:t>
            </a:r>
            <a:r>
              <a:rPr lang="en-US" sz="4000" dirty="0"/>
              <a:t> occurs</a:t>
            </a:r>
            <a:r>
              <a:rPr lang="en-US" sz="4000" dirty="0" smtClean="0"/>
              <a:t>.</a:t>
            </a:r>
          </a:p>
          <a:p>
            <a:pPr marL="571500" lvl="0" indent="-571500">
              <a:buFont typeface="Arial" pitchFamily="34" charset="0"/>
              <a:buChar char="•"/>
            </a:pPr>
            <a:endParaRPr lang="en-CA" sz="4000" dirty="0"/>
          </a:p>
          <a:p>
            <a:pPr marL="571500" lvl="0" indent="-571500">
              <a:buFont typeface="Arial" pitchFamily="34" charset="0"/>
              <a:buChar char="•"/>
            </a:pPr>
            <a:r>
              <a:rPr lang="en-US" sz="4000" b="1" dirty="0"/>
              <a:t>Translation is the </a:t>
            </a:r>
            <a:r>
              <a:rPr lang="en-US" sz="4000" b="1" u="words" dirty="0"/>
              <a:t>process that changes the RNA message into the actual protein</a:t>
            </a:r>
            <a:r>
              <a:rPr lang="en-US" sz="4000" dirty="0"/>
              <a:t>.  It occurs at the surface of the </a:t>
            </a:r>
            <a:r>
              <a:rPr lang="en-US" sz="4000" b="1" dirty="0"/>
              <a:t>RIBOSOME</a:t>
            </a:r>
            <a:r>
              <a:rPr lang="en-US" sz="4000" dirty="0"/>
              <a:t>.</a:t>
            </a:r>
            <a:endParaRPr lang="en-CA" sz="4000" dirty="0"/>
          </a:p>
          <a:p>
            <a:endParaRPr lang="en-CA" sz="4000" dirty="0">
              <a:solidFill>
                <a:srgbClr val="FFFF00"/>
              </a:solidFill>
            </a:endParaRPr>
          </a:p>
        </p:txBody>
      </p:sp>
    </p:spTree>
    <p:extLst>
      <p:ext uri="{BB962C8B-B14F-4D97-AF65-F5344CB8AC3E}">
        <p14:creationId xmlns:p14="http://schemas.microsoft.com/office/powerpoint/2010/main" val="29886233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6" y="1463040"/>
            <a:ext cx="7680960" cy="4724400"/>
          </a:xfrm>
          <a:prstGeom prst="rect">
            <a:avLst/>
          </a:prstGeom>
        </p:spPr>
        <p:txBody>
          <a:bodyPr/>
          <a:lstStyle/>
          <a:p>
            <a:endParaRPr lang="en-CA"/>
          </a:p>
        </p:txBody>
      </p:sp>
      <p:sp>
        <p:nvSpPr>
          <p:cNvPr id="3" name="Title 2"/>
          <p:cNvSpPr>
            <a:spLocks noGrp="1"/>
          </p:cNvSpPr>
          <p:nvPr>
            <p:ph type="title"/>
          </p:nvPr>
        </p:nvSpPr>
        <p:spPr/>
        <p:txBody>
          <a:bodyPr/>
          <a:lstStyle/>
          <a:p>
            <a:endParaRPr lang="en-CA"/>
          </a:p>
        </p:txBody>
      </p:sp>
      <p:pic>
        <p:nvPicPr>
          <p:cNvPr id="26626" name="Picture 2" descr="http://nobelprize.org/educational/medicine/dna/a/translation/pics/translat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836575"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659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6951518" cy="646331"/>
          </a:xfrm>
          <a:prstGeom prst="rect">
            <a:avLst/>
          </a:prstGeom>
        </p:spPr>
        <p:txBody>
          <a:bodyPr wrap="none">
            <a:spAutoFit/>
          </a:bodyPr>
          <a:lstStyle/>
          <a:p>
            <a:r>
              <a:rPr lang="en-CA" sz="3600" b="1" dirty="0" smtClean="0">
                <a:effectLst>
                  <a:outerShdw blurRad="38100" dist="38100" dir="2700000" algn="tl">
                    <a:srgbClr val="000000">
                      <a:alpha val="43137"/>
                    </a:srgbClr>
                  </a:outerShdw>
                </a:effectLst>
              </a:rPr>
              <a:t>Sequence of Events in Replication</a:t>
            </a:r>
            <a:r>
              <a:rPr lang="en-CA" sz="2000" dirty="0" smtClean="0"/>
              <a:t>:</a:t>
            </a:r>
            <a:endParaRPr lang="en-CA" sz="2000" dirty="0"/>
          </a:p>
        </p:txBody>
      </p:sp>
      <p:sp>
        <p:nvSpPr>
          <p:cNvPr id="3" name="Rectangle 2"/>
          <p:cNvSpPr/>
          <p:nvPr/>
        </p:nvSpPr>
        <p:spPr>
          <a:xfrm>
            <a:off x="323528" y="1556792"/>
            <a:ext cx="7632848" cy="2308324"/>
          </a:xfrm>
          <a:prstGeom prst="rect">
            <a:avLst/>
          </a:prstGeom>
        </p:spPr>
        <p:txBody>
          <a:bodyPr wrap="square">
            <a:spAutoFit/>
          </a:bodyPr>
          <a:lstStyle/>
          <a:p>
            <a:r>
              <a:rPr lang="en-CA" sz="3600" dirty="0" smtClean="0"/>
              <a:t>1.  </a:t>
            </a:r>
            <a:r>
              <a:rPr lang="en-CA" sz="3600" b="1" dirty="0" smtClean="0">
                <a:effectLst>
                  <a:outerShdw blurRad="38100" dist="38100" dir="2700000" algn="tl">
                    <a:srgbClr val="000000">
                      <a:alpha val="43137"/>
                    </a:srgbClr>
                  </a:outerShdw>
                </a:effectLst>
              </a:rPr>
              <a:t>UNZIPPING: </a:t>
            </a:r>
            <a:r>
              <a:rPr lang="en-CA" sz="3600" dirty="0" smtClean="0"/>
              <a:t>the DNA double helix unwinds, and the two strands of DNA separate; hydrogen bonds between the bases break</a:t>
            </a:r>
            <a:endParaRPr lang="en-CA"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936" y="3865116"/>
            <a:ext cx="6194487" cy="262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802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3" y="38744"/>
            <a:ext cx="8388424" cy="2554545"/>
          </a:xfrm>
          <a:prstGeom prst="rect">
            <a:avLst/>
          </a:prstGeom>
        </p:spPr>
        <p:txBody>
          <a:bodyPr wrap="square">
            <a:spAutoFit/>
          </a:bodyPr>
          <a:lstStyle/>
          <a:p>
            <a:pPr marL="514350" indent="-514350">
              <a:buAutoNum type="arabicPeriod" startAt="2"/>
            </a:pPr>
            <a:r>
              <a:rPr lang="en-CA" sz="3200" b="1" dirty="0" smtClean="0">
                <a:effectLst>
                  <a:outerShdw blurRad="38100" dist="38100" dir="2700000" algn="tl">
                    <a:srgbClr val="000000">
                      <a:alpha val="43137"/>
                    </a:srgbClr>
                  </a:outerShdw>
                </a:effectLst>
              </a:rPr>
              <a:t>COMPLEMENTARY BASE PAIRING:</a:t>
            </a:r>
          </a:p>
          <a:p>
            <a:pPr marL="971550" lvl="1" indent="-514350">
              <a:buFont typeface="Arial" pitchFamily="34" charset="0"/>
              <a:buChar char="•"/>
            </a:pPr>
            <a:r>
              <a:rPr lang="en-CA" sz="3200" dirty="0" smtClean="0"/>
              <a:t> new nucleotides move in to pair up with bases of each template strand of DNA.  These new nucleotides </a:t>
            </a:r>
            <a:r>
              <a:rPr lang="en-US" sz="3200" dirty="0"/>
              <a:t> are always floating around within the nucleoplasm.</a:t>
            </a:r>
            <a:r>
              <a:rPr lang="en-CA" sz="3200" dirty="0" smtClean="0"/>
              <a:t> </a:t>
            </a:r>
            <a:endParaRPr lang="en-CA"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521" y="2575559"/>
            <a:ext cx="7272808" cy="416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499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7266285" cy="584775"/>
          </a:xfrm>
          <a:prstGeom prst="rect">
            <a:avLst/>
          </a:prstGeom>
        </p:spPr>
        <p:txBody>
          <a:bodyPr wrap="none">
            <a:spAutoFit/>
          </a:bodyPr>
          <a:lstStyle/>
          <a:p>
            <a:r>
              <a:rPr lang="en-CA" sz="3200" b="1" dirty="0" smtClean="0">
                <a:effectLst>
                  <a:outerShdw blurRad="38100" dist="38100" dir="2700000" algn="tl">
                    <a:srgbClr val="000000">
                      <a:alpha val="43137"/>
                    </a:srgbClr>
                  </a:outerShdw>
                </a:effectLst>
              </a:rPr>
              <a:t>3.	ADJACENT NUCLEOTIDES BOND: </a:t>
            </a:r>
            <a:endParaRPr lang="en-CA" sz="3200" b="1" dirty="0">
              <a:effectLst>
                <a:outerShdw blurRad="38100" dist="38100" dir="2700000" algn="tl">
                  <a:srgbClr val="000000">
                    <a:alpha val="43137"/>
                  </a:srgbClr>
                </a:outerShdw>
              </a:effectLst>
            </a:endParaRPr>
          </a:p>
        </p:txBody>
      </p:sp>
      <p:sp>
        <p:nvSpPr>
          <p:cNvPr id="3" name="Rectangle 2"/>
          <p:cNvSpPr/>
          <p:nvPr/>
        </p:nvSpPr>
        <p:spPr>
          <a:xfrm>
            <a:off x="-33318" y="1482585"/>
            <a:ext cx="9177318" cy="1384995"/>
          </a:xfrm>
          <a:prstGeom prst="rect">
            <a:avLst/>
          </a:prstGeom>
        </p:spPr>
        <p:txBody>
          <a:bodyPr wrap="square">
            <a:spAutoFit/>
          </a:bodyPr>
          <a:lstStyle/>
          <a:p>
            <a:pPr marL="457200" indent="-457200">
              <a:buFont typeface="Arial" pitchFamily="34" charset="0"/>
              <a:buChar char="•"/>
            </a:pPr>
            <a:r>
              <a:rPr lang="en-CA" sz="2800" dirty="0" smtClean="0"/>
              <a:t>sugar-phosphate bonds form between adjacent nucleotides of the new strand to complete the molecule.  The new molecule winds into a double helix.</a:t>
            </a:r>
            <a:endParaRPr lang="en-CA"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454" y="2867580"/>
            <a:ext cx="3871773" cy="378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971600" y="4077072"/>
            <a:ext cx="2232248" cy="1008112"/>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099138" y="4760826"/>
            <a:ext cx="2232248" cy="32435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71600" y="5137956"/>
            <a:ext cx="2913062"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7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8424936" cy="5693866"/>
          </a:xfrm>
          <a:prstGeom prst="rect">
            <a:avLst/>
          </a:prstGeom>
        </p:spPr>
        <p:txBody>
          <a:bodyPr wrap="square">
            <a:spAutoFit/>
          </a:bodyPr>
          <a:lstStyle/>
          <a:p>
            <a:r>
              <a:rPr lang="en-CA" sz="2800" dirty="0" smtClean="0"/>
              <a:t>•  each new strand of DNA produced contains one "old" strand (the template) and one new strand.  This is known as "SEMI-CONSERVATIVE" replication.  Since half of the original molecule is conserved in each of the new molecules, this ensures that there will be very, very accurate replication of the parent molecule.</a:t>
            </a:r>
          </a:p>
          <a:p>
            <a:r>
              <a:rPr lang="en-CA" sz="2800" dirty="0" smtClean="0"/>
              <a:t>•   this process proceeds by the action of several very specific enzymes (e.g. DNA Polymerases, </a:t>
            </a:r>
            <a:r>
              <a:rPr lang="en-CA" sz="2800" dirty="0" err="1" smtClean="0"/>
              <a:t>gyrase</a:t>
            </a:r>
            <a:r>
              <a:rPr lang="en-CA" sz="2800" dirty="0" smtClean="0"/>
              <a:t>, helicase)</a:t>
            </a:r>
          </a:p>
          <a:p>
            <a:r>
              <a:rPr lang="en-CA" sz="2800" dirty="0" smtClean="0"/>
              <a:t>•  product of replication by on DNA molecule is two complete double-stranded DNA molecules, each with one new strand and one original stand that acted as a template for replication.</a:t>
            </a:r>
            <a:endParaRPr lang="en-CA" sz="2800" dirty="0"/>
          </a:p>
        </p:txBody>
      </p:sp>
    </p:spTree>
    <p:extLst>
      <p:ext uri="{BB962C8B-B14F-4D97-AF65-F5344CB8AC3E}">
        <p14:creationId xmlns:p14="http://schemas.microsoft.com/office/powerpoint/2010/main" val="131391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1760</Words>
  <Application>Microsoft Office PowerPoint</Application>
  <PresentationFormat>On-screen Show (4:3)</PresentationFormat>
  <Paragraphs>292</Paragraphs>
  <Slides>57</Slides>
  <Notes>2</Notes>
  <HiddenSlides>0</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Picture</vt:lpstr>
      <vt:lpstr>PowerPoint Presentation</vt:lpstr>
      <vt:lpstr>DNA REPLICATION </vt:lpstr>
      <vt:lpstr>DNA Replication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Central Dogma of Molecular Biology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2012-11-25T00:53:40Z</dcterms:created>
  <dcterms:modified xsi:type="dcterms:W3CDTF">2012-11-25T00:54:33Z</dcterms:modified>
</cp:coreProperties>
</file>