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57B77-DE34-480F-8C47-2E0FDE01F520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752AE-B3B8-41C6-B7E6-BE0C47726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037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57B77-DE34-480F-8C47-2E0FDE01F520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752AE-B3B8-41C6-B7E6-BE0C47726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560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57B77-DE34-480F-8C47-2E0FDE01F520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752AE-B3B8-41C6-B7E6-BE0C47726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039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57B77-DE34-480F-8C47-2E0FDE01F520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752AE-B3B8-41C6-B7E6-BE0C47726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01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57B77-DE34-480F-8C47-2E0FDE01F520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752AE-B3B8-41C6-B7E6-BE0C47726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16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57B77-DE34-480F-8C47-2E0FDE01F520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752AE-B3B8-41C6-B7E6-BE0C47726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413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57B77-DE34-480F-8C47-2E0FDE01F520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752AE-B3B8-41C6-B7E6-BE0C47726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08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57B77-DE34-480F-8C47-2E0FDE01F520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752AE-B3B8-41C6-B7E6-BE0C47726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865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57B77-DE34-480F-8C47-2E0FDE01F520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752AE-B3B8-41C6-B7E6-BE0C47726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624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57B77-DE34-480F-8C47-2E0FDE01F520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752AE-B3B8-41C6-B7E6-BE0C47726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744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57B77-DE34-480F-8C47-2E0FDE01F520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752AE-B3B8-41C6-B7E6-BE0C47726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762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57B77-DE34-480F-8C47-2E0FDE01F520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752AE-B3B8-41C6-B7E6-BE0C47726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937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bc.co.uk/schools/gcsebitesize/science/add_aqa_pre_2011/enzymes/digestionact.shtml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IGA-qkQsASY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XEZCsLw7EZ0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://bcs.whfreeman.com/thelifewire/content/chp50/5002s.swf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://bcs.whfreeman.com/thelifewire/content/chp50/5002001.html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obelprize.org/educational/medicine/pavlov/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igg.com/news/science/inside_the_living_body_digestive_system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8590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7610"/>
            <a:ext cx="7313613" cy="532878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/>
              <a:t>2. </a:t>
            </a:r>
            <a:r>
              <a:rPr lang="en-US" sz="3600" b="1" dirty="0" smtClean="0"/>
              <a:t>Structure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8432" y="751048"/>
            <a:ext cx="4431612" cy="5850012"/>
          </a:xfrm>
        </p:spPr>
        <p:txBody>
          <a:bodyPr>
            <a:normAutofit/>
          </a:bodyPr>
          <a:lstStyle/>
          <a:p>
            <a:r>
              <a:rPr lang="en-US" sz="3200" b="1" dirty="0"/>
              <a:t>a. Covered by a very hard substance </a:t>
            </a:r>
            <a:r>
              <a:rPr lang="en-US" sz="3200" b="1" dirty="0" smtClean="0"/>
              <a:t>called enamel</a:t>
            </a:r>
            <a:endParaRPr lang="en-US" sz="3200" dirty="0"/>
          </a:p>
          <a:p>
            <a:r>
              <a:rPr lang="en-US" sz="3200" b="1" dirty="0"/>
              <a:t>b. under this: is the softer dentin (bony)</a:t>
            </a:r>
            <a:endParaRPr lang="en-US" sz="3200" dirty="0"/>
          </a:p>
          <a:p>
            <a:r>
              <a:rPr lang="en-US" sz="3200" b="1" dirty="0"/>
              <a:t>c. Living part of the tooth is the pulp </a:t>
            </a:r>
            <a:r>
              <a:rPr lang="en-US" sz="3200" b="1" dirty="0" smtClean="0"/>
              <a:t>which </a:t>
            </a:r>
            <a:r>
              <a:rPr lang="en-US" sz="3200" b="1" dirty="0"/>
              <a:t>contains nerves and blood </a:t>
            </a:r>
            <a:r>
              <a:rPr lang="en-US" sz="3200" b="1" dirty="0" smtClean="0"/>
              <a:t>vessels</a:t>
            </a:r>
            <a:endParaRPr lang="en-US" sz="3200" dirty="0"/>
          </a:p>
          <a:p>
            <a:r>
              <a:rPr lang="en-US" sz="3200" b="1" dirty="0"/>
              <a:t>d. Teeth fit into sockets in the jaw</a:t>
            </a: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 descr="tooth2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3148" y="392996"/>
            <a:ext cx="3974012" cy="5773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33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b="1" dirty="0"/>
              <a:t>B. </a:t>
            </a:r>
            <a:r>
              <a:rPr lang="en-US" sz="3600" b="1" dirty="0" smtClean="0"/>
              <a:t>Tongue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313613" cy="4450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	1</a:t>
            </a:r>
            <a:r>
              <a:rPr lang="en-US" sz="3200" b="1" dirty="0"/>
              <a:t>. </a:t>
            </a:r>
            <a:r>
              <a:rPr lang="en-US" sz="3200" b="1" dirty="0" smtClean="0"/>
              <a:t>Two </a:t>
            </a:r>
            <a:r>
              <a:rPr lang="en-US" sz="3200" b="1" dirty="0"/>
              <a:t>functions: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/>
              <a:t>	</a:t>
            </a:r>
            <a:r>
              <a:rPr lang="en-US" sz="3200" b="1" dirty="0" smtClean="0"/>
              <a:t>a</a:t>
            </a:r>
            <a:r>
              <a:rPr lang="en-US" sz="3200" b="1" dirty="0"/>
              <a:t>. Taste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 smtClean="0"/>
              <a:t>		</a:t>
            </a:r>
            <a:r>
              <a:rPr lang="en-US" sz="3200" b="1" dirty="0" err="1" smtClean="0"/>
              <a:t>i</a:t>
            </a:r>
            <a:r>
              <a:rPr lang="en-US" sz="3200" b="1" dirty="0"/>
              <a:t>. </a:t>
            </a:r>
            <a:r>
              <a:rPr lang="en-US" sz="3200" b="1" dirty="0" smtClean="0"/>
              <a:t>Salt</a:t>
            </a:r>
          </a:p>
          <a:p>
            <a:pPr marL="0" indent="0">
              <a:buNone/>
            </a:pPr>
            <a:r>
              <a:rPr lang="en-US" sz="3200" b="1" dirty="0" smtClean="0"/>
              <a:t>		ii</a:t>
            </a:r>
            <a:r>
              <a:rPr lang="en-US" sz="3200" b="1" dirty="0"/>
              <a:t>. </a:t>
            </a:r>
            <a:r>
              <a:rPr lang="en-US" sz="3200" b="1" dirty="0" smtClean="0"/>
              <a:t>Sour</a:t>
            </a:r>
          </a:p>
          <a:p>
            <a:pPr marL="0" indent="0">
              <a:buNone/>
            </a:pPr>
            <a:r>
              <a:rPr lang="en-US" sz="3200" b="1" dirty="0" smtClean="0"/>
              <a:t>		iii. Sweet	</a:t>
            </a:r>
          </a:p>
          <a:p>
            <a:pPr marL="0" indent="0">
              <a:buNone/>
            </a:pPr>
            <a:r>
              <a:rPr lang="en-US" sz="3200" b="1" dirty="0"/>
              <a:t>	</a:t>
            </a:r>
            <a:r>
              <a:rPr lang="en-US" sz="3200" b="1" dirty="0" smtClean="0"/>
              <a:t>	iv. Bitter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b="1" dirty="0"/>
              <a:t>	</a:t>
            </a:r>
            <a:r>
              <a:rPr lang="en-US" sz="3200" b="1" dirty="0" smtClean="0"/>
              <a:t>b</a:t>
            </a:r>
            <a:r>
              <a:rPr lang="en-US" sz="3200" b="1" dirty="0"/>
              <a:t>. Help position food in the teeth</a:t>
            </a: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38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3828"/>
            <a:ext cx="7313613" cy="885712"/>
          </a:xfrm>
        </p:spPr>
        <p:txBody>
          <a:bodyPr/>
          <a:lstStyle/>
          <a:p>
            <a:pPr algn="l"/>
            <a:r>
              <a:rPr lang="en-US" sz="3600" b="1" dirty="0"/>
              <a:t>C. Salivary </a:t>
            </a:r>
            <a:r>
              <a:rPr lang="en-US" sz="3600" b="1" dirty="0" smtClean="0"/>
              <a:t>Glands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69540"/>
            <a:ext cx="7313613" cy="47216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1. </a:t>
            </a:r>
            <a:r>
              <a:rPr lang="en-US" sz="3200" b="1" dirty="0" smtClean="0"/>
              <a:t>Three </a:t>
            </a:r>
            <a:r>
              <a:rPr lang="en-US" sz="3200" b="1" dirty="0"/>
              <a:t>pairs: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 smtClean="0"/>
              <a:t>	a</a:t>
            </a:r>
            <a:r>
              <a:rPr lang="en-US" sz="3200" b="1" dirty="0"/>
              <a:t>. PAROTID on side of face (swell with </a:t>
            </a:r>
            <a:r>
              <a:rPr lang="en-US" sz="3200" b="1" dirty="0" smtClean="0"/>
              <a:t>	the </a:t>
            </a:r>
            <a:r>
              <a:rPr lang="en-US" sz="3200" b="1" dirty="0"/>
              <a:t>mumps) 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/>
              <a:t>	</a:t>
            </a:r>
            <a:r>
              <a:rPr lang="en-US" sz="3200" b="1" dirty="0" smtClean="0"/>
              <a:t>b</a:t>
            </a:r>
            <a:r>
              <a:rPr lang="en-US" sz="3200" b="1" dirty="0"/>
              <a:t>. SUBLINGUAL (below tongue) and 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 smtClean="0"/>
              <a:t>	c. SUBMANDIBULAR </a:t>
            </a:r>
            <a:r>
              <a:rPr lang="en-US" sz="3200" b="1" dirty="0"/>
              <a:t>both in lower </a:t>
            </a:r>
            <a:r>
              <a:rPr lang="en-US" sz="3200" b="1" dirty="0" smtClean="0"/>
              <a:t>	jaw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/>
              <a:t>2. produce saliva</a:t>
            </a: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92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b="1" dirty="0"/>
              <a:t>D. </a:t>
            </a:r>
            <a:r>
              <a:rPr lang="en-US" sz="3600" b="1" dirty="0" smtClean="0"/>
              <a:t>Palates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 smtClean="0"/>
              <a:t>1. 	Locate </a:t>
            </a:r>
            <a:r>
              <a:rPr lang="en-US" sz="3200" b="1" dirty="0"/>
              <a:t>at the top of the mouth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 smtClean="0"/>
              <a:t>2. 	Both </a:t>
            </a:r>
            <a:r>
              <a:rPr lang="en-US" sz="3200" b="1" dirty="0"/>
              <a:t>soft (back) and hard (front)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 smtClean="0"/>
              <a:t>3. 	Separates </a:t>
            </a:r>
            <a:r>
              <a:rPr lang="en-US" sz="3200" b="1" dirty="0"/>
              <a:t>the mouth from the nasal </a:t>
            </a:r>
            <a:r>
              <a:rPr lang="en-US" sz="3200" b="1" dirty="0" smtClean="0"/>
              <a:t>	cavity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 smtClean="0"/>
              <a:t>4</a:t>
            </a:r>
            <a:r>
              <a:rPr lang="en-US" sz="3200" b="1" dirty="0"/>
              <a:t>. </a:t>
            </a:r>
            <a:r>
              <a:rPr lang="en-US" sz="3200" b="1" dirty="0" smtClean="0"/>
              <a:t>	End </a:t>
            </a:r>
            <a:r>
              <a:rPr lang="en-US" sz="3200" b="1" dirty="0"/>
              <a:t>in a flap called the UVULA 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56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b="1" dirty="0"/>
              <a:t>E. </a:t>
            </a:r>
            <a:r>
              <a:rPr lang="en-US" sz="3600" b="1" dirty="0" smtClean="0"/>
              <a:t>Pharynx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313613" cy="44196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smtClean="0"/>
              <a:t>1. 	Area </a:t>
            </a:r>
            <a:r>
              <a:rPr lang="en-US" sz="3200" b="1" dirty="0"/>
              <a:t>between the mouth and the </a:t>
            </a:r>
            <a:r>
              <a:rPr lang="en-US" sz="3200" b="1" dirty="0" smtClean="0"/>
              <a:t>	esophagus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 smtClean="0"/>
              <a:t>2</a:t>
            </a:r>
            <a:r>
              <a:rPr lang="en-US" sz="3200" b="1" dirty="0"/>
              <a:t>. </a:t>
            </a:r>
            <a:r>
              <a:rPr lang="en-US" sz="3200" b="1" dirty="0" smtClean="0"/>
              <a:t>	Pharynx </a:t>
            </a:r>
            <a:r>
              <a:rPr lang="en-US" sz="3200" b="1" dirty="0"/>
              <a:t>is a tube used for breathing </a:t>
            </a:r>
            <a:r>
              <a:rPr lang="en-US" sz="3200" b="1" dirty="0" smtClean="0"/>
              <a:t>	and</a:t>
            </a:r>
            <a:r>
              <a:rPr lang="en-US" sz="3200" dirty="0" smtClean="0"/>
              <a:t> </a:t>
            </a:r>
            <a:r>
              <a:rPr lang="en-US" sz="3200" b="1" dirty="0" smtClean="0"/>
              <a:t>eating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/>
              <a:t>3. </a:t>
            </a:r>
            <a:r>
              <a:rPr lang="en-US" sz="3200" b="1" dirty="0" smtClean="0"/>
              <a:t>	EPIGLOTTIS </a:t>
            </a:r>
            <a:r>
              <a:rPr lang="en-US" sz="3200" b="1" dirty="0"/>
              <a:t>closes off the opening </a:t>
            </a:r>
            <a:r>
              <a:rPr lang="en-US" sz="3200" b="1" dirty="0" smtClean="0"/>
              <a:t>	to </a:t>
            </a:r>
            <a:r>
              <a:rPr lang="en-US" sz="3200" b="1" dirty="0"/>
              <a:t>the glottis </a:t>
            </a:r>
            <a:r>
              <a:rPr lang="en-US" sz="3200" b="1" dirty="0" smtClean="0"/>
              <a:t>(</a:t>
            </a:r>
            <a:r>
              <a:rPr lang="en-US" sz="3200" b="1" dirty="0"/>
              <a:t>larynx) when food is </a:t>
            </a:r>
            <a:r>
              <a:rPr lang="en-US" sz="3200" b="1" dirty="0" smtClean="0"/>
              <a:t>	swallowed </a:t>
            </a:r>
            <a:r>
              <a:rPr lang="en-US" sz="3200" b="1" dirty="0"/>
              <a:t>to prevent </a:t>
            </a:r>
            <a:r>
              <a:rPr lang="en-US" sz="3200" b="1" dirty="0" smtClean="0"/>
              <a:t>	choking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03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0087"/>
            <a:ext cx="7313613" cy="566301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/>
              <a:t>F. </a:t>
            </a:r>
            <a:r>
              <a:rPr lang="en-US" sz="3600" b="1" dirty="0" smtClean="0"/>
              <a:t>Esophagus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19135"/>
            <a:ext cx="7313613" cy="4872065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1. </a:t>
            </a:r>
            <a:r>
              <a:rPr lang="en-US" sz="3200" b="1" dirty="0" smtClean="0"/>
              <a:t>	Muscular </a:t>
            </a:r>
            <a:r>
              <a:rPr lang="en-US" sz="3200" b="1" dirty="0"/>
              <a:t>tube that pushes the food </a:t>
            </a:r>
            <a:r>
              <a:rPr lang="en-US" sz="3200" b="1" dirty="0" smtClean="0"/>
              <a:t>	to </a:t>
            </a:r>
            <a:r>
              <a:rPr lang="en-US" sz="3200" b="1" dirty="0"/>
              <a:t>the </a:t>
            </a:r>
            <a:r>
              <a:rPr lang="en-US" sz="3200" b="1" dirty="0" smtClean="0"/>
              <a:t>stomach </a:t>
            </a:r>
            <a:r>
              <a:rPr lang="en-US" sz="3200" b="1" dirty="0"/>
              <a:t>by peristalsis</a:t>
            </a: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esophagu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500" y="1971161"/>
            <a:ext cx="6276968" cy="4830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10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b="1" dirty="0"/>
              <a:t>2. </a:t>
            </a:r>
            <a:r>
              <a:rPr lang="en-US" sz="3600" b="1" dirty="0" smtClean="0"/>
              <a:t>Five </a:t>
            </a:r>
            <a:r>
              <a:rPr lang="en-US" sz="3600" b="1" dirty="0"/>
              <a:t>layers of </a:t>
            </a:r>
            <a:r>
              <a:rPr lang="en-US" sz="3600" b="1" dirty="0" smtClean="0"/>
              <a:t>tissue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313613" cy="5498098"/>
          </a:xfrm>
        </p:spPr>
        <p:txBody>
          <a:bodyPr>
            <a:normAutofit fontScale="55000" lnSpcReduction="20000"/>
          </a:bodyPr>
          <a:lstStyle/>
          <a:p>
            <a:pPr marL="914400" indent="-914400">
              <a:buAutoNum type="alphaLcPeriod"/>
            </a:pPr>
            <a:r>
              <a:rPr lang="en-US" sz="5800" b="1" dirty="0" smtClean="0"/>
              <a:t>MUCOSA </a:t>
            </a:r>
            <a:r>
              <a:rPr lang="en-US" sz="5800" b="1" dirty="0"/>
              <a:t>is the epithelial lining</a:t>
            </a:r>
            <a:endParaRPr lang="en-US" sz="5800" dirty="0"/>
          </a:p>
          <a:p>
            <a:pPr marL="914400" indent="-914400">
              <a:buAutoNum type="alphaLcPeriod" startAt="2"/>
            </a:pPr>
            <a:r>
              <a:rPr lang="en-US" sz="5800" b="1" dirty="0" smtClean="0"/>
              <a:t>SUBMUCOSA </a:t>
            </a:r>
            <a:r>
              <a:rPr lang="en-US" sz="5800" b="1" dirty="0"/>
              <a:t>is the connective tissue</a:t>
            </a:r>
            <a:endParaRPr lang="en-US" sz="5800" dirty="0"/>
          </a:p>
          <a:p>
            <a:pPr marL="914400" indent="-914400">
              <a:buAutoNum type="alphaLcPeriod" startAt="3"/>
            </a:pPr>
            <a:r>
              <a:rPr lang="en-US" sz="5800" b="1" dirty="0" smtClean="0"/>
              <a:t>MUSCULARIS </a:t>
            </a:r>
            <a:r>
              <a:rPr lang="en-US" sz="5800" b="1" dirty="0"/>
              <a:t>are the 2 layers of muscles</a:t>
            </a:r>
            <a:endParaRPr lang="en-US" sz="5800" dirty="0"/>
          </a:p>
          <a:p>
            <a:pPr marL="0" indent="0">
              <a:buNone/>
            </a:pPr>
            <a:r>
              <a:rPr lang="en-US" sz="5800" b="1" dirty="0"/>
              <a:t>	</a:t>
            </a:r>
            <a:r>
              <a:rPr lang="en-US" sz="5800" b="1" dirty="0" err="1" smtClean="0"/>
              <a:t>i</a:t>
            </a:r>
            <a:r>
              <a:rPr lang="en-US" sz="5800" b="1" dirty="0"/>
              <a:t>) circular		ii) longitudinal</a:t>
            </a:r>
            <a:endParaRPr lang="en-US" sz="5800" dirty="0"/>
          </a:p>
          <a:p>
            <a:pPr marL="0" indent="0">
              <a:buNone/>
            </a:pPr>
            <a:r>
              <a:rPr lang="en-US" sz="5800" b="1" dirty="0" smtClean="0"/>
              <a:t>d</a:t>
            </a:r>
            <a:r>
              <a:rPr lang="en-US" sz="5800" b="1" dirty="0"/>
              <a:t>.  </a:t>
            </a:r>
            <a:r>
              <a:rPr lang="en-US" sz="5800" b="1" dirty="0" smtClean="0"/>
              <a:t>	SEROSA </a:t>
            </a:r>
            <a:r>
              <a:rPr lang="en-US" sz="5800" b="1" dirty="0"/>
              <a:t>outer epithelial layer; secretes a </a:t>
            </a:r>
            <a:endParaRPr lang="en-US" sz="5800" dirty="0"/>
          </a:p>
          <a:p>
            <a:pPr marL="0" indent="0">
              <a:buNone/>
            </a:pPr>
            <a:r>
              <a:rPr lang="en-US" sz="5800" b="1" dirty="0" smtClean="0"/>
              <a:t>	fluid </a:t>
            </a:r>
            <a:r>
              <a:rPr lang="en-US" sz="5800" b="1" dirty="0"/>
              <a:t>to keep outer surface of tract </a:t>
            </a:r>
            <a:endParaRPr lang="en-US" sz="5800" dirty="0"/>
          </a:p>
          <a:p>
            <a:pPr marL="0" indent="0">
              <a:buNone/>
            </a:pPr>
            <a:r>
              <a:rPr lang="en-US" sz="5800" b="1" dirty="0" smtClean="0"/>
              <a:t>	moist </a:t>
            </a:r>
            <a:r>
              <a:rPr lang="en-US" sz="5800" b="1" dirty="0"/>
              <a:t>so the organs slide when they </a:t>
            </a:r>
            <a:endParaRPr lang="en-US" sz="5800" dirty="0"/>
          </a:p>
          <a:p>
            <a:pPr marL="0" indent="0">
              <a:buNone/>
            </a:pPr>
            <a:r>
              <a:rPr lang="en-US" sz="5800" b="1" dirty="0" smtClean="0"/>
              <a:t>	contact </a:t>
            </a:r>
            <a:r>
              <a:rPr lang="en-US" sz="5800" b="1" dirty="0"/>
              <a:t>each other</a:t>
            </a:r>
            <a:endParaRPr lang="en-US" sz="5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99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b="1" dirty="0"/>
              <a:t>G. Cardiac </a:t>
            </a:r>
            <a:r>
              <a:rPr lang="en-US" sz="3200" b="1" dirty="0" smtClean="0"/>
              <a:t>Sphincter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36654"/>
            <a:ext cx="7313613" cy="4554546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3200" b="1" dirty="0" smtClean="0"/>
              <a:t>Muscle </a:t>
            </a:r>
            <a:r>
              <a:rPr lang="en-US" sz="3200" b="1" dirty="0"/>
              <a:t>that surrounds the esophagus at </a:t>
            </a:r>
            <a:r>
              <a:rPr lang="en-US" sz="3200" b="1" dirty="0" smtClean="0"/>
              <a:t>its junction </a:t>
            </a:r>
            <a:r>
              <a:rPr lang="en-US" sz="3200" b="1" dirty="0"/>
              <a:t>with the stomach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 smtClean="0"/>
              <a:t>2</a:t>
            </a:r>
            <a:r>
              <a:rPr lang="en-US" sz="3200" b="1" dirty="0"/>
              <a:t>. </a:t>
            </a:r>
            <a:r>
              <a:rPr lang="en-US" sz="3200" b="1" dirty="0" smtClean="0"/>
              <a:t>Opens </a:t>
            </a:r>
            <a:r>
              <a:rPr lang="en-US" sz="3200" b="1" dirty="0"/>
              <a:t>to admit food into the </a:t>
            </a:r>
            <a:r>
              <a:rPr lang="en-US" sz="3200" b="1" dirty="0" smtClean="0"/>
              <a:t>	stomach</a:t>
            </a:r>
            <a:endParaRPr lang="en-US" sz="3200" dirty="0"/>
          </a:p>
          <a:p>
            <a:endParaRPr lang="en-US" dirty="0"/>
          </a:p>
        </p:txBody>
      </p:sp>
      <p:pic>
        <p:nvPicPr>
          <p:cNvPr id="4" name="Picture 3" descr="stomac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7955" y="3111500"/>
            <a:ext cx="4048173" cy="3573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55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b="1" dirty="0"/>
              <a:t>H. </a:t>
            </a:r>
            <a:r>
              <a:rPr lang="en-US" sz="3600" b="1" dirty="0" smtClean="0"/>
              <a:t>Stomach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313613" cy="44196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smtClean="0"/>
              <a:t>1. 	J</a:t>
            </a:r>
            <a:r>
              <a:rPr lang="en-US" sz="3200" b="1" dirty="0"/>
              <a:t>-shaped pouch or enlargement of the </a:t>
            </a:r>
            <a:r>
              <a:rPr lang="en-US" sz="3200" b="1" dirty="0" smtClean="0"/>
              <a:t>	gastrointestinal </a:t>
            </a:r>
            <a:r>
              <a:rPr lang="en-US" sz="3200" b="1" dirty="0"/>
              <a:t>tract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 smtClean="0"/>
              <a:t>2. 	Located </a:t>
            </a:r>
            <a:r>
              <a:rPr lang="en-US" sz="3200" b="1" dirty="0"/>
              <a:t>slightly left of center in the </a:t>
            </a:r>
            <a:r>
              <a:rPr lang="en-US" sz="3200" b="1" dirty="0" smtClean="0"/>
              <a:t>	body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b="1" dirty="0" smtClean="0"/>
              <a:t>3.	Capacity: about 1 </a:t>
            </a:r>
            <a:r>
              <a:rPr lang="en-US" sz="3200" b="1" dirty="0" err="1" smtClean="0"/>
              <a:t>litre</a:t>
            </a:r>
            <a:endParaRPr lang="en-US" sz="32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64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34231"/>
            <a:ext cx="7313613" cy="62334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4. 	Inner </a:t>
            </a:r>
            <a:r>
              <a:rPr lang="en-US" sz="3200" b="1" dirty="0"/>
              <a:t>epithelial lining contains </a:t>
            </a:r>
            <a:r>
              <a:rPr lang="en-US" sz="3200" b="1" dirty="0" smtClean="0"/>
              <a:t>	gastric glands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 smtClean="0"/>
              <a:t>	a</a:t>
            </a:r>
            <a:r>
              <a:rPr lang="en-US" sz="3200" b="1" dirty="0"/>
              <a:t>. </a:t>
            </a:r>
            <a:r>
              <a:rPr lang="en-US" sz="3200" b="1" dirty="0" smtClean="0"/>
              <a:t>	PARIETAL </a:t>
            </a:r>
            <a:r>
              <a:rPr lang="en-US" sz="3200" b="1" dirty="0"/>
              <a:t>cells to produce </a:t>
            </a:r>
            <a:r>
              <a:rPr lang="en-US" sz="3200" b="1" dirty="0" err="1"/>
              <a:t>HCl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/>
              <a:t>	</a:t>
            </a:r>
            <a:r>
              <a:rPr lang="en-US" sz="3200" b="1" dirty="0" smtClean="0"/>
              <a:t>b</a:t>
            </a:r>
            <a:r>
              <a:rPr lang="en-US" sz="3200" b="1" dirty="0"/>
              <a:t>. </a:t>
            </a:r>
            <a:r>
              <a:rPr lang="en-US" sz="3200" b="1" dirty="0" smtClean="0"/>
              <a:t>	CHIEF </a:t>
            </a:r>
            <a:r>
              <a:rPr lang="en-US" sz="3200" b="1" dirty="0"/>
              <a:t>cells produce pepsinogen, </a:t>
            </a:r>
            <a:r>
              <a:rPr lang="en-US" sz="3200" b="1" dirty="0" smtClean="0"/>
              <a:t>		which</a:t>
            </a:r>
            <a:r>
              <a:rPr lang="en-US" sz="3200" dirty="0" smtClean="0"/>
              <a:t> </a:t>
            </a:r>
            <a:r>
              <a:rPr lang="en-US" sz="3200" b="1" dirty="0" smtClean="0"/>
              <a:t>is </a:t>
            </a:r>
            <a:r>
              <a:rPr lang="en-US" sz="3200" b="1" dirty="0"/>
              <a:t>activated by </a:t>
            </a:r>
            <a:r>
              <a:rPr lang="en-US" sz="3200" b="1" dirty="0" err="1"/>
              <a:t>HCl</a:t>
            </a:r>
            <a:r>
              <a:rPr lang="en-US" sz="3200" b="1" dirty="0"/>
              <a:t> into </a:t>
            </a:r>
            <a:r>
              <a:rPr lang="en-US" sz="3200" b="1" dirty="0" smtClean="0"/>
              <a:t>		enzyme pepsin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/>
              <a:t>	</a:t>
            </a:r>
            <a:r>
              <a:rPr lang="en-US" sz="3200" b="1" dirty="0" smtClean="0"/>
              <a:t>c</a:t>
            </a:r>
            <a:r>
              <a:rPr lang="en-US" sz="3200" b="1" dirty="0"/>
              <a:t>. </a:t>
            </a:r>
            <a:r>
              <a:rPr lang="en-US" sz="3200" b="1" dirty="0" smtClean="0"/>
              <a:t>	Epithelial </a:t>
            </a:r>
            <a:r>
              <a:rPr lang="en-US" sz="3200" b="1" dirty="0"/>
              <a:t>cells produce mucus to </a:t>
            </a:r>
            <a:r>
              <a:rPr lang="en-US" sz="3200" dirty="0"/>
              <a:t>	</a:t>
            </a:r>
            <a:r>
              <a:rPr lang="en-US" sz="3200" dirty="0" smtClean="0"/>
              <a:t>	</a:t>
            </a:r>
            <a:r>
              <a:rPr lang="en-US" sz="3200" b="1" dirty="0" smtClean="0"/>
              <a:t>protect </a:t>
            </a:r>
            <a:r>
              <a:rPr lang="en-US" sz="3200" b="1" dirty="0"/>
              <a:t>the stomach lining</a:t>
            </a: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84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7249"/>
            <a:ext cx="7313613" cy="6333675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1.	Largest organ and has several tissue </a:t>
            </a:r>
            <a:r>
              <a:rPr lang="en-US" sz="3200" b="1" dirty="0" smtClean="0"/>
              <a:t>	layers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 smtClean="0"/>
              <a:t>2.	Skin covers body surfaces, gives 	protection from water loss and 	invasion by microorganisms, contains 	sense organs, helps to regulate body 	temperature  </a:t>
            </a:r>
            <a:endParaRPr lang="en-US" sz="3200" dirty="0" smtClean="0"/>
          </a:p>
          <a:p>
            <a:endParaRPr lang="en-US" dirty="0"/>
          </a:p>
        </p:txBody>
      </p:sp>
      <p:pic>
        <p:nvPicPr>
          <p:cNvPr id="4" name="Picture 3" descr="skin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900" y="3934724"/>
            <a:ext cx="5043838" cy="261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81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9057"/>
            <a:ext cx="7313613" cy="54927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5</a:t>
            </a:r>
            <a:r>
              <a:rPr lang="en-US" sz="3600" b="1" dirty="0"/>
              <a:t>. Function</a:t>
            </a:r>
            <a:r>
              <a:rPr lang="en-US" sz="36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86519"/>
            <a:ext cx="7313613" cy="553152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4600" b="1" dirty="0"/>
              <a:t>a. </a:t>
            </a:r>
            <a:r>
              <a:rPr lang="en-US" sz="4600" b="1" dirty="0" smtClean="0"/>
              <a:t>	Storage </a:t>
            </a:r>
            <a:r>
              <a:rPr lang="en-US" sz="4600" b="1" dirty="0"/>
              <a:t>area for ingested food </a:t>
            </a:r>
            <a:r>
              <a:rPr lang="en-US" sz="4600" b="1" dirty="0" smtClean="0"/>
              <a:t>(</a:t>
            </a:r>
            <a:r>
              <a:rPr lang="en-US" sz="4600" b="1" dirty="0"/>
              <a:t>empties in </a:t>
            </a:r>
            <a:r>
              <a:rPr lang="en-US" sz="4600" b="1" dirty="0" smtClean="0"/>
              <a:t>	2</a:t>
            </a:r>
            <a:r>
              <a:rPr lang="en-US" sz="4600" b="1" dirty="0"/>
              <a:t>-6 </a:t>
            </a:r>
            <a:r>
              <a:rPr lang="en-US" sz="4600" b="1" dirty="0" smtClean="0"/>
              <a:t>hours</a:t>
            </a:r>
            <a:r>
              <a:rPr lang="en-US" sz="4600" b="1" dirty="0"/>
              <a:t>)</a:t>
            </a:r>
            <a:endParaRPr lang="en-US" sz="4600" dirty="0"/>
          </a:p>
          <a:p>
            <a:pPr marL="0" indent="0">
              <a:buNone/>
            </a:pPr>
            <a:r>
              <a:rPr lang="en-US" sz="4600" b="1" dirty="0"/>
              <a:t>b. </a:t>
            </a:r>
            <a:r>
              <a:rPr lang="en-US" sz="4600" b="1" dirty="0" smtClean="0"/>
              <a:t>	Place </a:t>
            </a:r>
            <a:r>
              <a:rPr lang="en-US" sz="4600" b="1" dirty="0"/>
              <a:t>for digestive enzymes (pepsin </a:t>
            </a:r>
            <a:r>
              <a:rPr lang="en-US" sz="4600" b="1" dirty="0" smtClean="0"/>
              <a:t>and</a:t>
            </a:r>
            <a:r>
              <a:rPr lang="en-US" sz="4600" dirty="0"/>
              <a:t> </a:t>
            </a:r>
            <a:r>
              <a:rPr lang="en-US" sz="4600" dirty="0" smtClean="0"/>
              <a:t>	</a:t>
            </a:r>
            <a:r>
              <a:rPr lang="en-US" sz="4600" b="1" dirty="0" smtClean="0"/>
              <a:t>salivary amylase</a:t>
            </a:r>
            <a:r>
              <a:rPr lang="en-US" sz="4600" b="1" dirty="0"/>
              <a:t>) to work</a:t>
            </a:r>
            <a:endParaRPr lang="en-US" sz="4600" dirty="0"/>
          </a:p>
          <a:p>
            <a:pPr marL="914400" indent="-914400">
              <a:buAutoNum type="alphaLcPeriod" startAt="3"/>
            </a:pPr>
            <a:r>
              <a:rPr lang="en-US" sz="4600" b="1" dirty="0" smtClean="0"/>
              <a:t>Absorption </a:t>
            </a:r>
            <a:r>
              <a:rPr lang="en-US" sz="4600" b="1" dirty="0"/>
              <a:t>of small molecules </a:t>
            </a:r>
            <a:r>
              <a:rPr lang="en-US" sz="4600" b="1" dirty="0" smtClean="0"/>
              <a:t>(</a:t>
            </a:r>
            <a:r>
              <a:rPr lang="en-US" sz="4600" b="1" dirty="0"/>
              <a:t>e.g.  </a:t>
            </a:r>
            <a:r>
              <a:rPr lang="en-US" sz="4600" b="1" dirty="0" smtClean="0"/>
              <a:t>H</a:t>
            </a:r>
            <a:r>
              <a:rPr lang="en-US" sz="4600" b="1" baseline="-25000" dirty="0" smtClean="0"/>
              <a:t>2</a:t>
            </a:r>
            <a:r>
              <a:rPr lang="en-US" sz="4600" b="1" dirty="0" smtClean="0"/>
              <a:t>O</a:t>
            </a:r>
            <a:r>
              <a:rPr lang="en-US" sz="4600" b="1" dirty="0"/>
              <a:t>, ethanol)</a:t>
            </a:r>
            <a:endParaRPr lang="en-US" sz="4600" dirty="0"/>
          </a:p>
          <a:p>
            <a:pPr marL="0" indent="0">
              <a:buNone/>
            </a:pPr>
            <a:r>
              <a:rPr lang="en-US" sz="4600" b="1" dirty="0" smtClean="0"/>
              <a:t>d</a:t>
            </a:r>
            <a:r>
              <a:rPr lang="en-US" sz="4600" b="1" dirty="0"/>
              <a:t>. </a:t>
            </a:r>
            <a:r>
              <a:rPr lang="en-US" sz="4600" b="1" dirty="0" smtClean="0"/>
              <a:t>	Regulates </a:t>
            </a:r>
            <a:r>
              <a:rPr lang="en-US" sz="4600" b="1" dirty="0"/>
              <a:t>amount of pepsin produced:</a:t>
            </a:r>
            <a:endParaRPr lang="en-US" sz="4600" dirty="0"/>
          </a:p>
          <a:p>
            <a:pPr marL="0" indent="0">
              <a:buNone/>
            </a:pPr>
            <a:r>
              <a:rPr lang="en-US" sz="4600" b="1" dirty="0" smtClean="0"/>
              <a:t>	</a:t>
            </a:r>
            <a:r>
              <a:rPr lang="en-US" sz="4600" b="1" dirty="0" err="1" smtClean="0"/>
              <a:t>i</a:t>
            </a:r>
            <a:r>
              <a:rPr lang="en-US" sz="4600" b="1" dirty="0"/>
              <a:t>. Extra protein will stimulate lower </a:t>
            </a:r>
            <a:r>
              <a:rPr lang="en-US" sz="4600" b="1" dirty="0" smtClean="0"/>
              <a:t>	stomach </a:t>
            </a:r>
            <a:r>
              <a:rPr lang="en-US" sz="4600" b="1" dirty="0"/>
              <a:t>to secrete hormone called </a:t>
            </a:r>
            <a:r>
              <a:rPr lang="en-US" sz="4600" b="1" dirty="0" smtClean="0"/>
              <a:t>		GASTRIN </a:t>
            </a:r>
            <a:r>
              <a:rPr lang="en-US" sz="4600" b="1" dirty="0"/>
              <a:t>which will stimulate the </a:t>
            </a:r>
            <a:r>
              <a:rPr lang="en-US" sz="4600" b="1" dirty="0" smtClean="0"/>
              <a:t>	upper </a:t>
            </a:r>
            <a:r>
              <a:rPr lang="en-US" sz="4600" b="1" dirty="0"/>
              <a:t>stomach cells to produce more </a:t>
            </a:r>
            <a:r>
              <a:rPr lang="en-US" sz="4600" b="1" dirty="0" smtClean="0"/>
              <a:t>	pepsinogen</a:t>
            </a:r>
            <a:endParaRPr lang="en-US" sz="4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40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549589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/>
              <a:t>I. Pyloric </a:t>
            </a:r>
            <a:r>
              <a:rPr lang="en-US" sz="3600" b="1" dirty="0" smtClean="0"/>
              <a:t>sphincter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943"/>
            <a:ext cx="7313613" cy="4571257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smtClean="0"/>
              <a:t>1.	Muscle </a:t>
            </a:r>
            <a:r>
              <a:rPr lang="en-US" sz="3200" b="1" dirty="0"/>
              <a:t>that surrounds the stomach </a:t>
            </a:r>
            <a:r>
              <a:rPr lang="en-US" sz="3200" b="1" dirty="0" smtClean="0"/>
              <a:t>	at </a:t>
            </a:r>
            <a:r>
              <a:rPr lang="en-US" sz="3200" b="1" dirty="0"/>
              <a:t>its </a:t>
            </a:r>
            <a:r>
              <a:rPr lang="en-US" sz="3200" b="1" dirty="0" smtClean="0"/>
              <a:t>junction with </a:t>
            </a:r>
            <a:r>
              <a:rPr lang="en-US" sz="3200" b="1" dirty="0"/>
              <a:t>the small </a:t>
            </a:r>
            <a:r>
              <a:rPr lang="en-US" sz="3200" b="1" dirty="0" smtClean="0"/>
              <a:t>	intestine</a:t>
            </a:r>
          </a:p>
          <a:p>
            <a:pPr marL="0" indent="0">
              <a:buNone/>
            </a:pPr>
            <a:r>
              <a:rPr lang="en-US" sz="3200" b="1" dirty="0" smtClean="0"/>
              <a:t>2</a:t>
            </a:r>
            <a:r>
              <a:rPr lang="en-US" sz="3200" b="1" dirty="0"/>
              <a:t>. </a:t>
            </a:r>
            <a:r>
              <a:rPr lang="en-US" sz="3200" b="1" dirty="0" smtClean="0"/>
              <a:t>	Opens </a:t>
            </a:r>
            <a:r>
              <a:rPr lang="en-US" sz="3200" b="1" dirty="0"/>
              <a:t>to admit CHYME into the </a:t>
            </a:r>
            <a:r>
              <a:rPr lang="en-US" sz="3200" b="1" dirty="0" smtClean="0"/>
              <a:t>	small </a:t>
            </a:r>
            <a:r>
              <a:rPr lang="en-US" sz="3200" b="1" dirty="0"/>
              <a:t>intestine</a:t>
            </a: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52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3376"/>
            <a:ext cx="7313613" cy="599724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/>
              <a:t>J. Small Intestine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85980"/>
            <a:ext cx="7313613" cy="56986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800" b="1" dirty="0"/>
              <a:t>1. </a:t>
            </a:r>
            <a:r>
              <a:rPr lang="en-US" sz="3800" b="1" dirty="0" smtClean="0"/>
              <a:t>	3 </a:t>
            </a:r>
            <a:r>
              <a:rPr lang="en-US" sz="3800" b="1" dirty="0"/>
              <a:t>meters or </a:t>
            </a:r>
            <a:r>
              <a:rPr lang="en-US" sz="3800" b="1" dirty="0">
                <a:sym typeface="Symbol"/>
              </a:rPr>
              <a:t></a:t>
            </a:r>
            <a:r>
              <a:rPr lang="en-US" sz="3800" b="1" dirty="0"/>
              <a:t> 10 feet in length		</a:t>
            </a:r>
            <a:endParaRPr lang="en-US" sz="3800" dirty="0"/>
          </a:p>
          <a:p>
            <a:pPr marL="0" indent="0">
              <a:buNone/>
            </a:pPr>
            <a:r>
              <a:rPr lang="en-US" sz="3800" b="1" dirty="0"/>
              <a:t>2. </a:t>
            </a:r>
            <a:r>
              <a:rPr lang="en-US" sz="3800" b="1" dirty="0" smtClean="0"/>
              <a:t>	Walls </a:t>
            </a:r>
            <a:r>
              <a:rPr lang="en-US" sz="3800" b="1" dirty="0"/>
              <a:t>highly convoluted to </a:t>
            </a:r>
            <a:r>
              <a:rPr lang="en-US" sz="3800" b="1" dirty="0">
                <a:sym typeface="Symbol"/>
              </a:rPr>
              <a:t></a:t>
            </a:r>
            <a:r>
              <a:rPr lang="en-US" sz="3800" b="1" dirty="0"/>
              <a:t> S.A.</a:t>
            </a:r>
            <a:endParaRPr lang="en-US" sz="3800" dirty="0"/>
          </a:p>
          <a:p>
            <a:pPr marL="742950" indent="-742950">
              <a:buAutoNum type="arabicPeriod" startAt="3"/>
            </a:pPr>
            <a:r>
              <a:rPr lang="en-US" sz="3800" b="1" dirty="0" smtClean="0"/>
              <a:t>Interior </a:t>
            </a:r>
            <a:r>
              <a:rPr lang="en-US" sz="3800" b="1" dirty="0"/>
              <a:t>folds covered with villi: tiny </a:t>
            </a:r>
            <a:r>
              <a:rPr lang="en-US" sz="3800" b="1" dirty="0" smtClean="0"/>
              <a:t>fingerlike </a:t>
            </a:r>
            <a:r>
              <a:rPr lang="en-US" sz="3800" b="1" dirty="0"/>
              <a:t>projections that further </a:t>
            </a:r>
            <a:r>
              <a:rPr lang="en-US" sz="3800" b="1" dirty="0">
                <a:sym typeface="Symbol"/>
              </a:rPr>
              <a:t></a:t>
            </a:r>
            <a:r>
              <a:rPr lang="en-US" sz="3800" b="1" dirty="0"/>
              <a:t> S.A.</a:t>
            </a:r>
            <a:endParaRPr lang="en-US" sz="3800" dirty="0"/>
          </a:p>
          <a:p>
            <a:pPr marL="742950" indent="-742950">
              <a:buAutoNum type="arabicPeriod" startAt="4"/>
            </a:pPr>
            <a:r>
              <a:rPr lang="en-US" sz="3800" b="1" dirty="0" smtClean="0"/>
              <a:t>Divided </a:t>
            </a:r>
            <a:r>
              <a:rPr lang="en-US" sz="3800" b="1" dirty="0"/>
              <a:t>into 3 </a:t>
            </a:r>
            <a:r>
              <a:rPr lang="en-US" sz="3800" b="1" dirty="0" smtClean="0"/>
              <a:t>parts</a:t>
            </a:r>
            <a:endParaRPr lang="en-US" sz="3800" dirty="0"/>
          </a:p>
          <a:p>
            <a:pPr marL="450850" lvl="1" indent="0">
              <a:buNone/>
            </a:pPr>
            <a:r>
              <a:rPr lang="en-US" sz="3600" b="1" dirty="0"/>
              <a:t>	</a:t>
            </a:r>
            <a:r>
              <a:rPr lang="en-US" sz="3600" b="1" dirty="0" smtClean="0"/>
              <a:t>a</a:t>
            </a:r>
            <a:r>
              <a:rPr lang="en-US" sz="3600" b="1" dirty="0"/>
              <a:t>. Duodenum (first 25 cm)</a:t>
            </a:r>
            <a:endParaRPr lang="en-US" sz="3600" dirty="0"/>
          </a:p>
          <a:p>
            <a:pPr marL="0" indent="0">
              <a:buNone/>
            </a:pPr>
            <a:r>
              <a:rPr lang="en-US" sz="3800" b="1" dirty="0" smtClean="0"/>
              <a:t>		</a:t>
            </a:r>
            <a:r>
              <a:rPr lang="en-US" sz="4100" b="1" dirty="0" smtClean="0"/>
              <a:t>Produces </a:t>
            </a:r>
            <a:r>
              <a:rPr lang="en-US" sz="4100" b="1" dirty="0"/>
              <a:t>digestive enzymes: </a:t>
            </a:r>
            <a:r>
              <a:rPr lang="en-US" sz="4100" b="1" dirty="0" smtClean="0"/>
              <a:t>		lactase</a:t>
            </a:r>
            <a:r>
              <a:rPr lang="en-US" sz="4100" b="1" dirty="0"/>
              <a:t>, </a:t>
            </a:r>
            <a:r>
              <a:rPr lang="en-US" sz="4100" b="1" dirty="0" smtClean="0"/>
              <a:t>peptidase, </a:t>
            </a:r>
            <a:r>
              <a:rPr lang="en-US" sz="4100" b="1" dirty="0"/>
              <a:t>maltase, </a:t>
            </a:r>
            <a:r>
              <a:rPr lang="en-US" sz="4100" b="1" dirty="0" smtClean="0"/>
              <a:t>			nuclease</a:t>
            </a:r>
            <a:endParaRPr lang="en-US" sz="4100" dirty="0"/>
          </a:p>
          <a:p>
            <a:pPr marL="0" indent="0">
              <a:buNone/>
            </a:pPr>
            <a:r>
              <a:rPr lang="en-US" sz="3800" b="1" dirty="0"/>
              <a:t>	</a:t>
            </a:r>
            <a:r>
              <a:rPr lang="en-US" sz="3800" b="1" dirty="0" smtClean="0"/>
              <a:t>b</a:t>
            </a:r>
            <a:r>
              <a:rPr lang="en-US" sz="3800" b="1" dirty="0"/>
              <a:t>. Jejunum</a:t>
            </a:r>
            <a:endParaRPr lang="en-US" sz="3800" dirty="0"/>
          </a:p>
          <a:p>
            <a:pPr marL="0" indent="0">
              <a:buNone/>
            </a:pPr>
            <a:r>
              <a:rPr lang="en-US" sz="3800" b="1" dirty="0"/>
              <a:t>	</a:t>
            </a:r>
            <a:r>
              <a:rPr lang="en-US" sz="3800" b="1" dirty="0" smtClean="0"/>
              <a:t>c</a:t>
            </a:r>
            <a:r>
              <a:rPr lang="en-US" sz="3800" b="1" dirty="0"/>
              <a:t>. Ileum</a:t>
            </a:r>
            <a:endParaRPr lang="en-US" sz="3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11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7250"/>
            <a:ext cx="7313613" cy="63169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5. Functions:</a:t>
            </a:r>
            <a:r>
              <a:rPr lang="en-US" sz="3600" dirty="0"/>
              <a:t> </a:t>
            </a:r>
            <a:endParaRPr lang="en-US" sz="3600" dirty="0" smtClean="0"/>
          </a:p>
          <a:p>
            <a:pPr marL="0" indent="0">
              <a:buNone/>
            </a:pPr>
            <a:r>
              <a:rPr lang="en-US" sz="3200" b="1" dirty="0" smtClean="0"/>
              <a:t>a.  	Completes </a:t>
            </a:r>
            <a:r>
              <a:rPr lang="en-US" sz="3200" b="1" dirty="0"/>
              <a:t>digestion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 smtClean="0"/>
              <a:t>b. 	Absorption </a:t>
            </a:r>
            <a:r>
              <a:rPr lang="en-US" sz="3200" b="1" dirty="0"/>
              <a:t>of nutrients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 smtClean="0"/>
              <a:t>	</a:t>
            </a:r>
            <a:r>
              <a:rPr lang="en-US" sz="3200" b="1" dirty="0" err="1" smtClean="0"/>
              <a:t>i</a:t>
            </a:r>
            <a:r>
              <a:rPr lang="en-US" sz="3200" b="1" dirty="0"/>
              <a:t>.  </a:t>
            </a:r>
            <a:r>
              <a:rPr lang="en-US" sz="3200" b="1" dirty="0" err="1"/>
              <a:t>monosaccharides</a:t>
            </a:r>
            <a:r>
              <a:rPr lang="en-US" sz="3200" b="1" dirty="0"/>
              <a:t>, amino acids, </a:t>
            </a:r>
            <a:r>
              <a:rPr lang="en-US" sz="3200" b="1" dirty="0" smtClean="0"/>
              <a:t>	short </a:t>
            </a:r>
            <a:r>
              <a:rPr lang="en-US" sz="3200" b="1" dirty="0"/>
              <a:t>peptides, fatty acids are </a:t>
            </a:r>
            <a:r>
              <a:rPr lang="en-US" sz="3200" b="1" dirty="0" smtClean="0"/>
              <a:t>	transported </a:t>
            </a:r>
            <a:r>
              <a:rPr lang="en-US" sz="3200" b="1" dirty="0"/>
              <a:t>into intestinal cells</a:t>
            </a:r>
            <a:r>
              <a:rPr lang="en-US" sz="3200" b="1" dirty="0" smtClean="0"/>
              <a:t>,</a:t>
            </a:r>
            <a:r>
              <a:rPr lang="en-US" sz="3200" dirty="0"/>
              <a:t> </a:t>
            </a:r>
            <a:r>
              <a:rPr lang="en-US" sz="3200" b="1" dirty="0" smtClean="0"/>
              <a:t>and 	diffuse </a:t>
            </a:r>
            <a:r>
              <a:rPr lang="en-US" sz="3200" b="1" dirty="0"/>
              <a:t>into bloodstream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 smtClean="0"/>
              <a:t>	ii</a:t>
            </a:r>
            <a:r>
              <a:rPr lang="en-US" sz="3200" b="1" dirty="0"/>
              <a:t>.  Fats diffuse into intestinal cells </a:t>
            </a:r>
            <a:r>
              <a:rPr lang="en-US" sz="3200" b="1" dirty="0" smtClean="0"/>
              <a:t>	and </a:t>
            </a:r>
            <a:r>
              <a:rPr lang="en-US" sz="3200" b="1" dirty="0"/>
              <a:t>are deposited in the lacteal </a:t>
            </a:r>
            <a:r>
              <a:rPr lang="en-US" sz="3200" b="1" dirty="0" smtClean="0"/>
              <a:t>	(</a:t>
            </a:r>
            <a:r>
              <a:rPr lang="en-US" sz="3200" b="1" dirty="0"/>
              <a:t>lymph vessel in the villus)</a:t>
            </a: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66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2431"/>
            <a:ext cx="7313613" cy="868362"/>
          </a:xfrm>
        </p:spPr>
        <p:txBody>
          <a:bodyPr/>
          <a:lstStyle/>
          <a:p>
            <a:pPr algn="l"/>
            <a:r>
              <a:rPr lang="en-US" sz="3600" b="1" dirty="0"/>
              <a:t>K. </a:t>
            </a:r>
            <a:r>
              <a:rPr lang="en-US" sz="3600" b="1" dirty="0" smtClean="0"/>
              <a:t>Liver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70793"/>
            <a:ext cx="7313613" cy="4720407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1. </a:t>
            </a:r>
            <a:r>
              <a:rPr lang="en-US" sz="3200" b="1" dirty="0" smtClean="0"/>
              <a:t>	Largest </a:t>
            </a:r>
            <a:r>
              <a:rPr lang="en-US" sz="3200" b="1" dirty="0"/>
              <a:t>organ in the body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/>
              <a:t>2. </a:t>
            </a:r>
            <a:r>
              <a:rPr lang="en-US" sz="3200" b="1" dirty="0" smtClean="0"/>
              <a:t>	Constant </a:t>
            </a:r>
            <a:r>
              <a:rPr lang="en-US" sz="3200" b="1" dirty="0"/>
              <a:t>monitoring of the blood </a:t>
            </a:r>
            <a:r>
              <a:rPr lang="en-US" sz="3200" b="1" dirty="0" smtClean="0"/>
              <a:t>	contents </a:t>
            </a:r>
            <a:r>
              <a:rPr lang="en-US" sz="3200" b="1" dirty="0"/>
              <a:t>as the blood comes from the </a:t>
            </a:r>
            <a:r>
              <a:rPr lang="en-US" sz="3200" b="1" dirty="0" smtClean="0"/>
              <a:t>	small </a:t>
            </a:r>
            <a:r>
              <a:rPr lang="en-US" sz="3200" b="1" dirty="0"/>
              <a:t>intestine via the hepatic portal </a:t>
            </a:r>
            <a:r>
              <a:rPr lang="en-US" sz="3200" b="1" dirty="0" smtClean="0"/>
              <a:t>	vein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 smtClean="0"/>
              <a:t>3. 	Many functions</a:t>
            </a:r>
          </a:p>
          <a:p>
            <a:pPr marL="0" indent="0">
              <a:buNone/>
            </a:pPr>
            <a:r>
              <a:rPr lang="en-US" sz="3200" b="1" dirty="0" smtClean="0"/>
              <a:t>	 </a:t>
            </a:r>
            <a:r>
              <a:rPr lang="en-US" sz="3200" b="1" dirty="0"/>
              <a:t>… stay tuned!</a:t>
            </a: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liv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3791" y="3344189"/>
            <a:ext cx="3684221" cy="3370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93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11732"/>
            <a:ext cx="7313613" cy="58301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/>
              <a:t>L. </a:t>
            </a:r>
            <a:r>
              <a:rPr lang="en-US" sz="3600" b="1" dirty="0" smtClean="0"/>
              <a:t>Pancreas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32984"/>
            <a:ext cx="7313613" cy="5584518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smtClean="0"/>
              <a:t>1. 	Produces </a:t>
            </a:r>
            <a:r>
              <a:rPr lang="en-US" sz="3200" b="1" dirty="0"/>
              <a:t>pancreatic juice (</a:t>
            </a:r>
            <a:r>
              <a:rPr lang="en-US" sz="3200" b="1" dirty="0" smtClean="0"/>
              <a:t>digestive</a:t>
            </a:r>
            <a:r>
              <a:rPr lang="en-US" sz="3200" dirty="0"/>
              <a:t> </a:t>
            </a:r>
            <a:r>
              <a:rPr lang="en-US" sz="3200" dirty="0" smtClean="0"/>
              <a:t>	</a:t>
            </a:r>
            <a:r>
              <a:rPr lang="en-US" sz="3200" b="1" dirty="0" smtClean="0"/>
              <a:t>enzymes </a:t>
            </a:r>
            <a:r>
              <a:rPr lang="en-US" sz="3200" b="1" dirty="0"/>
              <a:t>and sodium bicarbonate to </a:t>
            </a:r>
            <a:r>
              <a:rPr lang="en-US" sz="3200" b="1" dirty="0" smtClean="0"/>
              <a:t>	neutralize </a:t>
            </a:r>
            <a:r>
              <a:rPr lang="en-US" sz="3200" b="1" dirty="0"/>
              <a:t>acidic </a:t>
            </a:r>
            <a:r>
              <a:rPr lang="en-US" sz="3200" b="1" dirty="0" err="1"/>
              <a:t>chyme</a:t>
            </a:r>
            <a:r>
              <a:rPr lang="en-US" sz="3200" b="1" dirty="0"/>
              <a:t>)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 smtClean="0"/>
              <a:t>2</a:t>
            </a:r>
            <a:r>
              <a:rPr lang="en-US" sz="3200" b="1" dirty="0"/>
              <a:t>. </a:t>
            </a:r>
            <a:r>
              <a:rPr lang="en-US" sz="3200" b="1" dirty="0" smtClean="0"/>
              <a:t>	Produces </a:t>
            </a:r>
            <a:r>
              <a:rPr lang="en-US" sz="3200" b="1" dirty="0"/>
              <a:t>insulin, a hormone that </a:t>
            </a:r>
            <a:r>
              <a:rPr lang="en-US" sz="3200" b="1" dirty="0" smtClean="0"/>
              <a:t>	influences </a:t>
            </a:r>
            <a:r>
              <a:rPr lang="en-US" sz="3200" b="1" dirty="0"/>
              <a:t>the cells’ uptake of glucose </a:t>
            </a:r>
            <a:r>
              <a:rPr lang="en-US" sz="3200" b="1" dirty="0" smtClean="0"/>
              <a:t>	from </a:t>
            </a:r>
            <a:r>
              <a:rPr lang="en-US" sz="3200" b="1" dirty="0"/>
              <a:t>the bloodstream</a:t>
            </a: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pancrea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4280" y="4189785"/>
            <a:ext cx="6402622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90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33961"/>
            <a:ext cx="7313613" cy="64005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3. </a:t>
            </a:r>
            <a:r>
              <a:rPr lang="en-US" sz="3200" b="1" dirty="0" smtClean="0"/>
              <a:t>	Pancreatic </a:t>
            </a:r>
            <a:r>
              <a:rPr lang="en-US" sz="3200" b="1" dirty="0"/>
              <a:t>juice and bile are </a:t>
            </a:r>
            <a:r>
              <a:rPr lang="en-US" sz="3200" b="1" dirty="0" smtClean="0"/>
              <a:t>	produced in </a:t>
            </a:r>
            <a:r>
              <a:rPr lang="en-US" sz="3200" b="1" dirty="0"/>
              <a:t>response to the acid </a:t>
            </a:r>
            <a:r>
              <a:rPr lang="en-US" sz="3200" b="1" dirty="0" smtClean="0"/>
              <a:t>	</a:t>
            </a:r>
            <a:r>
              <a:rPr lang="en-US" sz="3200" b="1" dirty="0" err="1" smtClean="0"/>
              <a:t>chyme</a:t>
            </a:r>
            <a:r>
              <a:rPr lang="en-US" sz="3200" b="1" dirty="0" smtClean="0"/>
              <a:t> </a:t>
            </a:r>
            <a:r>
              <a:rPr lang="en-US" sz="3200" b="1" dirty="0"/>
              <a:t>from the </a:t>
            </a:r>
            <a:r>
              <a:rPr lang="en-US" sz="3200" b="1" dirty="0" smtClean="0"/>
              <a:t>stomach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 smtClean="0"/>
              <a:t>	a</a:t>
            </a:r>
            <a:r>
              <a:rPr lang="en-US" sz="3200" b="1" dirty="0"/>
              <a:t>. </a:t>
            </a:r>
            <a:r>
              <a:rPr lang="en-US" sz="3200" b="1" dirty="0" smtClean="0"/>
              <a:t>	</a:t>
            </a:r>
            <a:r>
              <a:rPr lang="en-US" sz="3200" b="1" dirty="0" err="1" smtClean="0"/>
              <a:t>Chyme</a:t>
            </a:r>
            <a:r>
              <a:rPr lang="en-US" sz="3200" b="1" dirty="0" smtClean="0"/>
              <a:t> </a:t>
            </a:r>
            <a:r>
              <a:rPr lang="en-US" sz="3200" b="1" dirty="0"/>
              <a:t>triggers the release of the </a:t>
            </a:r>
            <a:r>
              <a:rPr lang="en-US" sz="3200" b="1" dirty="0" smtClean="0"/>
              <a:t>		hormones </a:t>
            </a:r>
            <a:r>
              <a:rPr lang="en-US" sz="3200" b="1" dirty="0"/>
              <a:t>secretin </a:t>
            </a:r>
            <a:r>
              <a:rPr lang="en-US" sz="3200" b="1" dirty="0" smtClean="0"/>
              <a:t>and 			cholecystokinin </a:t>
            </a:r>
            <a:r>
              <a:rPr lang="en-US" sz="3200" b="1" dirty="0"/>
              <a:t>(CCK) from the </a:t>
            </a:r>
            <a:r>
              <a:rPr lang="en-US" sz="3200" b="1" dirty="0" smtClean="0"/>
              <a:t>		duodenum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/>
              <a:t>	</a:t>
            </a:r>
            <a:r>
              <a:rPr lang="en-US" sz="3200" b="1" dirty="0" smtClean="0"/>
              <a:t>	</a:t>
            </a:r>
            <a:r>
              <a:rPr lang="en-US" sz="3200" b="1" dirty="0" err="1" smtClean="0"/>
              <a:t>i</a:t>
            </a:r>
            <a:r>
              <a:rPr lang="en-US" sz="3200" b="1" dirty="0"/>
              <a:t>. Secretin triggers release of </a:t>
            </a:r>
            <a:r>
              <a:rPr lang="en-US" sz="3200" dirty="0"/>
              <a:t>	</a:t>
            </a:r>
            <a:r>
              <a:rPr lang="en-US" sz="3200" dirty="0" smtClean="0"/>
              <a:t>	</a:t>
            </a:r>
            <a:r>
              <a:rPr lang="en-US" sz="3200" b="1" dirty="0" smtClean="0"/>
              <a:t>pancreatic </a:t>
            </a:r>
            <a:r>
              <a:rPr lang="en-US" sz="3200" b="1" dirty="0"/>
              <a:t>juice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/>
              <a:t>	</a:t>
            </a:r>
            <a:r>
              <a:rPr lang="en-US" sz="3200" b="1" dirty="0" smtClean="0"/>
              <a:t>	ii</a:t>
            </a:r>
            <a:r>
              <a:rPr lang="en-US" sz="3200" b="1" dirty="0"/>
              <a:t>. CCK triggers release of bile</a:t>
            </a: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98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b="1" dirty="0"/>
              <a:t>M. </a:t>
            </a:r>
            <a:r>
              <a:rPr lang="en-US" sz="3600" b="1" dirty="0" err="1"/>
              <a:t>Ileo-caecal</a:t>
            </a:r>
            <a:r>
              <a:rPr lang="en-US" sz="3600" b="1" dirty="0"/>
              <a:t> </a:t>
            </a:r>
            <a:r>
              <a:rPr lang="en-US" sz="3600" b="1" dirty="0" smtClean="0"/>
              <a:t>opening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/>
              <a:t>1. </a:t>
            </a:r>
            <a:r>
              <a:rPr lang="en-US" sz="3200" b="1" dirty="0" smtClean="0"/>
              <a:t>	Where </a:t>
            </a:r>
            <a:r>
              <a:rPr lang="en-US" sz="3200" b="1" dirty="0"/>
              <a:t>the small intestine joins with </a:t>
            </a:r>
            <a:r>
              <a:rPr lang="en-US" sz="3200" b="1" dirty="0" smtClean="0"/>
              <a:t>	the large </a:t>
            </a:r>
            <a:r>
              <a:rPr lang="en-US" sz="3200" b="1" dirty="0"/>
              <a:t>intestine</a:t>
            </a: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ileocaecum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018" y="2742231"/>
            <a:ext cx="5048647" cy="3975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35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b="1" dirty="0"/>
              <a:t>N. </a:t>
            </a:r>
            <a:r>
              <a:rPr lang="en-US" sz="3600" b="1" dirty="0" smtClean="0"/>
              <a:t>Caecum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313613" cy="4419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 smtClean="0"/>
              <a:t>1. 	Blind </a:t>
            </a:r>
            <a:r>
              <a:rPr lang="en-US" sz="3200" b="1" dirty="0"/>
              <a:t>pouch at the end of the </a:t>
            </a:r>
            <a:r>
              <a:rPr lang="en-US" sz="3200" b="1" dirty="0" smtClean="0"/>
              <a:t>small</a:t>
            </a:r>
            <a:r>
              <a:rPr lang="en-US" sz="3200" dirty="0"/>
              <a:t> </a:t>
            </a:r>
            <a:r>
              <a:rPr lang="en-US" sz="3200" dirty="0" smtClean="0"/>
              <a:t>	</a:t>
            </a:r>
            <a:r>
              <a:rPr lang="en-US" sz="3200" b="1" dirty="0" smtClean="0"/>
              <a:t>intestine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 smtClean="0"/>
              <a:t>2</a:t>
            </a:r>
            <a:r>
              <a:rPr lang="en-US" sz="3200" b="1" dirty="0"/>
              <a:t>. </a:t>
            </a:r>
            <a:r>
              <a:rPr lang="en-US" sz="3200" b="1" dirty="0" smtClean="0"/>
              <a:t>	No </a:t>
            </a:r>
            <a:r>
              <a:rPr lang="en-US" sz="3200" b="1" dirty="0"/>
              <a:t>function in humans (vestigial)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 smtClean="0"/>
              <a:t>3. 	In </a:t>
            </a:r>
            <a:r>
              <a:rPr lang="en-US" sz="3200" b="1" dirty="0"/>
              <a:t>herbivores, the cellulose is broken </a:t>
            </a:r>
            <a:r>
              <a:rPr lang="en-US" sz="3200" b="1" dirty="0" smtClean="0"/>
              <a:t>	down </a:t>
            </a:r>
            <a:r>
              <a:rPr lang="en-US" sz="3200" b="1" dirty="0"/>
              <a:t>here by microbes that live in </a:t>
            </a:r>
            <a:r>
              <a:rPr lang="en-US" sz="3200" b="1" dirty="0" smtClean="0"/>
              <a:t>	the animal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b="1" dirty="0" smtClean="0"/>
              <a:t>4. 	Appendix </a:t>
            </a:r>
            <a:r>
              <a:rPr lang="en-US" sz="3200" b="1" dirty="0"/>
              <a:t>is a small finger-like </a:t>
            </a:r>
            <a:r>
              <a:rPr lang="en-US" sz="3200" b="1" dirty="0" smtClean="0"/>
              <a:t>	growth </a:t>
            </a:r>
            <a:r>
              <a:rPr lang="en-US" sz="3200" b="1" dirty="0"/>
              <a:t>off </a:t>
            </a:r>
            <a:r>
              <a:rPr lang="en-US" sz="3200" b="1" dirty="0" smtClean="0"/>
              <a:t>the </a:t>
            </a:r>
            <a:r>
              <a:rPr lang="en-US" sz="3200" b="1" dirty="0"/>
              <a:t>end of the caecum</a:t>
            </a:r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0594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35853"/>
            <a:ext cx="7313613" cy="868362"/>
          </a:xfrm>
        </p:spPr>
        <p:txBody>
          <a:bodyPr/>
          <a:lstStyle/>
          <a:p>
            <a:pPr algn="l"/>
            <a:r>
              <a:rPr lang="en-US" sz="3600" b="1" dirty="0"/>
              <a:t>O. Large </a:t>
            </a:r>
            <a:r>
              <a:rPr lang="en-US" sz="3600" b="1" dirty="0" smtClean="0"/>
              <a:t>Intestine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85981"/>
            <a:ext cx="7313613" cy="4805219"/>
          </a:xfrm>
        </p:spPr>
        <p:txBody>
          <a:bodyPr>
            <a:normAutofit fontScale="25000" lnSpcReduction="20000"/>
          </a:bodyPr>
          <a:lstStyle/>
          <a:p>
            <a:pPr marL="1371600" indent="-1371600">
              <a:buAutoNum type="arabicPeriod"/>
            </a:pPr>
            <a:r>
              <a:rPr lang="en-US" sz="12800" b="1" dirty="0" smtClean="0"/>
              <a:t>5 </a:t>
            </a:r>
            <a:r>
              <a:rPr lang="en-US" sz="12800" b="1" dirty="0"/>
              <a:t>parts</a:t>
            </a:r>
            <a:endParaRPr lang="en-US" sz="12800" dirty="0"/>
          </a:p>
          <a:p>
            <a:pPr marL="0" indent="0">
              <a:buNone/>
            </a:pPr>
            <a:r>
              <a:rPr lang="en-US" sz="12800" b="1" dirty="0"/>
              <a:t>	</a:t>
            </a:r>
            <a:r>
              <a:rPr lang="en-US" sz="12800" b="1" dirty="0" smtClean="0"/>
              <a:t>a</a:t>
            </a:r>
            <a:r>
              <a:rPr lang="en-US" sz="12800" b="1" dirty="0"/>
              <a:t>. </a:t>
            </a:r>
            <a:r>
              <a:rPr lang="en-US" sz="12800" b="1" dirty="0" smtClean="0"/>
              <a:t>	Ascending </a:t>
            </a:r>
            <a:r>
              <a:rPr lang="en-US" sz="12800" b="1" dirty="0"/>
              <a:t>colon</a:t>
            </a:r>
            <a:endParaRPr lang="en-US" sz="12800" dirty="0"/>
          </a:p>
          <a:p>
            <a:pPr marL="0" indent="0">
              <a:buNone/>
            </a:pPr>
            <a:r>
              <a:rPr lang="en-US" sz="12800" b="1" dirty="0"/>
              <a:t>	</a:t>
            </a:r>
            <a:r>
              <a:rPr lang="en-US" sz="12800" b="1" dirty="0" smtClean="0"/>
              <a:t>b</a:t>
            </a:r>
            <a:r>
              <a:rPr lang="en-US" sz="12800" b="1" dirty="0"/>
              <a:t>. </a:t>
            </a:r>
            <a:r>
              <a:rPr lang="en-US" sz="12800" b="1" dirty="0" smtClean="0"/>
              <a:t>	Transverse </a:t>
            </a:r>
            <a:r>
              <a:rPr lang="en-US" sz="12800" b="1" dirty="0"/>
              <a:t>colon</a:t>
            </a:r>
            <a:endParaRPr lang="en-US" sz="12800" dirty="0"/>
          </a:p>
          <a:p>
            <a:pPr marL="0" indent="0">
              <a:buNone/>
            </a:pPr>
            <a:r>
              <a:rPr lang="en-US" sz="12800" b="1" dirty="0"/>
              <a:t>	</a:t>
            </a:r>
            <a:r>
              <a:rPr lang="en-US" sz="12800" b="1" dirty="0" smtClean="0"/>
              <a:t>c</a:t>
            </a:r>
            <a:r>
              <a:rPr lang="en-US" sz="12800" b="1" dirty="0"/>
              <a:t>. </a:t>
            </a:r>
            <a:r>
              <a:rPr lang="en-US" sz="12800" b="1" dirty="0" smtClean="0"/>
              <a:t>	Descending </a:t>
            </a:r>
            <a:r>
              <a:rPr lang="en-US" sz="12800" b="1" dirty="0"/>
              <a:t>colon</a:t>
            </a:r>
            <a:endParaRPr lang="en-US" sz="12800" dirty="0"/>
          </a:p>
          <a:p>
            <a:pPr marL="0" indent="0">
              <a:buNone/>
            </a:pPr>
            <a:r>
              <a:rPr lang="en-US" sz="12800" b="1" dirty="0"/>
              <a:t>	</a:t>
            </a:r>
            <a:r>
              <a:rPr lang="en-US" sz="12800" b="1" dirty="0" smtClean="0"/>
              <a:t>d</a:t>
            </a:r>
            <a:r>
              <a:rPr lang="en-US" sz="12800" b="1" dirty="0"/>
              <a:t>. </a:t>
            </a:r>
            <a:r>
              <a:rPr lang="en-US" sz="12800" b="1" dirty="0" smtClean="0"/>
              <a:t>	Rectum </a:t>
            </a:r>
            <a:r>
              <a:rPr lang="en-US" sz="12800" b="1" dirty="0"/>
              <a:t>- stores feces</a:t>
            </a:r>
            <a:endParaRPr lang="en-US" sz="12800" dirty="0"/>
          </a:p>
          <a:p>
            <a:pPr marL="0" indent="0">
              <a:buNone/>
            </a:pPr>
            <a:r>
              <a:rPr lang="en-US" sz="12800" b="1" dirty="0" smtClean="0"/>
              <a:t>	e</a:t>
            </a:r>
            <a:r>
              <a:rPr lang="en-US" sz="12800" b="1" dirty="0"/>
              <a:t>. </a:t>
            </a:r>
            <a:r>
              <a:rPr lang="en-US" sz="12800" b="1" dirty="0" smtClean="0"/>
              <a:t>	Anus</a:t>
            </a:r>
            <a:r>
              <a:rPr lang="en-US" sz="12800" b="1" dirty="0"/>
              <a:t>- muscles close the rectum </a:t>
            </a:r>
            <a:r>
              <a:rPr lang="en-US" sz="12800" b="1" dirty="0" smtClean="0"/>
              <a:t>		until </a:t>
            </a:r>
            <a:r>
              <a:rPr lang="en-US" sz="12800" b="1" dirty="0"/>
              <a:t>release of feces </a:t>
            </a:r>
            <a:r>
              <a:rPr lang="en-US" sz="12800" b="1" dirty="0" smtClean="0"/>
              <a:t>is 			appropriate</a:t>
            </a:r>
            <a:endParaRPr lang="en-US" sz="12800" dirty="0"/>
          </a:p>
          <a:p>
            <a:pPr marL="0" indent="0">
              <a:buNone/>
            </a:pPr>
            <a:r>
              <a:rPr lang="en-US" sz="12800" b="1" dirty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39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115"/>
            <a:ext cx="7313613" cy="645065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b="1" dirty="0" smtClean="0"/>
              <a:t>3.	Skin </a:t>
            </a:r>
            <a:r>
              <a:rPr lang="en-US" sz="3200" b="1" dirty="0"/>
              <a:t>is made up of three layers</a:t>
            </a:r>
            <a:endParaRPr lang="en-US" sz="3200" dirty="0"/>
          </a:p>
          <a:p>
            <a:pPr marL="0" indent="0">
              <a:buNone/>
            </a:pPr>
            <a:r>
              <a:rPr lang="en-US" sz="3500" b="1" dirty="0" smtClean="0"/>
              <a:t>a</a:t>
            </a:r>
            <a:r>
              <a:rPr lang="en-US" sz="3500" b="1" dirty="0"/>
              <a:t>.	Epidermis</a:t>
            </a:r>
            <a:endParaRPr lang="en-US" sz="3500" dirty="0"/>
          </a:p>
          <a:p>
            <a:pPr marL="0" indent="0">
              <a:buNone/>
            </a:pPr>
            <a:r>
              <a:rPr lang="en-US" sz="3200" b="1" dirty="0" smtClean="0"/>
              <a:t>	</a:t>
            </a:r>
            <a:r>
              <a:rPr lang="en-US" sz="3200" b="1" dirty="0" err="1" smtClean="0"/>
              <a:t>i</a:t>
            </a:r>
            <a:r>
              <a:rPr lang="en-US" sz="3200" b="1" dirty="0"/>
              <a:t>.	Outer layer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 smtClean="0"/>
              <a:t>	ii</a:t>
            </a:r>
            <a:r>
              <a:rPr lang="en-US" sz="3200" b="1" dirty="0"/>
              <a:t>.	Composed of stratified </a:t>
            </a:r>
            <a:r>
              <a:rPr lang="en-US" sz="3200" b="1" dirty="0" smtClean="0"/>
              <a:t>				squamous epithelial </a:t>
            </a:r>
            <a:r>
              <a:rPr lang="en-US" sz="3200" b="1" dirty="0"/>
              <a:t>cells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 smtClean="0"/>
              <a:t>	iii</a:t>
            </a:r>
            <a:r>
              <a:rPr lang="en-US" sz="3200" b="1" dirty="0"/>
              <a:t>.	Basal cells at base of this </a:t>
            </a:r>
            <a:r>
              <a:rPr lang="en-US" sz="3200" b="1" dirty="0" smtClean="0"/>
              <a:t>			layer </a:t>
            </a:r>
            <a:r>
              <a:rPr lang="en-US" sz="3200" b="1" dirty="0"/>
              <a:t>produce new cells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 smtClean="0"/>
              <a:t>	iv</a:t>
            </a:r>
            <a:r>
              <a:rPr lang="en-US" sz="3200" b="1" dirty="0"/>
              <a:t>.	Pigment cells (melanocytes) </a:t>
            </a:r>
            <a:r>
              <a:rPr lang="en-US" sz="3200" b="1" dirty="0" smtClean="0"/>
              <a:t>here 		produce </a:t>
            </a:r>
            <a:r>
              <a:rPr lang="en-US" sz="3200" b="1" dirty="0"/>
              <a:t>melanin, </a:t>
            </a:r>
            <a:r>
              <a:rPr lang="en-US" sz="3200" b="1" dirty="0" smtClean="0"/>
              <a:t>responsible </a:t>
            </a:r>
            <a:r>
              <a:rPr lang="en-US" sz="3200" b="1" dirty="0"/>
              <a:t>for </a:t>
            </a:r>
            <a:r>
              <a:rPr lang="en-US" sz="3200" b="1" dirty="0" smtClean="0"/>
              <a:t>		skin </a:t>
            </a:r>
            <a:r>
              <a:rPr lang="en-US" sz="3200" b="1" dirty="0" err="1"/>
              <a:t>colour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 smtClean="0"/>
              <a:t>	v</a:t>
            </a:r>
            <a:r>
              <a:rPr lang="en-US" sz="3200" b="1" dirty="0"/>
              <a:t>.	Keratin protein hardens skin </a:t>
            </a:r>
            <a:r>
              <a:rPr lang="en-US" sz="3200" b="1" dirty="0" smtClean="0"/>
              <a:t>		cells</a:t>
            </a:r>
            <a:r>
              <a:rPr lang="en-US" sz="3200" b="1" dirty="0"/>
              <a:t>.  (Hair &amp; nails are made of </a:t>
            </a:r>
            <a:r>
              <a:rPr lang="en-US" sz="3200" b="1" dirty="0" smtClean="0"/>
              <a:t>		tightly </a:t>
            </a:r>
            <a:r>
              <a:rPr lang="en-US" sz="3200" b="1" dirty="0"/>
              <a:t>packed keratinized cells)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79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0539"/>
            <a:ext cx="7313613" cy="5590661"/>
          </a:xfrm>
        </p:spPr>
        <p:txBody>
          <a:bodyPr>
            <a:normAutofit fontScale="55000" lnSpcReduction="20000"/>
          </a:bodyPr>
          <a:lstStyle/>
          <a:p>
            <a:pPr marL="1143000" indent="-1143000">
              <a:buAutoNum type="arabicPeriod" startAt="2"/>
            </a:pPr>
            <a:r>
              <a:rPr lang="en-US" sz="6700" b="1" dirty="0" smtClean="0"/>
              <a:t>Functions</a:t>
            </a:r>
            <a:endParaRPr lang="en-US" sz="6700" dirty="0" smtClean="0"/>
          </a:p>
          <a:p>
            <a:pPr marL="0" indent="0">
              <a:buNone/>
            </a:pPr>
            <a:r>
              <a:rPr lang="en-US" sz="6700" b="1" dirty="0"/>
              <a:t>	</a:t>
            </a:r>
            <a:r>
              <a:rPr lang="en-US" sz="6500" b="1" dirty="0" smtClean="0"/>
              <a:t>a</a:t>
            </a:r>
            <a:r>
              <a:rPr lang="en-US" sz="6500" b="1" dirty="0"/>
              <a:t>. </a:t>
            </a:r>
            <a:r>
              <a:rPr lang="en-US" sz="6500" b="1" dirty="0" smtClean="0"/>
              <a:t>	Reabsorption </a:t>
            </a:r>
            <a:r>
              <a:rPr lang="en-US" sz="6500" b="1" dirty="0"/>
              <a:t>of water</a:t>
            </a:r>
            <a:endParaRPr lang="en-US" sz="6500" dirty="0"/>
          </a:p>
          <a:p>
            <a:pPr marL="0" indent="0">
              <a:buNone/>
            </a:pPr>
            <a:r>
              <a:rPr lang="en-US" sz="6700" b="1" dirty="0" smtClean="0"/>
              <a:t>		</a:t>
            </a:r>
            <a:r>
              <a:rPr lang="en-US" sz="6700" b="1" dirty="0" err="1" smtClean="0"/>
              <a:t>i</a:t>
            </a:r>
            <a:r>
              <a:rPr lang="en-US" sz="6700" b="1" dirty="0" smtClean="0"/>
              <a:t>. 	95</a:t>
            </a:r>
            <a:r>
              <a:rPr lang="en-US" sz="6700" b="1" dirty="0"/>
              <a:t>% of the daily 10 L of </a:t>
            </a:r>
            <a:r>
              <a:rPr lang="en-US" sz="6700" b="1" dirty="0" smtClean="0"/>
              <a:t>			water </a:t>
            </a:r>
            <a:r>
              <a:rPr lang="en-US" sz="6700" b="1" dirty="0"/>
              <a:t>is </a:t>
            </a:r>
            <a:r>
              <a:rPr lang="en-US" sz="6700" b="1" dirty="0" smtClean="0"/>
              <a:t>removed</a:t>
            </a:r>
            <a:r>
              <a:rPr lang="en-US" sz="6700" b="1" dirty="0"/>
              <a:t>	</a:t>
            </a:r>
            <a:endParaRPr lang="en-US" sz="6700" dirty="0"/>
          </a:p>
          <a:p>
            <a:pPr marL="0" indent="0">
              <a:buNone/>
            </a:pPr>
            <a:r>
              <a:rPr lang="en-US" sz="6700" b="1" dirty="0" smtClean="0"/>
              <a:t>	b</a:t>
            </a:r>
            <a:r>
              <a:rPr lang="en-US" sz="6700" b="1" dirty="0"/>
              <a:t>. </a:t>
            </a:r>
            <a:r>
              <a:rPr lang="en-US" sz="6700" b="1" dirty="0" smtClean="0"/>
              <a:t>	Formation </a:t>
            </a:r>
            <a:r>
              <a:rPr lang="en-US" sz="6700" b="1" dirty="0"/>
              <a:t>of feces </a:t>
            </a:r>
            <a:endParaRPr lang="en-US" sz="6700" dirty="0"/>
          </a:p>
          <a:p>
            <a:pPr marL="0" indent="0">
              <a:buNone/>
            </a:pPr>
            <a:r>
              <a:rPr lang="en-US" sz="6700" b="1" dirty="0" smtClean="0"/>
              <a:t>	c</a:t>
            </a:r>
            <a:r>
              <a:rPr lang="en-US" sz="6700" b="1" dirty="0"/>
              <a:t>. </a:t>
            </a:r>
            <a:r>
              <a:rPr lang="en-US" sz="6700" b="1" dirty="0" smtClean="0"/>
              <a:t>	Manufacture </a:t>
            </a:r>
            <a:r>
              <a:rPr lang="en-US" sz="6700" b="1" dirty="0"/>
              <a:t>of some </a:t>
            </a:r>
            <a:r>
              <a:rPr lang="en-US" sz="6700" b="1" dirty="0" smtClean="0"/>
              <a:t>			amino </a:t>
            </a:r>
            <a:r>
              <a:rPr lang="en-US" sz="6700" b="1" dirty="0"/>
              <a:t>acids, growth factors, </a:t>
            </a:r>
            <a:r>
              <a:rPr lang="en-US" sz="6700" b="1" dirty="0" smtClean="0"/>
              <a:t>		vitamins </a:t>
            </a:r>
            <a:r>
              <a:rPr lang="en-US" sz="6700" b="1" dirty="0"/>
              <a:t>B's and K by </a:t>
            </a:r>
            <a:r>
              <a:rPr lang="en-US" sz="6700" b="1" dirty="0" smtClean="0"/>
              <a:t>			</a:t>
            </a:r>
            <a:r>
              <a:rPr lang="en-US" sz="6700" b="1" dirty="0" err="1" smtClean="0"/>
              <a:t>E.coli</a:t>
            </a:r>
            <a:r>
              <a:rPr lang="en-US" sz="6700" b="1" dirty="0"/>
              <a:t>)</a:t>
            </a:r>
            <a:endParaRPr lang="en-US" sz="67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1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00807"/>
            <a:ext cx="7313613" cy="6183271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3.  E. coli bacteria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/>
              <a:t>a.  </a:t>
            </a:r>
            <a:r>
              <a:rPr lang="en-US" sz="3200" b="1" dirty="0" smtClean="0"/>
              <a:t>	Digest </a:t>
            </a:r>
            <a:r>
              <a:rPr lang="en-US" sz="3200" b="1" dirty="0"/>
              <a:t>some </a:t>
            </a:r>
            <a:r>
              <a:rPr lang="en-US" sz="3200" b="1" dirty="0" err="1"/>
              <a:t>undigestable</a:t>
            </a:r>
            <a:r>
              <a:rPr lang="en-US" sz="3200" b="1" dirty="0"/>
              <a:t> material</a:t>
            </a:r>
            <a:br>
              <a:rPr lang="en-US" sz="3200" b="1" dirty="0"/>
            </a:br>
            <a:r>
              <a:rPr lang="en-US" sz="3200" b="1" dirty="0"/>
              <a:t>b.  </a:t>
            </a:r>
            <a:r>
              <a:rPr lang="en-US" sz="3200" b="1" dirty="0" smtClean="0"/>
              <a:t>	Produce </a:t>
            </a:r>
            <a:r>
              <a:rPr lang="en-US" sz="3200" b="1" dirty="0"/>
              <a:t>gas (farts)</a:t>
            </a:r>
            <a:br>
              <a:rPr lang="en-US" sz="3200" b="1" dirty="0"/>
            </a:br>
            <a:r>
              <a:rPr lang="en-US" sz="3200" b="1" dirty="0"/>
              <a:t>c.  </a:t>
            </a:r>
            <a:r>
              <a:rPr lang="en-US" sz="3200" b="1" dirty="0" smtClean="0"/>
              <a:t>	Produce </a:t>
            </a:r>
            <a:r>
              <a:rPr lang="en-US" sz="3200" b="1" dirty="0"/>
              <a:t>amino acids</a:t>
            </a:r>
            <a:br>
              <a:rPr lang="en-US" sz="3200" b="1" dirty="0"/>
            </a:br>
            <a:r>
              <a:rPr lang="en-US" sz="3200" b="1" dirty="0"/>
              <a:t>d.  </a:t>
            </a:r>
            <a:r>
              <a:rPr lang="en-US" sz="3200" b="1" dirty="0" smtClean="0"/>
              <a:t>	Produce </a:t>
            </a:r>
            <a:r>
              <a:rPr lang="en-US" sz="3200" b="1" dirty="0"/>
              <a:t>vitamins </a:t>
            </a:r>
            <a:br>
              <a:rPr lang="en-US" sz="3200" b="1" dirty="0"/>
            </a:br>
            <a:r>
              <a:rPr lang="en-US" sz="3200" b="1" dirty="0"/>
              <a:t>e.  </a:t>
            </a:r>
            <a:r>
              <a:rPr lang="en-US" sz="3200" b="1" dirty="0" smtClean="0"/>
              <a:t>	Produce </a:t>
            </a:r>
            <a:r>
              <a:rPr lang="en-US" sz="3200" b="1" dirty="0"/>
              <a:t>growth factors (proteins that </a:t>
            </a:r>
            <a:r>
              <a:rPr lang="en-US" sz="3200" b="1" dirty="0" smtClean="0"/>
              <a:t>	stimulate </a:t>
            </a:r>
            <a:r>
              <a:rPr lang="en-US" sz="3200" b="1" dirty="0"/>
              <a:t>cell growth)</a:t>
            </a: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ecol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9387" y="4058377"/>
            <a:ext cx="6210805" cy="2750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90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17519"/>
            <a:ext cx="7313613" cy="5473681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4. Feces is composed of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/>
              <a:t>	</a:t>
            </a:r>
            <a:r>
              <a:rPr lang="en-US" sz="3200" b="1" dirty="0" smtClean="0"/>
              <a:t>a</a:t>
            </a:r>
            <a:r>
              <a:rPr lang="en-US" sz="3200" b="1" dirty="0"/>
              <a:t>. Undigested food (mainly cellulose)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/>
              <a:t>	</a:t>
            </a:r>
            <a:r>
              <a:rPr lang="en-US" sz="3200" b="1" dirty="0" smtClean="0"/>
              <a:t>b</a:t>
            </a:r>
            <a:r>
              <a:rPr lang="en-US" sz="3200" b="1" dirty="0"/>
              <a:t>. Dead bacteria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/>
              <a:t>	</a:t>
            </a:r>
            <a:r>
              <a:rPr lang="en-US" sz="3200" b="1" dirty="0" smtClean="0"/>
              <a:t>c</a:t>
            </a:r>
            <a:r>
              <a:rPr lang="en-US" sz="3200" b="1" dirty="0"/>
              <a:t>. Pigments</a:t>
            </a: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po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502" y="3312135"/>
            <a:ext cx="3114314" cy="3114314"/>
          </a:xfrm>
          <a:prstGeom prst="rect">
            <a:avLst/>
          </a:prstGeom>
        </p:spPr>
      </p:pic>
      <p:pic>
        <p:nvPicPr>
          <p:cNvPr id="5" name="Picture 4" descr="poo2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7773" y="2449333"/>
            <a:ext cx="4283944" cy="4283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46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b="1" dirty="0"/>
              <a:t>III. </a:t>
            </a:r>
            <a:r>
              <a:rPr lang="en-US" sz="3600" b="1" u="sng" dirty="0"/>
              <a:t>Digestive </a:t>
            </a:r>
            <a:r>
              <a:rPr lang="en-US" sz="3600" b="1" u="sng" dirty="0" smtClean="0"/>
              <a:t>Enzymes</a:t>
            </a:r>
            <a:r>
              <a:rPr lang="en-US" sz="3600" b="1" dirty="0" smtClean="0"/>
              <a:t> </a:t>
            </a:r>
            <a:r>
              <a:rPr lang="en-US" sz="3600" b="1" dirty="0" smtClean="0">
                <a:hlinkClick r:id="rId2"/>
              </a:rPr>
              <a:t>VIDEO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400" y="1371600"/>
            <a:ext cx="7313613" cy="514590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A. 	Enzymes break down food into small </a:t>
            </a:r>
            <a:r>
              <a:rPr lang="en-US" b="1" dirty="0" smtClean="0"/>
              <a:t>molecules 	which </a:t>
            </a:r>
            <a:r>
              <a:rPr lang="en-US" b="1" dirty="0"/>
              <a:t>are then absorbed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Fill out the following from your textbook:</a:t>
            </a:r>
          </a:p>
          <a:p>
            <a:pPr>
              <a:buFont typeface="Arial"/>
              <a:buChar char="•"/>
            </a:pPr>
            <a:r>
              <a:rPr lang="en-US" b="1" dirty="0" smtClean="0"/>
              <a:t>Source</a:t>
            </a:r>
          </a:p>
          <a:p>
            <a:pPr>
              <a:buFont typeface="Arial"/>
              <a:buChar char="•"/>
            </a:pPr>
            <a:r>
              <a:rPr lang="en-US" b="1" dirty="0" smtClean="0"/>
              <a:t>pH</a:t>
            </a:r>
          </a:p>
          <a:p>
            <a:pPr>
              <a:buFont typeface="Arial"/>
              <a:buChar char="•"/>
            </a:pPr>
            <a:r>
              <a:rPr lang="en-US" b="1" dirty="0" smtClean="0"/>
              <a:t>Food Digested</a:t>
            </a:r>
          </a:p>
          <a:p>
            <a:pPr>
              <a:buFont typeface="Arial"/>
              <a:buChar char="•"/>
            </a:pPr>
            <a:r>
              <a:rPr lang="en-US" b="1" dirty="0" smtClean="0"/>
              <a:t>Product</a:t>
            </a:r>
          </a:p>
          <a:p>
            <a:pPr marL="0" indent="0">
              <a:buNone/>
            </a:pPr>
            <a:r>
              <a:rPr lang="en-US" b="1" dirty="0" smtClean="0"/>
              <a:t>For: Salivary Amylase, Pepsin(</a:t>
            </a:r>
            <a:r>
              <a:rPr lang="en-US" b="1" dirty="0" err="1" smtClean="0"/>
              <a:t>ogen</a:t>
            </a:r>
            <a:r>
              <a:rPr lang="en-US" b="1" dirty="0" smtClean="0"/>
              <a:t>), Trypsin, Pancreatic Amylase, Lipase, Nuclease, Peptidase, Maltase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6724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2430"/>
            <a:ext cx="7313613" cy="683282"/>
          </a:xfrm>
        </p:spPr>
        <p:txBody>
          <a:bodyPr/>
          <a:lstStyle/>
          <a:p>
            <a:pPr algn="l"/>
            <a:r>
              <a:rPr lang="en-US" sz="3600" b="1" dirty="0"/>
              <a:t>IV. </a:t>
            </a:r>
            <a:r>
              <a:rPr lang="en-US" sz="3600" b="1" u="sng" dirty="0"/>
              <a:t>Swallowing and Peristalsis</a:t>
            </a:r>
            <a:r>
              <a:rPr lang="en-US" sz="3600" b="1" dirty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885712"/>
            <a:ext cx="7313613" cy="584904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/>
              <a:t>A. </a:t>
            </a:r>
            <a:r>
              <a:rPr lang="en-US" b="1" dirty="0" smtClean="0"/>
              <a:t>	Swallowing </a:t>
            </a:r>
            <a:r>
              <a:rPr lang="en-US" b="1" dirty="0"/>
              <a:t>involves the formation of a bolus (food </a:t>
            </a:r>
            <a:r>
              <a:rPr lang="en-US" b="1" dirty="0" smtClean="0"/>
              <a:t>	ball</a:t>
            </a:r>
            <a:r>
              <a:rPr lang="en-US" b="1" dirty="0"/>
              <a:t>)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	1</a:t>
            </a:r>
            <a:r>
              <a:rPr lang="en-US" b="1" dirty="0"/>
              <a:t>. Formed by the mouth, teeth, tongue, and saliva </a:t>
            </a:r>
            <a:r>
              <a:rPr lang="en-US" b="1" dirty="0" smtClean="0"/>
              <a:t>	from </a:t>
            </a:r>
            <a:r>
              <a:rPr lang="en-US" b="1" dirty="0"/>
              <a:t>the salivary glands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B. </a:t>
            </a:r>
            <a:r>
              <a:rPr lang="en-US" b="1" dirty="0" smtClean="0"/>
              <a:t>	When </a:t>
            </a:r>
            <a:r>
              <a:rPr lang="en-US" b="1" dirty="0"/>
              <a:t>swallowing the esophagus moves the bolus </a:t>
            </a:r>
            <a:r>
              <a:rPr lang="en-US" b="1" dirty="0" smtClean="0"/>
              <a:t>	into </a:t>
            </a:r>
            <a:r>
              <a:rPr lang="en-US" b="1" dirty="0"/>
              <a:t>the stomach by peristalsis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	1</a:t>
            </a:r>
            <a:r>
              <a:rPr lang="en-US" b="1" dirty="0"/>
              <a:t>. Peristalsis is a rhythmic, wavelike contraction of </a:t>
            </a:r>
            <a:r>
              <a:rPr lang="en-US" b="1" dirty="0" smtClean="0"/>
              <a:t>	the </a:t>
            </a:r>
            <a:r>
              <a:rPr lang="en-US" b="1" dirty="0"/>
              <a:t>esophagus and intestine</a:t>
            </a:r>
            <a:br>
              <a:rPr lang="en-US" b="1" dirty="0"/>
            </a:br>
            <a:r>
              <a:rPr lang="en-US" b="1" dirty="0" smtClean="0"/>
              <a:t>  	2</a:t>
            </a:r>
            <a:r>
              <a:rPr lang="en-US" b="1" dirty="0"/>
              <a:t>. Muscle contractions (smooth muscle) run along </a:t>
            </a:r>
            <a:r>
              <a:rPr lang="en-US" b="1" dirty="0" smtClean="0"/>
              <a:t>	the </a:t>
            </a:r>
            <a:r>
              <a:rPr lang="en-US" b="1" dirty="0"/>
              <a:t>tube and push food </a:t>
            </a:r>
            <a:r>
              <a:rPr lang="en-US" b="1" dirty="0" smtClean="0"/>
              <a:t>material </a:t>
            </a:r>
            <a:r>
              <a:rPr lang="en-US" b="1" dirty="0"/>
              <a:t>in one </a:t>
            </a:r>
            <a:r>
              <a:rPr lang="en-US" b="1" dirty="0" smtClean="0"/>
              <a:t>direction</a:t>
            </a:r>
            <a:r>
              <a:rPr lang="en-US" b="1" dirty="0"/>
              <a:t> </a:t>
            </a:r>
            <a:r>
              <a:rPr lang="en-US" b="1" dirty="0" smtClean="0"/>
              <a:t>	peristalsis </a:t>
            </a:r>
            <a:r>
              <a:rPr lang="en-US" b="1" dirty="0" smtClean="0">
                <a:hlinkClick r:id="rId2"/>
              </a:rPr>
              <a:t>VIDEO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21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33962"/>
            <a:ext cx="7313613" cy="735308"/>
          </a:xfrm>
        </p:spPr>
        <p:txBody>
          <a:bodyPr/>
          <a:lstStyle/>
          <a:p>
            <a:pPr algn="l"/>
            <a:r>
              <a:rPr lang="en-US" sz="3600" b="1" dirty="0"/>
              <a:t>VI.	</a:t>
            </a:r>
            <a:r>
              <a:rPr lang="en-US" sz="3600" b="1" u="sng" dirty="0"/>
              <a:t>The 7 Functions of the </a:t>
            </a:r>
            <a:r>
              <a:rPr lang="en-US" sz="3600" b="1" u="sng" dirty="0" smtClean="0"/>
              <a:t>Liver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672" y="1371600"/>
            <a:ext cx="8839061" cy="531301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1.	Removes </a:t>
            </a:r>
            <a:r>
              <a:rPr lang="en-US" b="1" dirty="0"/>
              <a:t>and metabolize toxic materials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	a</a:t>
            </a:r>
            <a:r>
              <a:rPr lang="en-US" b="1" dirty="0"/>
              <a:t>.	Example:  alcohol detoxification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2.	Stores extra glucose in the form of glycogen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	a</a:t>
            </a:r>
            <a:r>
              <a:rPr lang="en-US" b="1" dirty="0"/>
              <a:t>.	Will also convert glycogen to glucose when </a:t>
            </a:r>
            <a:r>
              <a:rPr lang="en-US" b="1" dirty="0" smtClean="0"/>
              <a:t>			blood </a:t>
            </a:r>
            <a:r>
              <a:rPr lang="en-US" b="1" dirty="0"/>
              <a:t>sugar levels drop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3.	Destroys old red blood cells</a:t>
            </a:r>
            <a:br>
              <a:rPr lang="en-US" b="1" dirty="0"/>
            </a:br>
            <a:r>
              <a:rPr lang="en-US" b="1" dirty="0" smtClean="0"/>
              <a:t>	a</a:t>
            </a:r>
            <a:r>
              <a:rPr lang="en-US" b="1" dirty="0"/>
              <a:t>.	Broken into the </a:t>
            </a:r>
            <a:r>
              <a:rPr lang="en-US" b="1" dirty="0" err="1"/>
              <a:t>heme</a:t>
            </a:r>
            <a:r>
              <a:rPr lang="en-US" b="1" dirty="0"/>
              <a:t> segment which is </a:t>
            </a:r>
            <a:r>
              <a:rPr lang="en-US" b="1" dirty="0" smtClean="0"/>
              <a:t>			recycled </a:t>
            </a:r>
            <a:r>
              <a:rPr lang="en-US" b="1" dirty="0"/>
              <a:t>in new red blood </a:t>
            </a:r>
            <a:r>
              <a:rPr lang="en-US" b="1" dirty="0" smtClean="0"/>
              <a:t>cells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b</a:t>
            </a:r>
            <a:r>
              <a:rPr lang="en-US" b="1" dirty="0"/>
              <a:t>.	Broken into bile which is stored in the gall </a:t>
            </a:r>
            <a:r>
              <a:rPr lang="en-US" b="1" dirty="0" smtClean="0"/>
              <a:t>			bladder </a:t>
            </a:r>
            <a:r>
              <a:rPr lang="en-US" b="1" dirty="0"/>
              <a:t>to be used for fat emulsification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12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3691"/>
            <a:ext cx="7313613" cy="6367099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4.	Produces urea from breakdown </a:t>
            </a:r>
            <a:r>
              <a:rPr lang="en-US" sz="3200" b="1" dirty="0" smtClean="0"/>
              <a:t>	product </a:t>
            </a:r>
            <a:r>
              <a:rPr lang="en-US" sz="3200" b="1" dirty="0"/>
              <a:t>of amino </a:t>
            </a:r>
            <a:r>
              <a:rPr lang="en-US" sz="3200" b="1" dirty="0" smtClean="0"/>
              <a:t>acids</a:t>
            </a: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 smtClean="0"/>
              <a:t>	a</a:t>
            </a:r>
            <a:r>
              <a:rPr lang="en-US" sz="3200" b="1" dirty="0"/>
              <a:t>.	Urea is nitrogenous waste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/>
              <a:t>5.	Makes blood proteins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/>
              <a:t>6.	Stores iron and the fat-soluble </a:t>
            </a:r>
            <a:r>
              <a:rPr lang="en-US" sz="3200" b="1" dirty="0" smtClean="0"/>
              <a:t>	vitamins </a:t>
            </a:r>
            <a:r>
              <a:rPr lang="en-US" sz="3200" b="1" dirty="0"/>
              <a:t>A, D, E </a:t>
            </a:r>
            <a:r>
              <a:rPr lang="en-US" sz="3200" b="1" dirty="0" smtClean="0"/>
              <a:t>and </a:t>
            </a:r>
            <a:r>
              <a:rPr lang="en-US" sz="3200" b="1" dirty="0"/>
              <a:t>K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/>
              <a:t>7.	Converts amino acids to glucose if </a:t>
            </a:r>
            <a:r>
              <a:rPr lang="en-US" sz="3200" b="1" dirty="0" smtClean="0"/>
              <a:t>	necessary 	(</a:t>
            </a:r>
            <a:r>
              <a:rPr lang="en-US" sz="3200" b="1" dirty="0"/>
              <a:t>gluconeogenesis)</a:t>
            </a:r>
            <a:endParaRPr lang="en-US" sz="3200" dirty="0"/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01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615"/>
            <a:ext cx="7313613" cy="8683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/>
              <a:t>V.	</a:t>
            </a:r>
            <a:r>
              <a:rPr lang="en-US" sz="3200" b="1" u="sng" dirty="0"/>
              <a:t>Gastric, Pancreatic and Intestinal Juices</a:t>
            </a:r>
            <a:r>
              <a:rPr lang="en-US" sz="3200" b="1" dirty="0"/>
              <a:t>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381" y="1020977"/>
            <a:ext cx="8839061" cy="5680352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sz="9600" b="1" dirty="0" smtClean="0"/>
              <a:t>A.	Mouth</a:t>
            </a:r>
            <a:r>
              <a:rPr lang="en-US" sz="9600" b="1" dirty="0"/>
              <a:t>:  Salivary Glands: </a:t>
            </a:r>
            <a:br>
              <a:rPr lang="en-US" sz="9600" b="1" dirty="0"/>
            </a:br>
            <a:r>
              <a:rPr lang="en-US" sz="9600" b="1" dirty="0" smtClean="0"/>
              <a:t>	1</a:t>
            </a:r>
            <a:r>
              <a:rPr lang="en-US" sz="9600" b="1" dirty="0"/>
              <a:t>.	</a:t>
            </a:r>
            <a:r>
              <a:rPr lang="en-US" sz="9600" b="1" dirty="0" smtClean="0"/>
              <a:t>Saliva</a:t>
            </a:r>
            <a:endParaRPr lang="en-US" sz="9600" dirty="0" smtClean="0"/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sz="9600" b="1" dirty="0" smtClean="0"/>
              <a:t>		a. composed of </a:t>
            </a:r>
            <a:endParaRPr lang="en-US" sz="9600" dirty="0" smtClean="0"/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sz="9600" b="1" dirty="0" smtClean="0"/>
              <a:t>			</a:t>
            </a:r>
            <a:r>
              <a:rPr lang="en-US" sz="9600" b="1" dirty="0" err="1" smtClean="0"/>
              <a:t>i</a:t>
            </a:r>
            <a:r>
              <a:rPr lang="en-US" sz="9600" b="1" dirty="0"/>
              <a:t>.	H</a:t>
            </a:r>
            <a:r>
              <a:rPr lang="en-US" sz="9600" b="1" baseline="-25000" dirty="0"/>
              <a:t>2</a:t>
            </a:r>
            <a:r>
              <a:rPr lang="en-US" sz="9600" b="1" dirty="0"/>
              <a:t>O</a:t>
            </a:r>
            <a:endParaRPr lang="en-US" sz="9600" dirty="0"/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sz="9600" b="1" dirty="0" smtClean="0"/>
              <a:t>			ii</a:t>
            </a:r>
            <a:r>
              <a:rPr lang="en-US" sz="9600" b="1" dirty="0"/>
              <a:t>.	mucus</a:t>
            </a:r>
            <a:endParaRPr lang="en-US" sz="9600" dirty="0"/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sz="9600" b="1" dirty="0" smtClean="0"/>
              <a:t>			iii</a:t>
            </a:r>
            <a:r>
              <a:rPr lang="en-US" sz="9600" b="1" dirty="0"/>
              <a:t>.	salivary </a:t>
            </a:r>
            <a:r>
              <a:rPr lang="en-US" sz="9600" b="1" dirty="0" err="1"/>
              <a:t>amalyse</a:t>
            </a:r>
            <a:r>
              <a:rPr lang="en-US" sz="9600" b="1" dirty="0"/>
              <a:t/>
            </a:r>
            <a:br>
              <a:rPr lang="en-US" sz="9600" b="1" dirty="0"/>
            </a:br>
            <a:r>
              <a:rPr lang="en-US" sz="9600" b="1" dirty="0" smtClean="0"/>
              <a:t>		b. function</a:t>
            </a:r>
            <a:r>
              <a:rPr lang="en-US" sz="9600" b="1" dirty="0"/>
              <a:t>:</a:t>
            </a:r>
            <a:endParaRPr lang="en-US" sz="9600" dirty="0"/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sz="9600" b="1" dirty="0" smtClean="0"/>
              <a:t>			</a:t>
            </a:r>
            <a:r>
              <a:rPr lang="en-US" sz="9600" b="1" dirty="0" err="1" smtClean="0"/>
              <a:t>i</a:t>
            </a:r>
            <a:r>
              <a:rPr lang="en-US" sz="9600" b="1" dirty="0"/>
              <a:t>.	Salivary amylase (digestive enzyme </a:t>
            </a:r>
            <a:r>
              <a:rPr lang="en-US" sz="9600" b="1" dirty="0" smtClean="0"/>
              <a:t>					that </a:t>
            </a:r>
            <a:r>
              <a:rPr lang="en-US" sz="9600" b="1" dirty="0"/>
              <a:t>breaks down starches)</a:t>
            </a:r>
            <a:endParaRPr lang="en-US" sz="9600" dirty="0"/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sz="9600" b="1" dirty="0" smtClean="0"/>
              <a:t>			ii</a:t>
            </a:r>
            <a:r>
              <a:rPr lang="en-US" sz="9600" b="1" dirty="0"/>
              <a:t>.	Clean the mouth</a:t>
            </a:r>
            <a:endParaRPr lang="en-US" sz="9600" dirty="0"/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sz="9600" b="1" dirty="0"/>
              <a:t>	</a:t>
            </a:r>
            <a:r>
              <a:rPr lang="en-US" sz="9600" b="1" dirty="0" smtClean="0"/>
              <a:t>		iii</a:t>
            </a:r>
            <a:r>
              <a:rPr lang="en-US" sz="9600" b="1" dirty="0"/>
              <a:t>.	Dissolve soluble particles</a:t>
            </a:r>
            <a:endParaRPr lang="en-US" sz="9600" dirty="0"/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sz="9600" b="1" dirty="0"/>
              <a:t>	</a:t>
            </a:r>
            <a:r>
              <a:rPr lang="en-US" sz="9600" b="1" dirty="0" smtClean="0"/>
              <a:t>		iv</a:t>
            </a:r>
            <a:r>
              <a:rPr lang="en-US" sz="9600" b="1" dirty="0"/>
              <a:t>.	Soften food</a:t>
            </a:r>
            <a:endParaRPr lang="en-US" sz="9600" dirty="0"/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sz="9600" b="1" dirty="0"/>
              <a:t>	</a:t>
            </a:r>
            <a:r>
              <a:rPr lang="en-US" sz="9600" b="1" dirty="0" smtClean="0"/>
              <a:t>		v</a:t>
            </a:r>
            <a:r>
              <a:rPr lang="en-US" sz="9600" b="1" dirty="0"/>
              <a:t>.	Moistens the lining of the mouth</a:t>
            </a:r>
            <a:endParaRPr lang="en-US" sz="9600" dirty="0"/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sz="9600" b="1" dirty="0" smtClean="0"/>
              <a:t>			vi</a:t>
            </a:r>
            <a:r>
              <a:rPr lang="en-US" sz="9600" b="1" dirty="0"/>
              <a:t>.	Lubrication of </a:t>
            </a:r>
            <a:r>
              <a:rPr lang="en-US" sz="9600" b="1" dirty="0" smtClean="0"/>
              <a:t>food</a:t>
            </a: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sz="9600" b="1" dirty="0"/>
              <a:t>	</a:t>
            </a:r>
            <a:r>
              <a:rPr lang="en-US" sz="9600" b="1" dirty="0" smtClean="0"/>
              <a:t>		vii</a:t>
            </a:r>
            <a:r>
              <a:rPr lang="en-US" sz="9600" b="1" dirty="0"/>
              <a:t>.	Formation of a bolus (food ball)</a:t>
            </a:r>
            <a:endParaRPr lang="en-US" sz="9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47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3692"/>
            <a:ext cx="7313613" cy="65509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B.	Stomach:  Gastric juice </a:t>
            </a:r>
            <a:br>
              <a:rPr lang="en-US" sz="3200" b="1" dirty="0"/>
            </a:br>
            <a:r>
              <a:rPr lang="en-US" sz="3200" b="1" dirty="0" smtClean="0"/>
              <a:t>	1</a:t>
            </a:r>
            <a:r>
              <a:rPr lang="en-US" sz="3200" b="1" dirty="0"/>
              <a:t>.	water (for hydrolysis)</a:t>
            </a:r>
            <a:br>
              <a:rPr lang="en-US" sz="3200" b="1" dirty="0"/>
            </a:br>
            <a:r>
              <a:rPr lang="en-US" sz="3200" b="1" dirty="0" smtClean="0"/>
              <a:t>	2</a:t>
            </a:r>
            <a:r>
              <a:rPr lang="en-US" sz="3200" b="1" dirty="0"/>
              <a:t>.	Pepsinogen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 smtClean="0"/>
              <a:t>		a</a:t>
            </a:r>
            <a:r>
              <a:rPr lang="en-US" sz="3200" b="1" dirty="0"/>
              <a:t>.	inactive form of the </a:t>
            </a:r>
            <a:r>
              <a:rPr lang="en-US" sz="3200" b="1" dirty="0" smtClean="0"/>
              <a:t>				enzyme </a:t>
            </a:r>
            <a:r>
              <a:rPr lang="en-US" sz="3200" b="1" dirty="0"/>
              <a:t>Pepsin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 smtClean="0"/>
              <a:t>		b</a:t>
            </a:r>
            <a:r>
              <a:rPr lang="en-US" sz="3200" b="1" dirty="0"/>
              <a:t>.	needs </a:t>
            </a:r>
            <a:r>
              <a:rPr lang="en-US" sz="3200" b="1" dirty="0" err="1"/>
              <a:t>HCl</a:t>
            </a:r>
            <a:r>
              <a:rPr lang="en-US" sz="3200" b="1" dirty="0"/>
              <a:t> to lower pH to </a:t>
            </a:r>
            <a:r>
              <a:rPr lang="en-US" sz="3200" b="1" dirty="0" smtClean="0"/>
              <a:t>			activate </a:t>
            </a:r>
            <a:r>
              <a:rPr lang="en-US" sz="3200" b="1" dirty="0"/>
              <a:t>Pepsin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 smtClean="0"/>
              <a:t>		c</a:t>
            </a:r>
            <a:r>
              <a:rPr lang="en-US" sz="3200" b="1" dirty="0"/>
              <a:t>.	Pepsin digests large </a:t>
            </a:r>
            <a:r>
              <a:rPr lang="en-US" sz="3200" b="1" dirty="0" smtClean="0"/>
              <a:t>				proteins </a:t>
            </a:r>
            <a:r>
              <a:rPr lang="en-US" sz="3200" b="1" dirty="0"/>
              <a:t>to small amino </a:t>
            </a:r>
            <a:r>
              <a:rPr lang="en-US" sz="3200" b="1" dirty="0" smtClean="0"/>
              <a:t>			acid </a:t>
            </a:r>
            <a:r>
              <a:rPr lang="en-US" sz="3200" b="1" dirty="0"/>
              <a:t>chains (peptides)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 smtClean="0"/>
              <a:t>		d</a:t>
            </a:r>
            <a:r>
              <a:rPr lang="en-US" sz="3200" b="1" dirty="0"/>
              <a:t>.	food becomes semi liquid </a:t>
            </a:r>
            <a:r>
              <a:rPr lang="en-US" sz="3200" b="1" dirty="0" smtClean="0"/>
              <a:t>			mass </a:t>
            </a:r>
            <a:r>
              <a:rPr lang="en-US" sz="3200" b="1" dirty="0"/>
              <a:t>called acid </a:t>
            </a:r>
            <a:r>
              <a:rPr lang="en-US" sz="3200" b="1" dirty="0" err="1"/>
              <a:t>chyme</a:t>
            </a: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82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218" y="167115"/>
            <a:ext cx="8755516" cy="655092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/>
              <a:t>C.	Pancreas:  Pancreatic juice </a:t>
            </a:r>
            <a:br>
              <a:rPr lang="en-US" sz="3200" b="1" dirty="0"/>
            </a:br>
            <a:r>
              <a:rPr lang="en-US" sz="3200" b="1" dirty="0" smtClean="0"/>
              <a:t>	1</a:t>
            </a:r>
            <a:r>
              <a:rPr lang="en-US" sz="3200" b="1" dirty="0"/>
              <a:t>.	Sodium Bicarbonate: (</a:t>
            </a:r>
            <a:r>
              <a:rPr lang="en-US" sz="3200" b="1" dirty="0" smtClean="0"/>
              <a:t>NaHCO</a:t>
            </a:r>
            <a:r>
              <a:rPr lang="en-US" sz="3200" b="1" baseline="-25000" dirty="0" smtClean="0"/>
              <a:t>3 </a:t>
            </a:r>
            <a:r>
              <a:rPr lang="en-US" sz="3200" b="1" dirty="0"/>
              <a:t>, </a:t>
            </a:r>
            <a:r>
              <a:rPr lang="en-US" sz="3200" b="1" dirty="0" smtClean="0"/>
              <a:t>			Baking </a:t>
            </a:r>
            <a:r>
              <a:rPr lang="en-US" sz="3200" b="1" dirty="0"/>
              <a:t>Soda)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 smtClean="0"/>
              <a:t>		a</a:t>
            </a:r>
            <a:r>
              <a:rPr lang="en-US" sz="3200" b="1" dirty="0"/>
              <a:t>.	very important in neutralizing </a:t>
            </a:r>
            <a:r>
              <a:rPr lang="en-US" sz="3200" b="1" dirty="0" smtClean="0"/>
              <a:t>				stomach </a:t>
            </a:r>
            <a:r>
              <a:rPr lang="en-US" sz="3200" b="1" dirty="0"/>
              <a:t>acid to give a </a:t>
            </a:r>
            <a:r>
              <a:rPr lang="en-US" sz="3200" b="1" dirty="0" smtClean="0"/>
              <a:t>slightly </a:t>
            </a:r>
            <a:r>
              <a:rPr lang="en-US" sz="3200" b="1" dirty="0"/>
              <a:t>basic </a:t>
            </a:r>
            <a:r>
              <a:rPr lang="en-US" sz="3200" b="1" dirty="0" smtClean="0"/>
              <a:t>			pH </a:t>
            </a:r>
            <a:r>
              <a:rPr lang="en-US" sz="3200" b="1" dirty="0"/>
              <a:t>in intestine. (pH 3.5 in stomach to </a:t>
            </a:r>
            <a:r>
              <a:rPr lang="en-US" sz="3200" b="1" dirty="0" smtClean="0"/>
              <a:t>			pH </a:t>
            </a:r>
            <a:r>
              <a:rPr lang="en-US" sz="3200" b="1" dirty="0"/>
              <a:t>7.5 in intestine)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 smtClean="0"/>
              <a:t>	2</a:t>
            </a:r>
            <a:r>
              <a:rPr lang="en-US" sz="3200" b="1" dirty="0"/>
              <a:t>.	Enzymes:</a:t>
            </a:r>
            <a:br>
              <a:rPr lang="en-US" sz="3200" b="1" dirty="0"/>
            </a:br>
            <a:r>
              <a:rPr lang="en-US" sz="3200" b="1" dirty="0" smtClean="0"/>
              <a:t>		a</a:t>
            </a:r>
            <a:r>
              <a:rPr lang="en-US" sz="3200" b="1" dirty="0"/>
              <a:t>.	Pancreatic Amylase </a:t>
            </a:r>
            <a:br>
              <a:rPr lang="en-US" sz="3200" b="1" dirty="0"/>
            </a:br>
            <a:r>
              <a:rPr lang="en-US" sz="3200" b="1" dirty="0" smtClean="0"/>
              <a:t>		b</a:t>
            </a:r>
            <a:r>
              <a:rPr lang="en-US" sz="3200" b="1" dirty="0"/>
              <a:t>.	Trypsin </a:t>
            </a:r>
            <a:br>
              <a:rPr lang="en-US" sz="3200" b="1" dirty="0"/>
            </a:br>
            <a:r>
              <a:rPr lang="en-US" sz="3200" b="1" dirty="0" smtClean="0"/>
              <a:t>		c</a:t>
            </a:r>
            <a:r>
              <a:rPr lang="en-US" sz="3200" b="1" dirty="0"/>
              <a:t>.	Lipase </a:t>
            </a:r>
            <a:br>
              <a:rPr lang="en-US" sz="3200" b="1" dirty="0"/>
            </a:br>
            <a:r>
              <a:rPr lang="en-US" sz="3200" b="1" dirty="0" smtClean="0"/>
              <a:t>		d</a:t>
            </a:r>
            <a:r>
              <a:rPr lang="en-US" sz="3200" b="1" dirty="0"/>
              <a:t>.	Nuclease (digests DNA &amp; RNA to </a:t>
            </a:r>
            <a:r>
              <a:rPr lang="en-US" sz="3200" b="1" dirty="0" smtClean="0"/>
              <a:t>			nucleotides</a:t>
            </a:r>
            <a:r>
              <a:rPr lang="en-US" sz="3200" b="1" dirty="0"/>
              <a:t>)</a:t>
            </a: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41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0404"/>
            <a:ext cx="7313613" cy="6433944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b.	Dermis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 smtClean="0"/>
              <a:t>	</a:t>
            </a:r>
            <a:r>
              <a:rPr lang="en-US" sz="3200" b="1" dirty="0" err="1" smtClean="0"/>
              <a:t>i</a:t>
            </a:r>
            <a:r>
              <a:rPr lang="en-US" sz="3200" b="1" dirty="0"/>
              <a:t>.	Middle layer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 smtClean="0"/>
              <a:t>	ii</a:t>
            </a:r>
            <a:r>
              <a:rPr lang="en-US" sz="3200" b="1" dirty="0"/>
              <a:t>.	Loose connective tissue with </a:t>
            </a:r>
            <a:r>
              <a:rPr lang="en-US" sz="3200" b="1" dirty="0" smtClean="0"/>
              <a:t>		many </a:t>
            </a:r>
            <a:r>
              <a:rPr lang="en-US" sz="3200" b="1" dirty="0"/>
              <a:t>elastic fibers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 smtClean="0"/>
              <a:t>	iii</a:t>
            </a:r>
            <a:r>
              <a:rPr lang="en-US" sz="3200" b="1" dirty="0"/>
              <a:t>.	Sweat glands, nerve endings, </a:t>
            </a:r>
            <a:r>
              <a:rPr lang="en-US" sz="3200" b="1" dirty="0" smtClean="0"/>
              <a:t>		blood </a:t>
            </a:r>
            <a:r>
              <a:rPr lang="en-US" sz="3200" b="1" dirty="0"/>
              <a:t>vessels, and hair follicles </a:t>
            </a:r>
            <a:r>
              <a:rPr lang="en-US" sz="3200" b="1" dirty="0" smtClean="0"/>
              <a:t>		located here</a:t>
            </a:r>
          </a:p>
          <a:p>
            <a:pPr marL="0" indent="0">
              <a:buNone/>
            </a:pPr>
            <a:endParaRPr lang="en-US" sz="3200" dirty="0"/>
          </a:p>
        </p:txBody>
      </p:sp>
      <p:pic>
        <p:nvPicPr>
          <p:cNvPr id="4" name="Picture 3" descr="Normal_Epidermis_and_Dermis_with_Intradermal_Nevus_10x-cropped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429" y="4366260"/>
            <a:ext cx="6680461" cy="2368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50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b="1" dirty="0"/>
              <a:t>VI.	</a:t>
            </a:r>
            <a:r>
              <a:rPr lang="en-US" sz="3600" b="1" u="sng" dirty="0"/>
              <a:t>Insulin (and Glucagon)</a:t>
            </a:r>
            <a:r>
              <a:rPr lang="en-US" sz="3600" b="1" dirty="0"/>
              <a:t> </a:t>
            </a:r>
            <a:r>
              <a:rPr lang="en-US" sz="3600" b="1" dirty="0" smtClean="0">
                <a:hlinkClick r:id="rId2"/>
              </a:rPr>
              <a:t>VIDEO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313613" cy="516261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b="1" dirty="0" smtClean="0"/>
              <a:t>	A</a:t>
            </a:r>
            <a:r>
              <a:rPr lang="en-US" sz="3200" b="1" dirty="0"/>
              <a:t>.	Insulin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 smtClean="0"/>
              <a:t>		1</a:t>
            </a:r>
            <a:r>
              <a:rPr lang="en-US" sz="3200" b="1" dirty="0"/>
              <a:t>.	Hormone produced by </a:t>
            </a:r>
            <a:r>
              <a:rPr lang="en-US" sz="3200" b="1" dirty="0" smtClean="0"/>
              <a:t>				cells </a:t>
            </a:r>
            <a:r>
              <a:rPr lang="en-US" sz="3200" b="1" dirty="0"/>
              <a:t>in the Pancreas called </a:t>
            </a:r>
            <a:r>
              <a:rPr lang="en-US" sz="3200" b="1" dirty="0" smtClean="0"/>
              <a:t>			islets </a:t>
            </a:r>
            <a:r>
              <a:rPr lang="en-US" sz="3200" b="1" dirty="0"/>
              <a:t>of Langerhans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 smtClean="0"/>
              <a:t>		2</a:t>
            </a:r>
            <a:r>
              <a:rPr lang="en-US" sz="3200" b="1" dirty="0"/>
              <a:t>.	Acts upon the cell </a:t>
            </a:r>
            <a:r>
              <a:rPr lang="en-US" sz="3200" b="1" dirty="0" smtClean="0"/>
              <a:t>				membranes </a:t>
            </a:r>
            <a:r>
              <a:rPr lang="en-US" sz="3200" b="1" dirty="0"/>
              <a:t>of most cells </a:t>
            </a:r>
            <a:r>
              <a:rPr lang="en-US" sz="3200" b="1" dirty="0" smtClean="0"/>
              <a:t>			and opens </a:t>
            </a:r>
            <a:r>
              <a:rPr lang="en-US" sz="3200" b="1" dirty="0"/>
              <a:t>the protein gates </a:t>
            </a:r>
            <a:r>
              <a:rPr lang="en-US" sz="3200" b="1" dirty="0" smtClean="0"/>
              <a:t>			in </a:t>
            </a:r>
            <a:r>
              <a:rPr lang="en-US" sz="3200" b="1" dirty="0"/>
              <a:t>the membranes, allowing </a:t>
            </a:r>
            <a:r>
              <a:rPr lang="en-US" sz="3200" b="1" dirty="0" smtClean="0"/>
              <a:t>			glucose </a:t>
            </a:r>
            <a:r>
              <a:rPr lang="en-US" sz="3200" b="1" dirty="0"/>
              <a:t>to enter the cells </a:t>
            </a:r>
            <a:r>
              <a:rPr lang="en-US" sz="3200" b="1" dirty="0" smtClean="0"/>
              <a:t>			from </a:t>
            </a:r>
            <a:r>
              <a:rPr lang="en-US" sz="3200" b="1" dirty="0"/>
              <a:t>the blood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 smtClean="0"/>
              <a:t>		3</a:t>
            </a:r>
            <a:r>
              <a:rPr lang="en-US" sz="3200" b="1" dirty="0"/>
              <a:t>.	Lowering blood sugar</a:t>
            </a: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18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34231"/>
            <a:ext cx="7313613" cy="62501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		4</a:t>
            </a:r>
            <a:r>
              <a:rPr lang="en-US" sz="3200" b="1" dirty="0"/>
              <a:t>.	Stimulates the liver and </a:t>
            </a:r>
            <a:r>
              <a:rPr lang="en-US" sz="3200" b="1" dirty="0" smtClean="0"/>
              <a:t>			muscles </a:t>
            </a:r>
            <a:r>
              <a:rPr lang="en-US" sz="3200" b="1" dirty="0"/>
              <a:t>to convert glucose </a:t>
            </a:r>
            <a:r>
              <a:rPr lang="en-US" sz="3200" b="1" dirty="0" smtClean="0"/>
              <a:t>			to </a:t>
            </a:r>
            <a:r>
              <a:rPr lang="en-US" sz="3200" b="1" dirty="0"/>
              <a:t>glycogen, as well as </a:t>
            </a:r>
            <a:r>
              <a:rPr lang="en-US" sz="3200" b="1" dirty="0" smtClean="0"/>
              <a:t>				promoting </a:t>
            </a:r>
            <a:r>
              <a:rPr lang="en-US" sz="3200" b="1" dirty="0"/>
              <a:t>the formation </a:t>
            </a:r>
            <a:r>
              <a:rPr lang="en-US" sz="3200" b="1" dirty="0" smtClean="0"/>
              <a:t>			of </a:t>
            </a:r>
            <a:r>
              <a:rPr lang="en-US" sz="3200" b="1" dirty="0"/>
              <a:t>fats and proteins.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 smtClean="0"/>
              <a:t>	B</a:t>
            </a:r>
            <a:r>
              <a:rPr lang="en-US" sz="3200" b="1" dirty="0"/>
              <a:t>.	Glucagon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 smtClean="0"/>
              <a:t>		1</a:t>
            </a:r>
            <a:r>
              <a:rPr lang="en-US" sz="3200" b="1" dirty="0"/>
              <a:t>.	Second hormone </a:t>
            </a:r>
            <a:r>
              <a:rPr lang="en-US" sz="3200" b="1" dirty="0" smtClean="0"/>
              <a:t>					produced </a:t>
            </a:r>
            <a:r>
              <a:rPr lang="en-US" sz="3200" b="1" dirty="0"/>
              <a:t>by cells in the </a:t>
            </a:r>
            <a:r>
              <a:rPr lang="en-US" sz="3200" b="1" dirty="0" smtClean="0"/>
              <a:t>			Pancreas </a:t>
            </a:r>
            <a:r>
              <a:rPr lang="en-US" sz="3200" b="1" dirty="0"/>
              <a:t>called islets of </a:t>
            </a:r>
            <a:r>
              <a:rPr lang="en-US" sz="3200" b="1" dirty="0" smtClean="0"/>
              <a:t>			Langerhans 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 smtClean="0"/>
              <a:t>		2</a:t>
            </a:r>
            <a:r>
              <a:rPr lang="en-US" sz="3200" b="1" dirty="0"/>
              <a:t>.	Will increase blood glucose </a:t>
            </a:r>
            <a:r>
              <a:rPr lang="en-US" sz="3200" b="1" dirty="0" smtClean="0"/>
              <a:t>			levels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3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50673"/>
            <a:ext cx="7313613" cy="685173"/>
          </a:xfrm>
        </p:spPr>
        <p:txBody>
          <a:bodyPr/>
          <a:lstStyle/>
          <a:p>
            <a:pPr algn="l"/>
            <a:r>
              <a:rPr lang="en-US" sz="3600" b="1" dirty="0" smtClean="0"/>
              <a:t>VII.	</a:t>
            </a:r>
            <a:r>
              <a:rPr lang="en-US" sz="3600" b="1" u="sng" dirty="0" smtClean="0"/>
              <a:t>Liver and Bile</a:t>
            </a:r>
            <a:r>
              <a:rPr lang="en-US" sz="3600" b="1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69539"/>
            <a:ext cx="7313613" cy="5598367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smtClean="0"/>
              <a:t>	A</a:t>
            </a:r>
            <a:r>
              <a:rPr lang="en-US" sz="3200" b="1" dirty="0"/>
              <a:t>.	Liver is connected to the </a:t>
            </a:r>
            <a:r>
              <a:rPr lang="en-US" sz="3200" b="1" dirty="0" smtClean="0"/>
              <a:t>			intestines </a:t>
            </a:r>
            <a:r>
              <a:rPr lang="en-US" sz="3200" b="1" dirty="0"/>
              <a:t>(villi) by the Hepatic </a:t>
            </a:r>
            <a:r>
              <a:rPr lang="en-US" sz="3200" b="1" dirty="0" smtClean="0"/>
              <a:t>		portal </a:t>
            </a:r>
            <a:r>
              <a:rPr lang="en-US" sz="3200" b="1" dirty="0"/>
              <a:t>vein which carries blood </a:t>
            </a:r>
            <a:r>
              <a:rPr lang="en-US" sz="3200" b="1" dirty="0" smtClean="0"/>
              <a:t>		rich </a:t>
            </a:r>
            <a:r>
              <a:rPr lang="en-US" sz="3200" b="1" dirty="0"/>
              <a:t>in foods to the liver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 smtClean="0"/>
              <a:t>	B</a:t>
            </a:r>
            <a:r>
              <a:rPr lang="en-US" sz="3200" b="1" dirty="0"/>
              <a:t>.	Liver acts as the gatekeeper to </a:t>
            </a:r>
            <a:r>
              <a:rPr lang="en-US" sz="3200" b="1" dirty="0" smtClean="0"/>
              <a:t>t		he </a:t>
            </a:r>
            <a:r>
              <a:rPr lang="en-US" sz="3200" b="1" dirty="0"/>
              <a:t>blood by keeping levels of </a:t>
            </a:r>
            <a:r>
              <a:rPr lang="en-US" sz="3200" b="1" dirty="0" smtClean="0"/>
              <a:t>		various </a:t>
            </a:r>
            <a:r>
              <a:rPr lang="en-US" sz="3200" b="1" dirty="0"/>
              <a:t>foods in the blood </a:t>
            </a:r>
            <a:r>
              <a:rPr lang="en-US" sz="3200" b="1" dirty="0" smtClean="0"/>
              <a:t>			(</a:t>
            </a:r>
            <a:r>
              <a:rPr lang="en-US" sz="3200" b="1" dirty="0"/>
              <a:t>Hepatic vein) constant.</a:t>
            </a: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48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67385"/>
            <a:ext cx="7654834" cy="6316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C.	Digestive function of the Liver </a:t>
            </a:r>
            <a:br>
              <a:rPr lang="en-US" b="1" dirty="0"/>
            </a:br>
            <a:r>
              <a:rPr lang="en-US" b="1" dirty="0" smtClean="0"/>
              <a:t>	1</a:t>
            </a:r>
            <a:r>
              <a:rPr lang="en-US" b="1" dirty="0"/>
              <a:t>.	Secretes bile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		a</a:t>
            </a:r>
            <a:r>
              <a:rPr lang="en-US" b="1" dirty="0"/>
              <a:t>.	Green fluid	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		b</a:t>
            </a:r>
            <a:r>
              <a:rPr lang="en-US" b="1" dirty="0"/>
              <a:t>.	Stored in the gall bladder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		c</a:t>
            </a:r>
            <a:r>
              <a:rPr lang="en-US" b="1" dirty="0"/>
              <a:t>.	Emulsifies fats</a:t>
            </a:r>
            <a:endParaRPr lang="en-US" dirty="0"/>
          </a:p>
          <a:p>
            <a:pPr marL="457200" lvl="1" indent="0">
              <a:buNone/>
            </a:pPr>
            <a:r>
              <a:rPr lang="en-US" b="1" dirty="0" smtClean="0"/>
              <a:t>			</a:t>
            </a:r>
            <a:r>
              <a:rPr lang="en-US" b="1" dirty="0" err="1" smtClean="0"/>
              <a:t>i</a:t>
            </a:r>
            <a:r>
              <a:rPr lang="en-US" b="1" dirty="0"/>
              <a:t>.	Breaks fat drops into tiny </a:t>
            </a:r>
            <a:r>
              <a:rPr lang="en-US" b="1" dirty="0" smtClean="0"/>
              <a:t>				droplets </a:t>
            </a:r>
            <a:r>
              <a:rPr lang="en-US" b="1" dirty="0"/>
              <a:t>which are </a:t>
            </a:r>
            <a:r>
              <a:rPr lang="en-US" b="1" dirty="0" smtClean="0"/>
              <a:t>					homogeneous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			ii</a:t>
            </a:r>
            <a:r>
              <a:rPr lang="en-US" b="1" dirty="0"/>
              <a:t>.	Stay in suspension</a:t>
            </a:r>
            <a:br>
              <a:rPr lang="en-US" b="1" dirty="0"/>
            </a:br>
            <a:r>
              <a:rPr lang="en-US" b="1" dirty="0" smtClean="0"/>
              <a:t>			iii</a:t>
            </a:r>
            <a:r>
              <a:rPr lang="en-US" b="1" dirty="0"/>
              <a:t>.	Increases </a:t>
            </a:r>
            <a:r>
              <a:rPr lang="en-US" b="1" dirty="0" smtClean="0"/>
              <a:t>surface area </a:t>
            </a:r>
            <a:r>
              <a:rPr lang="en-US" b="1" dirty="0"/>
              <a:t>of the fat </a:t>
            </a:r>
            <a:r>
              <a:rPr lang="en-US" b="1" dirty="0" smtClean="0"/>
              <a:t>				droplets </a:t>
            </a:r>
            <a:r>
              <a:rPr lang="en-US" b="1" dirty="0"/>
              <a:t>for Lipase to work on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	2</a:t>
            </a:r>
            <a:r>
              <a:rPr lang="en-US" b="1" dirty="0"/>
              <a:t>.	Breakdown fluid of hemoglobin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		</a:t>
            </a:r>
            <a:r>
              <a:rPr lang="en-US" dirty="0" smtClean="0">
                <a:hlinkClick r:id="rId2"/>
              </a:rPr>
              <a:t>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36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b="1" dirty="0"/>
              <a:t>X.	</a:t>
            </a:r>
            <a:r>
              <a:rPr lang="en-US" sz="3200" b="1" u="sng" dirty="0"/>
              <a:t>Control of Digestive Gland Secretions</a:t>
            </a:r>
            <a:r>
              <a:rPr lang="en-US" sz="3200" b="1" dirty="0"/>
              <a:t> 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8"/>
            <a:ext cx="7313613" cy="479907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A.	Simple nervous reflex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	1</a:t>
            </a:r>
            <a:r>
              <a:rPr lang="en-US" b="1" dirty="0"/>
              <a:t>.	Presence of food in the gut triggers </a:t>
            </a:r>
            <a:r>
              <a:rPr lang="en-US" b="1" dirty="0" smtClean="0"/>
              <a:t>			nervous </a:t>
            </a:r>
            <a:r>
              <a:rPr lang="en-US" b="1" dirty="0"/>
              <a:t>impulses to the brain which then </a:t>
            </a:r>
            <a:r>
              <a:rPr lang="en-US" b="1" dirty="0" smtClean="0"/>
              <a:t>		sends </a:t>
            </a:r>
            <a:r>
              <a:rPr lang="en-US" b="1" dirty="0"/>
              <a:t>nervous impulses to the digestive </a:t>
            </a:r>
            <a:r>
              <a:rPr lang="en-US" b="1" dirty="0" smtClean="0"/>
              <a:t>		glands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B</a:t>
            </a:r>
            <a:r>
              <a:rPr lang="en-US" b="1" dirty="0"/>
              <a:t>.	Conditioned reflex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	1</a:t>
            </a:r>
            <a:r>
              <a:rPr lang="en-US" b="1" dirty="0"/>
              <a:t>.	Food is not present in the gut but some </a:t>
            </a:r>
            <a:r>
              <a:rPr lang="en-US" b="1" dirty="0" smtClean="0"/>
              <a:t>		external </a:t>
            </a:r>
            <a:r>
              <a:rPr lang="en-US" b="1" dirty="0"/>
              <a:t>stimulus causes glandular </a:t>
            </a:r>
            <a:r>
              <a:rPr lang="en-US" b="1" dirty="0" smtClean="0"/>
              <a:t>			secretion </a:t>
            </a:r>
            <a:r>
              <a:rPr lang="en-US" b="1" dirty="0"/>
              <a:t>to </a:t>
            </a:r>
            <a:r>
              <a:rPr lang="en-US" b="1" dirty="0" smtClean="0"/>
              <a:t>being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2</a:t>
            </a:r>
            <a:r>
              <a:rPr lang="en-US" b="1" dirty="0"/>
              <a:t>.	</a:t>
            </a:r>
            <a:r>
              <a:rPr lang="en-US" b="1" dirty="0">
                <a:hlinkClick r:id="rId2"/>
              </a:rPr>
              <a:t>Example:  </a:t>
            </a:r>
            <a:r>
              <a:rPr lang="en-US" b="1" dirty="0" err="1"/>
              <a:t>Pavlovs</a:t>
            </a:r>
            <a:r>
              <a:rPr lang="en-US" b="1" dirty="0"/>
              <a:t> dogs &amp; bells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40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50673"/>
            <a:ext cx="7313613" cy="646736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400" b="1" dirty="0"/>
              <a:t>C.	Hormonal control</a:t>
            </a:r>
            <a:endParaRPr lang="en-US" sz="3400" dirty="0"/>
          </a:p>
          <a:p>
            <a:pPr marL="0" indent="0">
              <a:buNone/>
            </a:pPr>
            <a:r>
              <a:rPr lang="en-US" sz="3400" b="1" dirty="0" smtClean="0"/>
              <a:t>	</a:t>
            </a:r>
          </a:p>
          <a:p>
            <a:pPr marL="0" indent="0">
              <a:buNone/>
            </a:pPr>
            <a:endParaRPr lang="en-US" sz="3400" b="1" dirty="0"/>
          </a:p>
          <a:p>
            <a:pPr marL="0" indent="0">
              <a:buNone/>
            </a:pPr>
            <a:endParaRPr lang="en-US" sz="3400" b="1" dirty="0" smtClean="0"/>
          </a:p>
          <a:p>
            <a:pPr marL="0" indent="0">
              <a:buNone/>
            </a:pPr>
            <a:endParaRPr lang="en-US" sz="3400" b="1" dirty="0"/>
          </a:p>
          <a:p>
            <a:pPr marL="0" indent="0">
              <a:buNone/>
            </a:pPr>
            <a:endParaRPr lang="en-US" sz="3400" b="1" dirty="0" smtClean="0"/>
          </a:p>
          <a:p>
            <a:pPr marL="0" indent="0">
              <a:buNone/>
            </a:pPr>
            <a:endParaRPr lang="en-US" sz="3400" b="1" dirty="0" smtClean="0"/>
          </a:p>
          <a:p>
            <a:pPr marL="0" indent="0">
              <a:buNone/>
            </a:pPr>
            <a:endParaRPr lang="en-US" sz="3400" b="1" dirty="0"/>
          </a:p>
          <a:p>
            <a:pPr marL="0" indent="0">
              <a:buNone/>
            </a:pPr>
            <a:endParaRPr lang="en-US" sz="3400" b="1" dirty="0" smtClean="0"/>
          </a:p>
          <a:p>
            <a:pPr marL="0" indent="0">
              <a:buNone/>
            </a:pPr>
            <a:r>
              <a:rPr lang="en-US" sz="3400" b="1" dirty="0" smtClean="0"/>
              <a:t>	1</a:t>
            </a:r>
            <a:r>
              <a:rPr lang="en-US" sz="3400" b="1" dirty="0"/>
              <a:t>.	Hormone released by some gland </a:t>
            </a:r>
            <a:r>
              <a:rPr lang="en-US" sz="3400" b="1" dirty="0" smtClean="0"/>
              <a:t>stimulated </a:t>
            </a:r>
            <a:r>
              <a:rPr lang="en-US" sz="3400" b="1" dirty="0"/>
              <a:t>(via </a:t>
            </a:r>
            <a:r>
              <a:rPr lang="en-US" sz="3400" b="1" dirty="0" smtClean="0"/>
              <a:t>		bloodstream</a:t>
            </a:r>
            <a:r>
              <a:rPr lang="en-US" sz="3400" b="1" dirty="0"/>
              <a:t>) a digestive </a:t>
            </a:r>
            <a:r>
              <a:rPr lang="en-US" sz="3400" b="1" dirty="0" smtClean="0"/>
              <a:t>gland </a:t>
            </a:r>
            <a:r>
              <a:rPr lang="en-US" sz="3400" b="1" dirty="0"/>
              <a:t>to begin secretion</a:t>
            </a:r>
            <a:endParaRPr lang="en-US" sz="3400" dirty="0"/>
          </a:p>
          <a:p>
            <a:pPr marL="0" indent="0">
              <a:buNone/>
            </a:pPr>
            <a:r>
              <a:rPr lang="en-US" sz="3400" b="1" dirty="0" smtClean="0"/>
              <a:t>	2</a:t>
            </a:r>
            <a:r>
              <a:rPr lang="en-US" sz="3400" b="1" dirty="0"/>
              <a:t>.	Example:  gastrin stimulates pepsinogen </a:t>
            </a:r>
            <a:r>
              <a:rPr lang="en-US" sz="3400" b="1" dirty="0" smtClean="0"/>
              <a:t>		secretion</a:t>
            </a:r>
            <a:endParaRPr lang="en-US" sz="3400" dirty="0"/>
          </a:p>
          <a:p>
            <a:endParaRPr lang="en-US" dirty="0"/>
          </a:p>
        </p:txBody>
      </p:sp>
      <p:pic>
        <p:nvPicPr>
          <p:cNvPr id="4" name="Picture 3" descr="hormon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6051" y="707758"/>
            <a:ext cx="5919581" cy="4021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78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34231"/>
            <a:ext cx="7313613" cy="6300252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c.	Subcutaneous Layer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 smtClean="0"/>
              <a:t>	</a:t>
            </a:r>
            <a:r>
              <a:rPr lang="en-US" sz="3200" b="1" dirty="0" err="1" smtClean="0"/>
              <a:t>i</a:t>
            </a:r>
            <a:r>
              <a:rPr lang="en-US" sz="3200" b="1" dirty="0"/>
              <a:t>.	Bottom layer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 smtClean="0"/>
              <a:t>	ii</a:t>
            </a:r>
            <a:r>
              <a:rPr lang="en-US" sz="3200" b="1" dirty="0"/>
              <a:t>.	Loose connective tissue </a:t>
            </a:r>
            <a:r>
              <a:rPr lang="en-US" sz="3200" b="1" dirty="0" smtClean="0"/>
              <a:t>			containing </a:t>
            </a:r>
            <a:r>
              <a:rPr lang="en-US" sz="3200" b="1" dirty="0"/>
              <a:t>adipose cells (fat)</a:t>
            </a: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skin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601" y="2915030"/>
            <a:ext cx="4837798" cy="3874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14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19142"/>
            <a:ext cx="7313613" cy="868362"/>
          </a:xfrm>
        </p:spPr>
        <p:txBody>
          <a:bodyPr/>
          <a:lstStyle/>
          <a:p>
            <a:r>
              <a:rPr lang="en-US" dirty="0" smtClean="0"/>
              <a:t>Digestive System</a:t>
            </a:r>
            <a:endParaRPr lang="en-US" dirty="0"/>
          </a:p>
        </p:txBody>
      </p:sp>
      <p:pic>
        <p:nvPicPr>
          <p:cNvPr id="4" name="Content Placeholder 3" descr="guts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48" b="16848"/>
          <a:stretch>
            <a:fillRect/>
          </a:stretch>
        </p:blipFill>
        <p:spPr>
          <a:xfrm>
            <a:off x="1098200" y="1087438"/>
            <a:ext cx="6704904" cy="4312270"/>
          </a:xfrm>
        </p:spPr>
      </p:pic>
      <p:sp>
        <p:nvSpPr>
          <p:cNvPr id="5" name="TextBox 4"/>
          <p:cNvSpPr txBox="1"/>
          <p:nvPr/>
        </p:nvSpPr>
        <p:spPr>
          <a:xfrm>
            <a:off x="3085108" y="5581656"/>
            <a:ext cx="147428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hlinkClick r:id="rId3"/>
              </a:rPr>
              <a:t>VIDEO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8657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443"/>
            <a:ext cx="7313613" cy="549589"/>
          </a:xfrm>
        </p:spPr>
        <p:txBody>
          <a:bodyPr>
            <a:normAutofit fontScale="90000"/>
          </a:bodyPr>
          <a:lstStyle/>
          <a:p>
            <a:r>
              <a:rPr lang="en-US" sz="3200" b="1" dirty="0"/>
              <a:t>II.  </a:t>
            </a:r>
            <a:r>
              <a:rPr lang="en-US" sz="3200" b="1" u="sng" dirty="0"/>
              <a:t>Location of Parts and </a:t>
            </a:r>
            <a:r>
              <a:rPr lang="en-US" sz="3200" b="1" u="sng" dirty="0" smtClean="0"/>
              <a:t>Function</a:t>
            </a:r>
            <a:r>
              <a:rPr lang="en-US" sz="3200" b="1" dirty="0" smtClean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865861"/>
              </p:ext>
            </p:extLst>
          </p:nvPr>
        </p:nvGraphicFramePr>
        <p:xfrm>
          <a:off x="1524000" y="1397000"/>
          <a:ext cx="6096000" cy="29667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627382"/>
              </p:ext>
            </p:extLst>
          </p:nvPr>
        </p:nvGraphicFramePr>
        <p:xfrm>
          <a:off x="300763" y="635040"/>
          <a:ext cx="8655260" cy="58927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64430"/>
                <a:gridCol w="2633350"/>
                <a:gridCol w="5457480"/>
              </a:tblGrid>
              <a:tr h="425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oral cavity (mouth)</a:t>
                      </a:r>
                      <a:endParaRPr lang="en-US" sz="14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2400" b="1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physical digestion </a:t>
                      </a:r>
                      <a:endParaRPr lang="en-US" sz="14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401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8</a:t>
                      </a:r>
                      <a:endParaRPr lang="en-US" sz="14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pharynx </a:t>
                      </a:r>
                      <a:endParaRPr lang="en-US" sz="14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2400" b="1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common passage for digestion and respiration systems</a:t>
                      </a:r>
                      <a:endParaRPr lang="en-US" sz="14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401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tongue </a:t>
                      </a:r>
                      <a:endParaRPr lang="en-US" sz="14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2400" b="1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tasting</a:t>
                      </a:r>
                      <a:endParaRPr lang="en-US" sz="14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2400" b="1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positions food for </a:t>
                      </a:r>
                      <a:r>
                        <a:rPr lang="en-US" sz="2200" b="1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‘toothwork’</a:t>
                      </a:r>
                      <a:endParaRPr lang="en-US" sz="14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5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teeth</a:t>
                      </a:r>
                      <a:endParaRPr lang="en-US" sz="14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2400" b="1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physical digestion of food</a:t>
                      </a:r>
                      <a:endParaRPr lang="en-US" sz="14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401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salivary glands </a:t>
                      </a:r>
                      <a:endParaRPr lang="en-US" sz="14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2400" b="1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lubricate bolus, begin starch chemical digestion (salivary amylase)</a:t>
                      </a:r>
                      <a:endParaRPr lang="en-US" sz="14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401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9</a:t>
                      </a:r>
                      <a:endParaRPr lang="en-US" sz="14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epiglottis </a:t>
                      </a:r>
                      <a:endParaRPr lang="en-US" sz="14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2400" b="1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direct food ball into esophagus and not into trachea </a:t>
                      </a:r>
                      <a:r>
                        <a:rPr lang="en-US" sz="1800" b="1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(the “wrong way”)</a:t>
                      </a:r>
                      <a:endParaRPr lang="en-US" sz="14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401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7</a:t>
                      </a:r>
                      <a:endParaRPr lang="en-US" sz="14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esophagus </a:t>
                      </a:r>
                      <a:endParaRPr lang="en-US" sz="14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2400" b="1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tube through which food passes into stomach</a:t>
                      </a:r>
                      <a:endParaRPr lang="en-US" sz="14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401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6</a:t>
                      </a:r>
                      <a:endParaRPr lang="en-US" sz="14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stomach </a:t>
                      </a:r>
                      <a:endParaRPr lang="en-US" sz="14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2400" b="1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physical digestion (churns) and chemical digestion (protein)</a:t>
                      </a:r>
                      <a:endParaRPr lang="en-US" sz="14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079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500082"/>
              </p:ext>
            </p:extLst>
          </p:nvPr>
        </p:nvGraphicFramePr>
        <p:xfrm>
          <a:off x="267344" y="2"/>
          <a:ext cx="8655262" cy="683525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54222"/>
                <a:gridCol w="1668583"/>
                <a:gridCol w="6232457"/>
              </a:tblGrid>
              <a:tr h="7571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4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cardiac sphincter </a:t>
                      </a:r>
                      <a:endParaRPr lang="en-US" sz="14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2400" b="1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muscular ring acts as valve to contain food in stomach (top)</a:t>
                      </a:r>
                      <a:endParaRPr lang="en-US" sz="14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71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3</a:t>
                      </a:r>
                      <a:endParaRPr lang="en-US" sz="14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duodenum </a:t>
                      </a:r>
                      <a:endParaRPr lang="en-US" sz="14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42950" lvl="1" indent="-28575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07645" algn="l"/>
                        </a:tabLst>
                      </a:pPr>
                      <a:r>
                        <a:rPr lang="en-US" sz="2400" b="1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(top)1</a:t>
                      </a:r>
                      <a:r>
                        <a:rPr lang="en-US" sz="2400" b="1" baseline="3000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st</a:t>
                      </a:r>
                      <a:r>
                        <a:rPr lang="en-US" sz="2400" b="1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 15 cm of sm. intestine </a:t>
                      </a:r>
                      <a:endParaRPr lang="en-US" sz="14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  <a:p>
                      <a:pPr marL="742950" lvl="1" indent="-28575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60350" algn="l"/>
                        </a:tabLst>
                      </a:pPr>
                      <a:r>
                        <a:rPr lang="en-US" sz="2400" b="1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bile duct, pancreatic duct enter here</a:t>
                      </a:r>
                      <a:endParaRPr lang="en-US" sz="14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71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4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pyloric sphincter </a:t>
                      </a:r>
                      <a:endParaRPr lang="en-US" sz="14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2400" b="1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muscular ring; acts as valve to contain food in stomach </a:t>
                      </a:r>
                      <a:endParaRPr lang="en-US" sz="14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71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14</a:t>
                      </a:r>
                      <a:endParaRPr lang="en-US" sz="14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small intestine </a:t>
                      </a:r>
                      <a:endParaRPr lang="en-US" sz="14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2400" b="1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chemical digestion of all foods, absorption of monomers</a:t>
                      </a:r>
                      <a:endParaRPr lang="en-US" sz="14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38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2</a:t>
                      </a:r>
                      <a:endParaRPr lang="en-US" sz="14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liver </a:t>
                      </a:r>
                      <a:endParaRPr lang="en-US" sz="14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2400" b="1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produces </a:t>
                      </a:r>
                      <a:r>
                        <a:rPr lang="en-US" sz="2400" b="1" dirty="0" smtClean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bile</a:t>
                      </a:r>
                      <a:r>
                        <a:rPr lang="en-US" sz="2400" b="1" baseline="0" dirty="0" smtClean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 and maintains </a:t>
                      </a:r>
                      <a:r>
                        <a:rPr lang="en-US" sz="2400" b="1" dirty="0" smtClean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blood glucose</a:t>
                      </a:r>
                      <a:endParaRPr lang="en-US" sz="14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38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13</a:t>
                      </a:r>
                      <a:endParaRPr lang="en-US" sz="14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gall bladder </a:t>
                      </a:r>
                      <a:endParaRPr lang="en-US" sz="14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2400" b="1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stores bile (</a:t>
                      </a:r>
                      <a:r>
                        <a:rPr lang="en-US" sz="2400" b="1">
                          <a:effectLst/>
                          <a:latin typeface="Garamond"/>
                          <a:ea typeface="Times New Roman"/>
                          <a:cs typeface="Times New Roman"/>
                          <a:sym typeface="Wingdings"/>
                        </a:rPr>
                        <a:t></a:t>
                      </a:r>
                      <a:r>
                        <a:rPr lang="en-US" sz="2400" b="1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emulsifies fats)</a:t>
                      </a:r>
                      <a:endParaRPr lang="en-US" sz="14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71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5</a:t>
                      </a:r>
                      <a:endParaRPr lang="en-US" sz="14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pancreas </a:t>
                      </a:r>
                      <a:endParaRPr lang="en-US" sz="14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2400" b="1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neutralizes pH (NaHCO</a:t>
                      </a:r>
                      <a:r>
                        <a:rPr lang="en-US" sz="2400" b="1" baseline="-2500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2400" b="1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), secretes several enzymes</a:t>
                      </a:r>
                      <a:endParaRPr lang="en-US" sz="14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71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4</a:t>
                      </a:r>
                      <a:endParaRPr lang="en-US" sz="14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large </a:t>
                      </a:r>
                      <a:r>
                        <a:rPr lang="en-US" sz="2400" b="1" dirty="0" smtClean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intestine</a:t>
                      </a:r>
                      <a:endParaRPr lang="en-US" sz="14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2400" b="1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absorption of H</a:t>
                      </a:r>
                      <a:r>
                        <a:rPr lang="en-US" sz="2400" b="1" baseline="-2500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2400" b="1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O</a:t>
                      </a:r>
                      <a:endParaRPr lang="en-US" sz="14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2400" b="1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cultures </a:t>
                      </a:r>
                      <a:r>
                        <a:rPr lang="en-US" sz="2400" b="1" i="1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E. coli</a:t>
                      </a:r>
                      <a:endParaRPr lang="en-US" sz="14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71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12</a:t>
                      </a:r>
                      <a:endParaRPr lang="en-US" sz="14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appendix </a:t>
                      </a:r>
                      <a:endParaRPr lang="en-US" sz="14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2400" b="1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? protection from pathogens</a:t>
                      </a:r>
                      <a:endParaRPr lang="en-US" sz="14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2400" b="1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? vestigial structure</a:t>
                      </a:r>
                      <a:endParaRPr lang="en-US" sz="14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38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 rectum </a:t>
                      </a:r>
                      <a:endParaRPr lang="en-US" sz="14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2400" b="1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last 20 cm of large intestine</a:t>
                      </a:r>
                      <a:endParaRPr lang="en-US" sz="14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38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 anus </a:t>
                      </a:r>
                      <a:endParaRPr lang="en-US" sz="14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2400" b="1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undigested material passes out here</a:t>
                      </a:r>
                      <a:endParaRPr lang="en-US" sz="14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668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7115"/>
            <a:ext cx="7313613" cy="651751"/>
          </a:xfrm>
        </p:spPr>
        <p:txBody>
          <a:bodyPr/>
          <a:lstStyle/>
          <a:p>
            <a:pPr algn="l"/>
            <a:r>
              <a:rPr lang="en-US" sz="3600" b="1" dirty="0"/>
              <a:t>A. </a:t>
            </a:r>
            <a:r>
              <a:rPr lang="en-US" sz="3600" b="1" dirty="0" smtClean="0"/>
              <a:t>Teeth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818866"/>
            <a:ext cx="7313613" cy="4972334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1. Type of teeth depends on food type: 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 smtClean="0"/>
              <a:t>	a</a:t>
            </a:r>
            <a:r>
              <a:rPr lang="en-US" sz="3200" b="1" dirty="0"/>
              <a:t>. Carnivores: teeth for grasping prey </a:t>
            </a:r>
            <a:r>
              <a:rPr lang="en-US" sz="3200" b="1" dirty="0" smtClean="0"/>
              <a:t>	and severing meat </a:t>
            </a:r>
            <a:r>
              <a:rPr lang="en-US" sz="3200" b="1" dirty="0"/>
              <a:t>from bones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 smtClean="0"/>
              <a:t>	b</a:t>
            </a:r>
            <a:r>
              <a:rPr lang="en-US" sz="3200" b="1" dirty="0"/>
              <a:t>. Herbivores: flat teeth surfaces for </a:t>
            </a:r>
            <a:r>
              <a:rPr lang="en-US" sz="3200" b="1" dirty="0" smtClean="0"/>
              <a:t>	crushing plant </a:t>
            </a:r>
            <a:r>
              <a:rPr lang="en-US" sz="3200" b="1" dirty="0" err="1"/>
              <a:t>fibres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 smtClean="0"/>
              <a:t>	c</a:t>
            </a:r>
            <a:r>
              <a:rPr lang="en-US" sz="3200" b="1" dirty="0"/>
              <a:t>. Omnivores have a variety of tooth </a:t>
            </a:r>
            <a:r>
              <a:rPr lang="en-US" sz="3200" b="1" dirty="0" smtClean="0"/>
              <a:t>	types </a:t>
            </a:r>
            <a:r>
              <a:rPr lang="en-US" sz="3200" b="1" dirty="0"/>
              <a:t>for both </a:t>
            </a:r>
            <a:r>
              <a:rPr lang="en-US" sz="3200" b="1" dirty="0" smtClean="0"/>
              <a:t>flesh </a:t>
            </a:r>
            <a:r>
              <a:rPr lang="en-US" sz="3200" b="1" dirty="0"/>
              <a:t>and vegetable </a:t>
            </a:r>
            <a:r>
              <a:rPr lang="en-US" sz="3200" b="1" dirty="0" smtClean="0"/>
              <a:t>	matter</a:t>
            </a: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teet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9813" y="5089315"/>
            <a:ext cx="3378200" cy="1744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56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470</Words>
  <Application>Microsoft Office PowerPoint</Application>
  <PresentationFormat>On-screen Show (4:3)</PresentationFormat>
  <Paragraphs>278</Paragraphs>
  <Slides>45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Digestive System</vt:lpstr>
      <vt:lpstr>II.  Location of Parts and Function  </vt:lpstr>
      <vt:lpstr>PowerPoint Presentation</vt:lpstr>
      <vt:lpstr>A. Teeth</vt:lpstr>
      <vt:lpstr>2. Structure</vt:lpstr>
      <vt:lpstr>B. Tongue</vt:lpstr>
      <vt:lpstr>C. Salivary Glands</vt:lpstr>
      <vt:lpstr>D. Palates</vt:lpstr>
      <vt:lpstr>E. Pharynx</vt:lpstr>
      <vt:lpstr>F. Esophagus</vt:lpstr>
      <vt:lpstr>2. Five layers of tissue</vt:lpstr>
      <vt:lpstr>G. Cardiac Sphincter</vt:lpstr>
      <vt:lpstr>H. Stomach</vt:lpstr>
      <vt:lpstr>PowerPoint Presentation</vt:lpstr>
      <vt:lpstr>5. Function </vt:lpstr>
      <vt:lpstr>I. Pyloric sphincter</vt:lpstr>
      <vt:lpstr>J. Small Intestine </vt:lpstr>
      <vt:lpstr>PowerPoint Presentation</vt:lpstr>
      <vt:lpstr>K. Liver</vt:lpstr>
      <vt:lpstr>L. Pancreas</vt:lpstr>
      <vt:lpstr>PowerPoint Presentation</vt:lpstr>
      <vt:lpstr>M. Ileo-caecal opening</vt:lpstr>
      <vt:lpstr>N. Caecum</vt:lpstr>
      <vt:lpstr>O. Large Intestine</vt:lpstr>
      <vt:lpstr>PowerPoint Presentation</vt:lpstr>
      <vt:lpstr>PowerPoint Presentation</vt:lpstr>
      <vt:lpstr>PowerPoint Presentation</vt:lpstr>
      <vt:lpstr>III. Digestive Enzymes VIDEO</vt:lpstr>
      <vt:lpstr>IV. Swallowing and Peristalsis </vt:lpstr>
      <vt:lpstr>VI. The 7 Functions of the Liver</vt:lpstr>
      <vt:lpstr>PowerPoint Presentation</vt:lpstr>
      <vt:lpstr>V. Gastric, Pancreatic and Intestinal Juices </vt:lpstr>
      <vt:lpstr>PowerPoint Presentation</vt:lpstr>
      <vt:lpstr>PowerPoint Presentation</vt:lpstr>
      <vt:lpstr>VI. Insulin (and Glucagon) VIDEO</vt:lpstr>
      <vt:lpstr>PowerPoint Presentation</vt:lpstr>
      <vt:lpstr>VII. Liver and Bile </vt:lpstr>
      <vt:lpstr>PowerPoint Presentation</vt:lpstr>
      <vt:lpstr>X. Control of Digestive Gland Secretions 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2013-01-20T18:17:05Z</dcterms:created>
  <dcterms:modified xsi:type="dcterms:W3CDTF">2013-01-20T18:18:59Z</dcterms:modified>
</cp:coreProperties>
</file>