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0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7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5405-2CC4-4FCB-8964-9FADA27DD9E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DF5A2-D747-4A34-9108-3A5FC0A7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youtube.com/watch?v=uH_uzjY2b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1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7654"/>
            <a:ext cx="7313613" cy="6250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3.	Types:</a:t>
            </a:r>
            <a:endParaRPr lang="en-US" sz="3600" dirty="0"/>
          </a:p>
          <a:p>
            <a:pPr marL="0" indent="0">
              <a:buNone/>
            </a:pPr>
            <a:r>
              <a:rPr lang="en-US" sz="3200" b="1" dirty="0"/>
              <a:t>a.	Loose</a:t>
            </a:r>
            <a:endParaRPr lang="en-US" sz="3200" dirty="0"/>
          </a:p>
          <a:p>
            <a:pPr marL="457200" lvl="1" indent="0">
              <a:buNone/>
            </a:pPr>
            <a:r>
              <a:rPr lang="en-US" sz="3000" b="1" dirty="0" err="1"/>
              <a:t>i</a:t>
            </a:r>
            <a:r>
              <a:rPr lang="en-US" sz="3000" b="1" dirty="0"/>
              <a:t>.	Join tissues, hold organs in place, </a:t>
            </a:r>
            <a:r>
              <a:rPr lang="en-US" sz="3000" b="1" dirty="0" smtClean="0"/>
              <a:t>fat 	storage</a:t>
            </a:r>
            <a:endParaRPr lang="en-US" sz="3000" dirty="0"/>
          </a:p>
          <a:p>
            <a:pPr marL="0" indent="0">
              <a:buNone/>
            </a:pPr>
            <a:r>
              <a:rPr lang="en-US" sz="3200" b="1" dirty="0"/>
              <a:t>b.	Fibrous </a:t>
            </a:r>
            <a:endParaRPr lang="en-US" sz="3200" dirty="0"/>
          </a:p>
          <a:p>
            <a:pPr marL="457200" lvl="1" indent="0">
              <a:buNone/>
            </a:pPr>
            <a:r>
              <a:rPr lang="en-US" sz="3000" b="1" dirty="0" err="1"/>
              <a:t>i</a:t>
            </a:r>
            <a:r>
              <a:rPr lang="en-US" sz="3000" b="1" dirty="0"/>
              <a:t>.	Bundles of collagen fibers, very </a:t>
            </a:r>
            <a:r>
              <a:rPr lang="en-US" sz="3000" b="1" dirty="0" smtClean="0"/>
              <a:t>	strong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ii.	Used in tendons (connect muscle </a:t>
            </a:r>
            <a:r>
              <a:rPr lang="en-US" sz="3000" b="1" dirty="0" smtClean="0"/>
              <a:t>to 	bone</a:t>
            </a:r>
            <a:r>
              <a:rPr lang="en-US" sz="3000" b="1" dirty="0"/>
              <a:t>) and ligaments (connect </a:t>
            </a:r>
            <a:r>
              <a:rPr lang="en-US" sz="3000" b="1" dirty="0" smtClean="0"/>
              <a:t>bones </a:t>
            </a:r>
            <a:r>
              <a:rPr lang="en-US" sz="3000" b="1" dirty="0"/>
              <a:t>to </a:t>
            </a:r>
            <a:r>
              <a:rPr lang="en-US" sz="3000" b="1" dirty="0" smtClean="0"/>
              <a:t>	other </a:t>
            </a:r>
            <a:r>
              <a:rPr lang="en-US" sz="3000" b="1" dirty="0"/>
              <a:t>joints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0942"/>
            <a:ext cx="7313613" cy="618327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c.	Cartilage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 err="1" smtClean="0"/>
              <a:t>i</a:t>
            </a:r>
            <a:r>
              <a:rPr lang="en-US" sz="3200" b="1" dirty="0" smtClean="0"/>
              <a:t>. Flexible </a:t>
            </a:r>
            <a:r>
              <a:rPr lang="en-US" sz="3200" b="1" dirty="0"/>
              <a:t>matrix rich in protein and </a:t>
            </a:r>
            <a:r>
              <a:rPr lang="en-US" sz="3200" b="1" dirty="0" smtClean="0"/>
              <a:t>	fibers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</a:t>
            </a:r>
            <a:r>
              <a:rPr lang="en-US" sz="3200" b="1" dirty="0" smtClean="0"/>
              <a:t>i. e.g</a:t>
            </a:r>
            <a:r>
              <a:rPr lang="en-US" sz="3200" b="1" dirty="0"/>
              <a:t>. nose, ears, vertebrae, ends of </a:t>
            </a:r>
            <a:r>
              <a:rPr lang="en-US" sz="3200" b="1" dirty="0" smtClean="0"/>
              <a:t>	bones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d.	Bone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 err="1" smtClean="0"/>
              <a:t>i</a:t>
            </a:r>
            <a:r>
              <a:rPr lang="en-US" sz="3200" b="1" dirty="0" smtClean="0"/>
              <a:t>. Rigid </a:t>
            </a:r>
            <a:r>
              <a:rPr lang="en-US" sz="3200" b="1" dirty="0"/>
              <a:t>connective tissue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</a:t>
            </a:r>
            <a:r>
              <a:rPr lang="en-US" sz="3200" b="1" dirty="0" smtClean="0"/>
              <a:t>i. Matrix </a:t>
            </a:r>
            <a:r>
              <a:rPr lang="en-US" sz="3200" b="1" dirty="0"/>
              <a:t>of calcium salts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4366"/>
            <a:ext cx="7313613" cy="540683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e.	Blood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 err="1"/>
              <a:t>i</a:t>
            </a:r>
            <a:r>
              <a:rPr lang="en-US" sz="3200" b="1" dirty="0"/>
              <a:t>. Matrix is liquid called </a:t>
            </a:r>
            <a:r>
              <a:rPr lang="en-US" sz="3200" b="1" dirty="0" smtClean="0"/>
              <a:t>plasma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  <p:pic>
        <p:nvPicPr>
          <p:cNvPr id="9" name="Picture 8" descr="ski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06" y="1642127"/>
            <a:ext cx="7816302" cy="513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854"/>
            <a:ext cx="7313613" cy="868362"/>
          </a:xfrm>
        </p:spPr>
        <p:txBody>
          <a:bodyPr/>
          <a:lstStyle/>
          <a:p>
            <a:pPr algn="l"/>
            <a:r>
              <a:rPr lang="en-US" b="1" dirty="0"/>
              <a:t>C.	Muscle Tissue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1353"/>
            <a:ext cx="7313613" cy="405606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	Contracts for </a:t>
            </a:r>
            <a:r>
              <a:rPr lang="en-US" sz="3200" b="1" dirty="0"/>
              <a:t>movement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	Composed of fibers made of actin </a:t>
            </a:r>
            <a:r>
              <a:rPr lang="en-US" sz="3200" b="1" dirty="0" smtClean="0"/>
              <a:t>	and </a:t>
            </a:r>
            <a:r>
              <a:rPr lang="en-US" sz="3200" b="1" dirty="0"/>
              <a:t>myosin proteins whose </a:t>
            </a:r>
            <a:r>
              <a:rPr lang="en-US" sz="3200" b="1" dirty="0" smtClean="0"/>
              <a:t>	interaction </a:t>
            </a:r>
            <a:r>
              <a:rPr lang="en-US" sz="3200" b="1" dirty="0"/>
              <a:t>is responsible for </a:t>
            </a:r>
            <a:r>
              <a:rPr lang="en-US" sz="3200" b="1" dirty="0" smtClean="0"/>
              <a:t>	movement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skin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895" y="3380302"/>
            <a:ext cx="4150330" cy="332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7385"/>
            <a:ext cx="7313613" cy="5523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3.	Types</a:t>
            </a:r>
            <a:endParaRPr lang="en-US" sz="36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	Skeletal muscle</a:t>
            </a:r>
            <a:endParaRPr lang="en-US" sz="3200" dirty="0"/>
          </a:p>
          <a:p>
            <a:pPr marL="914400" lvl="2" indent="0"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i</a:t>
            </a:r>
            <a:r>
              <a:rPr lang="en-US" sz="2800" b="1" dirty="0"/>
              <a:t>.	Striated (alternating light and </a:t>
            </a:r>
            <a:r>
              <a:rPr lang="en-US" sz="2800" b="1" dirty="0" smtClean="0"/>
              <a:t>dark </a:t>
            </a:r>
            <a:r>
              <a:rPr lang="en-US" sz="2800" b="1" dirty="0"/>
              <a:t>	</a:t>
            </a:r>
            <a:r>
              <a:rPr lang="en-US" sz="2800" b="1" dirty="0" smtClean="0"/>
              <a:t>	bands</a:t>
            </a:r>
            <a:r>
              <a:rPr lang="en-US" sz="2800" b="1" dirty="0"/>
              <a:t>)</a:t>
            </a:r>
            <a:endParaRPr lang="en-US" sz="2800" dirty="0"/>
          </a:p>
          <a:p>
            <a:pPr marL="914400" lvl="2" indent="0">
              <a:buNone/>
            </a:pPr>
            <a:r>
              <a:rPr lang="en-US" sz="2800" b="1" dirty="0" smtClean="0"/>
              <a:t>	ii.	Attached to bones and used for 		movement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3000" b="1" dirty="0" smtClean="0"/>
              <a:t>		iii</a:t>
            </a:r>
            <a:r>
              <a:rPr lang="en-US" sz="3000" b="1" dirty="0"/>
              <a:t>.  </a:t>
            </a:r>
            <a:r>
              <a:rPr lang="en-US" sz="3000" b="1" dirty="0" smtClean="0"/>
              <a:t>	Voluntary </a:t>
            </a:r>
            <a:r>
              <a:rPr lang="en-US" sz="3000" b="1" dirty="0"/>
              <a:t>control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 smtClean="0"/>
              <a:t>		iv</a:t>
            </a:r>
            <a:r>
              <a:rPr lang="en-US" sz="3000" b="1" dirty="0"/>
              <a:t>.	Can contract quickly and </a:t>
            </a:r>
            <a:r>
              <a:rPr lang="en-US" sz="3000" b="1" dirty="0" smtClean="0"/>
              <a:t>			strongly but </a:t>
            </a:r>
            <a:r>
              <a:rPr lang="en-US" sz="3000" b="1" dirty="0"/>
              <a:t>will fatigue in </a:t>
            </a:r>
            <a:r>
              <a:rPr lang="en-US" sz="3000" b="1" dirty="0" smtClean="0"/>
              <a:t>			time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7654"/>
            <a:ext cx="7313613" cy="542354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b</a:t>
            </a:r>
            <a:r>
              <a:rPr lang="en-US" sz="3600" b="1" cap="all" dirty="0"/>
              <a:t>.	</a:t>
            </a:r>
            <a:r>
              <a:rPr lang="en-US" sz="3600" b="1" dirty="0"/>
              <a:t>Smooth muscle</a:t>
            </a:r>
            <a:endParaRPr lang="en-US" sz="3600" dirty="0"/>
          </a:p>
          <a:p>
            <a:pPr marL="457200" lvl="1" indent="0">
              <a:buNone/>
            </a:pPr>
            <a:r>
              <a:rPr lang="en-US" sz="3000" b="1" dirty="0" smtClean="0"/>
              <a:t>	</a:t>
            </a:r>
            <a:r>
              <a:rPr lang="en-US" sz="3000" b="1" dirty="0" err="1" smtClean="0"/>
              <a:t>i</a:t>
            </a:r>
            <a:r>
              <a:rPr lang="en-US" sz="3000" b="1" dirty="0"/>
              <a:t>.	Non-striated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 smtClean="0"/>
              <a:t>	ii</a:t>
            </a:r>
            <a:r>
              <a:rPr lang="en-US" sz="3000" b="1" dirty="0"/>
              <a:t>.	Involuntary control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 smtClean="0"/>
              <a:t>	iii</a:t>
            </a:r>
            <a:r>
              <a:rPr lang="en-US" sz="3000" b="1" dirty="0"/>
              <a:t>.	Found in walls of internal organs </a:t>
            </a:r>
            <a:r>
              <a:rPr lang="en-US" sz="3000" b="1" dirty="0" smtClean="0"/>
              <a:t>		(</a:t>
            </a:r>
            <a:r>
              <a:rPr lang="en-US" sz="3000" b="1" dirty="0"/>
              <a:t>intestine, stomach, blood vessels)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 smtClean="0"/>
              <a:t>	iv.</a:t>
            </a:r>
            <a:r>
              <a:rPr lang="en-US" sz="3000" b="1" dirty="0"/>
              <a:t>	Contracts more slowly, but </a:t>
            </a:r>
            <a:r>
              <a:rPr lang="en-US" sz="3000" b="1" dirty="0" smtClean="0"/>
              <a:t>can 		contract </a:t>
            </a:r>
            <a:r>
              <a:rPr lang="en-US" sz="3000" b="1" dirty="0"/>
              <a:t>over a longer period of </a:t>
            </a:r>
            <a:r>
              <a:rPr lang="en-US" sz="3000" b="1" dirty="0" smtClean="0"/>
              <a:t>		time</a:t>
            </a:r>
            <a:r>
              <a:rPr lang="en-US" sz="3000" b="1" dirty="0"/>
              <a:t>.</a:t>
            </a:r>
            <a:endParaRPr lang="en-US" sz="3000" dirty="0"/>
          </a:p>
          <a:p>
            <a:endParaRPr lang="en-US" b="1" dirty="0"/>
          </a:p>
        </p:txBody>
      </p:sp>
      <p:pic>
        <p:nvPicPr>
          <p:cNvPr id="4" name="Picture 3" descr="muscle-smooth-contrac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185" y="4573517"/>
            <a:ext cx="5513284" cy="201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961"/>
            <a:ext cx="7313613" cy="640052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c.	Cardiac muscle</a:t>
            </a:r>
            <a:endParaRPr lang="en-US" sz="3600" dirty="0"/>
          </a:p>
          <a:p>
            <a:pPr lvl="1"/>
            <a:r>
              <a:rPr lang="en-US" sz="3000" b="1" dirty="0" err="1"/>
              <a:t>i</a:t>
            </a:r>
            <a:r>
              <a:rPr lang="en-US" sz="3000" b="1" dirty="0"/>
              <a:t>.	Striated</a:t>
            </a:r>
            <a:endParaRPr lang="en-US" sz="3000" dirty="0"/>
          </a:p>
          <a:p>
            <a:pPr lvl="1"/>
            <a:r>
              <a:rPr lang="en-US" sz="3000" b="1" dirty="0"/>
              <a:t>ii.	Involuntary</a:t>
            </a:r>
            <a:endParaRPr lang="en-US" sz="3000" dirty="0"/>
          </a:p>
          <a:p>
            <a:pPr lvl="1"/>
            <a:r>
              <a:rPr lang="en-US" sz="3000" b="1" dirty="0"/>
              <a:t>iii.	Forms heart muscle</a:t>
            </a:r>
            <a:endParaRPr lang="en-US" sz="3000" dirty="0"/>
          </a:p>
          <a:p>
            <a:pPr lvl="1"/>
            <a:r>
              <a:rPr lang="en-US" sz="3000" b="1" dirty="0"/>
              <a:t>iv.	Found only in the heart</a:t>
            </a:r>
            <a:endParaRPr lang="en-US" sz="3000" dirty="0"/>
          </a:p>
          <a:p>
            <a:pPr lvl="1"/>
            <a:r>
              <a:rPr lang="en-US" sz="3000" b="1" dirty="0"/>
              <a:t>v.	Can contract quickly, and beats </a:t>
            </a:r>
            <a:r>
              <a:rPr lang="en-US" sz="3000" b="1" dirty="0" smtClean="0"/>
              <a:t>	your </a:t>
            </a:r>
            <a:r>
              <a:rPr lang="en-US" sz="3000" b="1" dirty="0"/>
              <a:t>whole life through</a:t>
            </a:r>
            <a:endParaRPr lang="en-US" sz="3000" dirty="0"/>
          </a:p>
          <a:p>
            <a:endParaRPr lang="en-US" dirty="0"/>
          </a:p>
        </p:txBody>
      </p:sp>
      <p:pic>
        <p:nvPicPr>
          <p:cNvPr id="4" name="Picture 3" descr="C0021262-Heart_muscle_fibres,_SEM-SP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56" y="3945300"/>
            <a:ext cx="3908180" cy="29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D.	Nervous Tissue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1.	Responds to stimuli and transmits </a:t>
            </a:r>
            <a:r>
              <a:rPr lang="en-US" sz="3200" b="1" dirty="0" smtClean="0"/>
              <a:t>	impulses </a:t>
            </a:r>
            <a:r>
              <a:rPr lang="en-US" sz="3200" b="1" dirty="0"/>
              <a:t>from </a:t>
            </a:r>
            <a:r>
              <a:rPr lang="en-US" sz="3200" b="1" dirty="0" smtClean="0"/>
              <a:t>one </a:t>
            </a:r>
            <a:r>
              <a:rPr lang="en-US" sz="3200" b="1" dirty="0"/>
              <a:t>body part to </a:t>
            </a:r>
            <a:r>
              <a:rPr lang="en-US" sz="3200" b="1" dirty="0" smtClean="0"/>
              <a:t>	another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nervous tiss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65" y="2909611"/>
            <a:ext cx="4883653" cy="365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961"/>
            <a:ext cx="7313613" cy="6199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2.	Conduct electrical and chemical </a:t>
            </a:r>
            <a:r>
              <a:rPr lang="en-US" sz="3200" b="1" dirty="0" smtClean="0"/>
              <a:t>	messages </a:t>
            </a:r>
            <a:r>
              <a:rPr lang="en-US" sz="3200" b="1" dirty="0"/>
              <a:t>along </a:t>
            </a:r>
            <a:r>
              <a:rPr lang="en-US" sz="3200" b="1" dirty="0" smtClean="0"/>
              <a:t>special </a:t>
            </a:r>
            <a:r>
              <a:rPr lang="en-US" sz="3200" b="1" dirty="0"/>
              <a:t>cells called </a:t>
            </a:r>
            <a:r>
              <a:rPr lang="en-US" sz="3200" b="1" dirty="0" smtClean="0"/>
              <a:t>	neurons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a.	Composed of:</a:t>
            </a:r>
            <a:endParaRPr lang="en-US" sz="3200" dirty="0"/>
          </a:p>
          <a:p>
            <a:pPr lvl="1"/>
            <a:r>
              <a:rPr lang="en-US" sz="3200" b="1" dirty="0" err="1"/>
              <a:t>i</a:t>
            </a:r>
            <a:r>
              <a:rPr lang="en-US" sz="3200" b="1" dirty="0"/>
              <a:t>.	Cell body</a:t>
            </a:r>
            <a:endParaRPr lang="en-US" sz="3200" dirty="0"/>
          </a:p>
          <a:p>
            <a:pPr lvl="1"/>
            <a:r>
              <a:rPr lang="en-US" sz="3200" b="1" dirty="0"/>
              <a:t>ii.	Dendrites:  conduct messages to </a:t>
            </a:r>
            <a:r>
              <a:rPr lang="en-US" sz="3200" b="1" dirty="0" smtClean="0"/>
              <a:t>	cell </a:t>
            </a:r>
            <a:r>
              <a:rPr lang="en-US" sz="3200" b="1" dirty="0"/>
              <a:t>body </a:t>
            </a:r>
            <a:endParaRPr lang="en-US" sz="3200" dirty="0"/>
          </a:p>
          <a:p>
            <a:pPr lvl="1"/>
            <a:r>
              <a:rPr lang="en-US" sz="3200" b="1" dirty="0"/>
              <a:t>iii.	Axon:  send messages away from </a:t>
            </a:r>
            <a:r>
              <a:rPr lang="en-US" sz="3200" b="1" dirty="0" smtClean="0"/>
              <a:t>	cell </a:t>
            </a:r>
            <a:r>
              <a:rPr lang="en-US" sz="3200" b="1" dirty="0"/>
              <a:t>body</a:t>
            </a:r>
            <a:endParaRPr lang="en-US" sz="3200" dirty="0"/>
          </a:p>
          <a:p>
            <a:pPr lvl="1"/>
            <a:r>
              <a:rPr lang="en-US" sz="3200" b="1" dirty="0"/>
              <a:t>iv.	Axons and dendrites are nerve </a:t>
            </a:r>
            <a:r>
              <a:rPr lang="en-US" sz="3200" b="1" dirty="0" smtClean="0"/>
              <a:t>	fibers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b.	Bundles of nerve fibers are called </a:t>
            </a:r>
            <a:r>
              <a:rPr lang="en-US" sz="3200" b="1" dirty="0" smtClean="0"/>
              <a:t>	nerves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250"/>
            <a:ext cx="7313613" cy="5573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3.	Nerves </a:t>
            </a:r>
            <a:r>
              <a:rPr lang="en-US" sz="3200" b="1" dirty="0"/>
              <a:t>conduct messages to and from </a:t>
            </a:r>
            <a:r>
              <a:rPr lang="en-US" sz="3200" b="1" dirty="0" smtClean="0"/>
              <a:t>	spinal </a:t>
            </a:r>
            <a:r>
              <a:rPr lang="en-US" sz="3200" b="1" dirty="0"/>
              <a:t>cord, brain, and sense organs </a:t>
            </a:r>
            <a:r>
              <a:rPr lang="en-US" sz="3200" b="1" dirty="0" smtClean="0"/>
              <a:t>	to </a:t>
            </a:r>
            <a:r>
              <a:rPr lang="en-US" sz="3200" b="1" dirty="0"/>
              <a:t>register sensation and trigger </a:t>
            </a:r>
            <a:r>
              <a:rPr lang="en-US" sz="3200" b="1" dirty="0" smtClean="0"/>
              <a:t>	muscle </a:t>
            </a:r>
            <a:r>
              <a:rPr lang="en-US" sz="3200" b="1" dirty="0"/>
              <a:t>movement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4</a:t>
            </a:r>
            <a:r>
              <a:rPr lang="en-US" sz="3200" b="1" dirty="0"/>
              <a:t>.	Glial cells surround nerve cells</a:t>
            </a:r>
            <a:endParaRPr lang="en-US" sz="3200" dirty="0"/>
          </a:p>
          <a:p>
            <a:pPr lvl="1"/>
            <a:r>
              <a:rPr lang="en-US" sz="3000" b="1" dirty="0"/>
              <a:t>a.	Help to support, protect, and </a:t>
            </a:r>
            <a:r>
              <a:rPr lang="en-US" sz="3000" b="1" dirty="0" smtClean="0"/>
              <a:t>	nourish </a:t>
            </a:r>
            <a:r>
              <a:rPr lang="en-US" sz="3000" b="1" dirty="0"/>
              <a:t>nerve cells</a:t>
            </a:r>
            <a:endParaRPr lang="en-US" sz="3000" dirty="0"/>
          </a:p>
          <a:p>
            <a:pPr lvl="1"/>
            <a:r>
              <a:rPr lang="en-US" sz="3000" b="1" dirty="0"/>
              <a:t>b.	Provide nutrients to the neurons </a:t>
            </a:r>
            <a:r>
              <a:rPr lang="en-US" sz="3000" b="1" dirty="0" smtClean="0"/>
              <a:t>	and </a:t>
            </a:r>
            <a:r>
              <a:rPr lang="en-US" sz="3000" b="1" dirty="0"/>
              <a:t>help keep the tissue free of </a:t>
            </a:r>
            <a:r>
              <a:rPr lang="en-US" sz="3000" b="1" dirty="0" smtClean="0"/>
              <a:t>	debris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Physiology &amp; 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699674"/>
          </a:xfrm>
        </p:spPr>
        <p:txBody>
          <a:bodyPr/>
          <a:lstStyle/>
          <a:p>
            <a:pPr algn="l"/>
            <a:r>
              <a:rPr lang="en-US" sz="3600" b="1" dirty="0"/>
              <a:t>E.	Glands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8731"/>
            <a:ext cx="7313613" cy="502246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1.	 A single cell, or a collection of cells </a:t>
            </a:r>
            <a:r>
              <a:rPr lang="en-US" sz="3200" b="1" dirty="0" smtClean="0"/>
              <a:t>	that </a:t>
            </a:r>
            <a:r>
              <a:rPr lang="en-US" sz="3200" b="1" dirty="0"/>
              <a:t>secrete something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gla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796022"/>
            <a:ext cx="7916329" cy="488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4095"/>
            <a:ext cx="7313613" cy="61164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2.	Types</a:t>
            </a:r>
            <a:endParaRPr lang="en-US" sz="3200" dirty="0"/>
          </a:p>
          <a:p>
            <a:pPr marL="457200" lvl="1" indent="0">
              <a:buNone/>
            </a:pPr>
            <a:r>
              <a:rPr lang="en-US" sz="3000" b="1" dirty="0"/>
              <a:t>a.	Exocrine glands</a:t>
            </a:r>
            <a:endParaRPr lang="en-US" sz="3000" dirty="0"/>
          </a:p>
          <a:p>
            <a:pPr lvl="2"/>
            <a:r>
              <a:rPr lang="en-US" sz="2800" b="1" dirty="0" err="1"/>
              <a:t>i</a:t>
            </a:r>
            <a:r>
              <a:rPr lang="en-US" sz="2800" b="1" dirty="0"/>
              <a:t>.	Secrete into ducts</a:t>
            </a:r>
            <a:endParaRPr lang="en-US" sz="2800" dirty="0"/>
          </a:p>
          <a:p>
            <a:pPr lvl="2"/>
            <a:r>
              <a:rPr lang="en-US" sz="2800" b="1" dirty="0"/>
              <a:t>ii.	e.g. gall bladder is an exocrine gland </a:t>
            </a:r>
            <a:r>
              <a:rPr lang="en-US" sz="2800" b="1" dirty="0" smtClean="0"/>
              <a:t>	because </a:t>
            </a:r>
            <a:r>
              <a:rPr lang="en-US" sz="2800" b="1" dirty="0"/>
              <a:t>it secretes bile in a duct</a:t>
            </a:r>
            <a:endParaRPr lang="en-US" sz="2800" dirty="0"/>
          </a:p>
          <a:p>
            <a:pPr lvl="2"/>
            <a:r>
              <a:rPr lang="en-US" sz="2800" b="1" dirty="0"/>
              <a:t>iii.	e.g. sweat glands are exocrine glands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swe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46" y="3354516"/>
            <a:ext cx="4918712" cy="317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67385"/>
            <a:ext cx="3931210" cy="6099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b.	Endocrine </a:t>
            </a:r>
            <a:r>
              <a:rPr lang="en-US" sz="3200" b="1" dirty="0" smtClean="0"/>
              <a:t>	glands</a:t>
            </a:r>
            <a:endParaRPr lang="en-US" sz="3200" dirty="0"/>
          </a:p>
          <a:p>
            <a:pPr marL="457200" lvl="1" indent="0">
              <a:buNone/>
            </a:pPr>
            <a:r>
              <a:rPr lang="en-US" sz="3000" b="1" dirty="0" err="1" smtClean="0"/>
              <a:t>i</a:t>
            </a:r>
            <a:r>
              <a:rPr lang="en-US" sz="3000" b="1" dirty="0" smtClean="0"/>
              <a:t>.	Secrete 	chemicals 	(</a:t>
            </a:r>
            <a:r>
              <a:rPr lang="en-US" sz="3000" b="1" dirty="0"/>
              <a:t>especially </a:t>
            </a:r>
            <a:r>
              <a:rPr lang="en-US" sz="3000" b="1" dirty="0" smtClean="0"/>
              <a:t>	hormones</a:t>
            </a:r>
            <a:r>
              <a:rPr lang="en-US" sz="3000" b="1" dirty="0"/>
              <a:t>) </a:t>
            </a:r>
            <a:r>
              <a:rPr lang="en-US" sz="3000" b="1" dirty="0" smtClean="0"/>
              <a:t>	into 	bloodstream 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ii.	e.g. </a:t>
            </a:r>
            <a:r>
              <a:rPr lang="en-US" sz="3000" b="1" dirty="0" smtClean="0"/>
              <a:t>pancreas 	secretes 	insulin </a:t>
            </a:r>
            <a:r>
              <a:rPr lang="en-US" sz="3000" b="1" dirty="0"/>
              <a:t>into </a:t>
            </a:r>
            <a:r>
              <a:rPr lang="en-US" sz="3000" b="1" dirty="0" smtClean="0"/>
              <a:t>	the </a:t>
            </a:r>
            <a:r>
              <a:rPr lang="en-US" sz="3000" b="1" dirty="0"/>
              <a:t>blood</a:t>
            </a:r>
            <a:endParaRPr lang="en-US" sz="3000" dirty="0"/>
          </a:p>
          <a:p>
            <a:endParaRPr lang="en-US" dirty="0"/>
          </a:p>
        </p:txBody>
      </p:sp>
      <p:pic>
        <p:nvPicPr>
          <p:cNvPr id="4" name="Picture 3" descr="gla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27" y="267384"/>
            <a:ext cx="3991530" cy="581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0539"/>
            <a:ext cx="7313613" cy="111967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cap="all" dirty="0" err="1"/>
              <a:t>III.</a:t>
            </a:r>
            <a:r>
              <a:rPr lang="en-US" b="1" u="sng" dirty="0" err="1"/>
              <a:t>Organs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2962"/>
            <a:ext cx="7313613" cy="46882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cap="all" dirty="0"/>
              <a:t>A.	</a:t>
            </a:r>
            <a:r>
              <a:rPr lang="en-US" sz="3200" b="1" dirty="0"/>
              <a:t>Tissues working together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.	Organs are made up of one or more </a:t>
            </a:r>
            <a:r>
              <a:rPr lang="en-US" sz="3200" b="1" dirty="0" smtClean="0"/>
              <a:t>	types </a:t>
            </a:r>
            <a:r>
              <a:rPr lang="en-US" sz="3200" b="1" dirty="0"/>
              <a:t>of tissues (usually more)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C.	Each located in specific location, with </a:t>
            </a:r>
            <a:r>
              <a:rPr lang="en-US" sz="3200" b="1" dirty="0" smtClean="0"/>
              <a:t>	specific </a:t>
            </a:r>
            <a:r>
              <a:rPr lang="en-US" sz="3200" b="1" dirty="0"/>
              <a:t>functions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org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123" y="3773347"/>
            <a:ext cx="3856191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3692"/>
            <a:ext cx="7313613" cy="618327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D.	Human Organ Systems Overview: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06455"/>
              </p:ext>
            </p:extLst>
          </p:nvPr>
        </p:nvGraphicFramePr>
        <p:xfrm>
          <a:off x="517979" y="752019"/>
          <a:ext cx="8388614" cy="56819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94307"/>
                <a:gridCol w="4194307"/>
              </a:tblGrid>
              <a:tr h="816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Digestive</a:t>
                      </a:r>
                      <a:endParaRPr lang="en-US" sz="24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convert food to usable nutrients</a:t>
                      </a:r>
                      <a:endParaRPr lang="en-US" sz="24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0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Circulatory</a:t>
                      </a:r>
                      <a:endParaRPr lang="en-US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transport of necessary molecules to cells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Immune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defense against invading pathogens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Respiratory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gas exchange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Excretory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gets rid of metabolic wastes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Nervous &amp; Sensory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regulation and control, response to stimuli, processing information</a:t>
                      </a:r>
                      <a:endParaRPr lang="en-US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Muscular &amp; Skeletal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support and movement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Hormonal</a:t>
                      </a:r>
                      <a:endParaRPr lang="en-US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regulation of internal environment, development</a:t>
                      </a:r>
                      <a:endParaRPr lang="en-US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Reproductive</a:t>
                      </a:r>
                      <a:endParaRPr lang="en-US" sz="2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/>
                          <a:ea typeface="Times New Roman"/>
                          <a:cs typeface="Times New Roman"/>
                        </a:rPr>
                        <a:t>producing offspring</a:t>
                      </a:r>
                      <a:endParaRPr lang="en-US" sz="20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962"/>
            <a:ext cx="7313613" cy="621669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E.	Many internal organ systems enclosed </a:t>
            </a:r>
            <a:r>
              <a:rPr lang="en-US" sz="3200" b="1" dirty="0" smtClean="0"/>
              <a:t>	within </a:t>
            </a:r>
            <a:r>
              <a:rPr lang="en-US" sz="3200" b="1" dirty="0"/>
              <a:t>coelom, a cavity within the </a:t>
            </a:r>
            <a:r>
              <a:rPr lang="en-US" sz="3200" b="1" dirty="0" smtClean="0"/>
              <a:t>	body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F.	Organ systems contribute to </a:t>
            </a:r>
            <a:r>
              <a:rPr lang="en-US" sz="3200" b="1" dirty="0" smtClean="0"/>
              <a:t>	maintaining </a:t>
            </a:r>
            <a:r>
              <a:rPr lang="en-US" sz="3200" b="1" dirty="0"/>
              <a:t>a stable internal </a:t>
            </a:r>
            <a:r>
              <a:rPr lang="en-US" sz="3200" b="1" dirty="0" smtClean="0"/>
              <a:t>	environment </a:t>
            </a:r>
            <a:r>
              <a:rPr lang="en-US" sz="3200" b="1" dirty="0"/>
              <a:t>(homeostasis)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G.	e.g. Temperature, pH, [glucose], </a:t>
            </a:r>
            <a:r>
              <a:rPr lang="en-US" sz="3200" b="1" dirty="0" smtClean="0"/>
              <a:t>	blood </a:t>
            </a:r>
            <a:r>
              <a:rPr lang="en-US" sz="3200" b="1" dirty="0"/>
              <a:t>pressure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115"/>
            <a:ext cx="7313613" cy="768731"/>
          </a:xfrm>
        </p:spPr>
        <p:txBody>
          <a:bodyPr/>
          <a:lstStyle/>
          <a:p>
            <a:pPr algn="l"/>
            <a:r>
              <a:rPr lang="en-US" b="1" dirty="0"/>
              <a:t>IV.	</a:t>
            </a:r>
            <a:r>
              <a:rPr lang="en-US" b="1" u="sng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A.	An example of an </a:t>
            </a:r>
            <a:r>
              <a:rPr lang="en-US" sz="3200" b="1" dirty="0" smtClean="0"/>
              <a:t>organ </a:t>
            </a:r>
            <a:r>
              <a:rPr lang="en-US" sz="3200" b="1" dirty="0" smtClean="0">
                <a:hlinkClick r:id="rId2"/>
              </a:rPr>
              <a:t>VIDEO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ski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032724"/>
            <a:ext cx="42672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I.	</a:t>
            </a:r>
            <a:r>
              <a:rPr lang="en-US" b="1" u="sng" dirty="0"/>
              <a:t>Human Organization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A.	Human </a:t>
            </a:r>
            <a:r>
              <a:rPr lang="en-US" sz="3200" b="1" dirty="0"/>
              <a:t>body has several levels of </a:t>
            </a:r>
            <a:r>
              <a:rPr lang="en-US" sz="3200" b="1" dirty="0" smtClean="0"/>
              <a:t>	organization</a:t>
            </a:r>
            <a:r>
              <a:rPr lang="en-US" sz="3200" b="1" dirty="0"/>
              <a:t>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1</a:t>
            </a:r>
            <a:r>
              <a:rPr lang="en-US" sz="3200" b="1" dirty="0"/>
              <a:t>.	Cells of the same type joined </a:t>
            </a:r>
            <a:r>
              <a:rPr lang="en-US" sz="3200" b="1" dirty="0" smtClean="0"/>
              <a:t>			together </a:t>
            </a:r>
            <a:r>
              <a:rPr lang="en-US" sz="3200" b="1" dirty="0"/>
              <a:t>are called TISSUES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2</a:t>
            </a:r>
            <a:r>
              <a:rPr lang="en-US" sz="3200" b="1" dirty="0"/>
              <a:t>.	Different Tissues are joined </a:t>
            </a:r>
            <a:r>
              <a:rPr lang="en-US" sz="3200" b="1" dirty="0" smtClean="0"/>
              <a:t>			together </a:t>
            </a:r>
            <a:r>
              <a:rPr lang="en-US" sz="3200" b="1" dirty="0"/>
              <a:t>to form ORGANS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3</a:t>
            </a:r>
            <a:r>
              <a:rPr lang="en-US" sz="3200" b="1" dirty="0"/>
              <a:t>.	Various organs are arranged into </a:t>
            </a:r>
            <a:r>
              <a:rPr lang="en-US" sz="3200" b="1" dirty="0" smtClean="0"/>
              <a:t>		an </a:t>
            </a:r>
            <a:r>
              <a:rPr lang="en-US" sz="3200" b="1" dirty="0"/>
              <a:t>ORGAN SYSTEM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II.	</a:t>
            </a:r>
            <a:r>
              <a:rPr lang="en-US" b="1" u="sng" dirty="0"/>
              <a:t>Tissues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b="1" dirty="0" smtClean="0"/>
              <a:t>Epithelial</a:t>
            </a:r>
          </a:p>
          <a:p>
            <a:pPr marL="514350" indent="-514350">
              <a:buAutoNum type="alphaUcPeriod"/>
            </a:pPr>
            <a:endParaRPr lang="en-US" sz="3200" b="1" dirty="0"/>
          </a:p>
          <a:p>
            <a:pPr marL="514350" indent="-514350">
              <a:buAutoNum type="alphaUcPeriod"/>
            </a:pPr>
            <a:endParaRPr lang="en-US" sz="3200" dirty="0" smtClean="0"/>
          </a:p>
          <a:p>
            <a:pPr marL="514350" indent="-514350">
              <a:buAutoNum type="alphaUcPeriod"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1.	Covers body, lines cavities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	Covers entire body surface and most of </a:t>
            </a:r>
            <a:r>
              <a:rPr lang="en-US" sz="3200" b="1" dirty="0" smtClean="0"/>
              <a:t>	the </a:t>
            </a:r>
            <a:r>
              <a:rPr lang="en-US" sz="3200" b="1" dirty="0"/>
              <a:t>body's inner cavities.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index_clip_image001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17" y="254066"/>
            <a:ext cx="4800326" cy="38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7653"/>
            <a:ext cx="7313613" cy="619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3.	Outer epidermis (skin) protects from </a:t>
            </a:r>
            <a:r>
              <a:rPr lang="en-US" sz="3200" b="1" dirty="0" smtClean="0"/>
              <a:t>	injury </a:t>
            </a:r>
            <a:r>
              <a:rPr lang="en-US" sz="3200" b="1" dirty="0"/>
              <a:t>and drying </a:t>
            </a:r>
            <a:r>
              <a:rPr lang="en-US" sz="3200" b="1" dirty="0" smtClean="0"/>
              <a:t>out</a:t>
            </a:r>
            <a:endParaRPr lang="en-US" sz="3200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4</a:t>
            </a:r>
            <a:r>
              <a:rPr lang="en-US" sz="3200" b="1" dirty="0"/>
              <a:t>.	Inner epidermal tissue protects and </a:t>
            </a:r>
            <a:r>
              <a:rPr lang="en-US" sz="3200" b="1" dirty="0" smtClean="0"/>
              <a:t>	secretes </a:t>
            </a:r>
            <a:r>
              <a:rPr lang="en-US" sz="3200" b="1" dirty="0"/>
              <a:t>mucus (e.g. along digestive </a:t>
            </a:r>
            <a:r>
              <a:rPr lang="en-US" sz="3200" b="1" dirty="0" smtClean="0"/>
              <a:t>	tract</a:t>
            </a:r>
            <a:r>
              <a:rPr lang="en-US" sz="3200" b="1" dirty="0"/>
              <a:t>)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skin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09" y="1249180"/>
            <a:ext cx="4919443" cy="39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7385"/>
            <a:ext cx="7313613" cy="6333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/>
              <a:t>5</a:t>
            </a:r>
            <a:r>
              <a:rPr lang="en-US" sz="4200" b="1" dirty="0" smtClean="0"/>
              <a:t>. Types</a:t>
            </a:r>
            <a:r>
              <a:rPr lang="en-US" sz="4200" b="1" dirty="0"/>
              <a:t>:</a:t>
            </a:r>
            <a:endParaRPr lang="en-US" sz="4200" dirty="0"/>
          </a:p>
          <a:p>
            <a:pPr marL="0" indent="0">
              <a:buNone/>
            </a:pPr>
            <a:r>
              <a:rPr lang="en-US" sz="3200" b="1" dirty="0"/>
              <a:t>a.	Squamous Epithelium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 err="1"/>
              <a:t>i</a:t>
            </a:r>
            <a:r>
              <a:rPr lang="en-US" sz="3200" b="1" dirty="0" smtClean="0"/>
              <a:t>.</a:t>
            </a:r>
            <a:r>
              <a:rPr lang="en-US" sz="3200" b="1" dirty="0"/>
              <a:t>	Function in protection, diffusion, </a:t>
            </a:r>
            <a:r>
              <a:rPr lang="en-US" sz="3200" b="1" dirty="0" smtClean="0"/>
              <a:t>	filtration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ii.	Made of flat cells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iii.	e.g. lines alveoli and walls of capillaries, </a:t>
            </a:r>
            <a:r>
              <a:rPr lang="en-US" sz="3200" b="1" dirty="0" smtClean="0"/>
              <a:t>	blood vessels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b.	Cuboid Epithelium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 err="1"/>
              <a:t>i</a:t>
            </a:r>
            <a:r>
              <a:rPr lang="en-US" sz="3200" b="1" dirty="0"/>
              <a:t>.	Function in secretion, absorption and </a:t>
            </a:r>
            <a:r>
              <a:rPr lang="en-US" sz="3200" b="1" dirty="0" smtClean="0"/>
              <a:t>	protection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ii.	Cube shaped cells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iii.	e.g. line kidney tubules, surface of </a:t>
            </a:r>
            <a:r>
              <a:rPr lang="en-US" sz="3200" b="1" dirty="0" smtClean="0"/>
              <a:t>	ovaries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3692"/>
            <a:ext cx="7313613" cy="6534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c.	Columnar Epithelium: </a:t>
            </a:r>
            <a:endParaRPr lang="en-US" sz="3600" dirty="0"/>
          </a:p>
          <a:p>
            <a:pPr marL="457200" lvl="1" indent="0">
              <a:buNone/>
            </a:pPr>
            <a:r>
              <a:rPr lang="en-US" sz="3000" b="1" dirty="0" err="1"/>
              <a:t>i</a:t>
            </a:r>
            <a:r>
              <a:rPr lang="en-US" sz="3000" b="1" dirty="0"/>
              <a:t>.	Column-shaped cells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ii.	Often have microvilli or cilia to </a:t>
            </a:r>
            <a:r>
              <a:rPr lang="en-US" sz="3000" b="1" dirty="0" smtClean="0"/>
              <a:t>aid 	function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iii.	e.g. lining of intestine, oviduct </a:t>
            </a:r>
            <a:r>
              <a:rPr lang="en-US" sz="3000" b="1" dirty="0" smtClean="0"/>
              <a:t>	lining</a:t>
            </a:r>
            <a:r>
              <a:rPr lang="en-US" sz="3000" b="1" dirty="0"/>
              <a:t>, lining of uterus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iv.	Each type can exist as a single </a:t>
            </a:r>
            <a:r>
              <a:rPr lang="en-US" sz="3000" b="1" dirty="0" smtClean="0"/>
              <a:t>layer 	or 	be </a:t>
            </a:r>
            <a:r>
              <a:rPr lang="en-US" sz="3000" b="1" dirty="0"/>
              <a:t>stratified (layers </a:t>
            </a:r>
            <a:r>
              <a:rPr lang="en-US" sz="3000" b="1" dirty="0" smtClean="0"/>
              <a:t>stacked </a:t>
            </a:r>
            <a:r>
              <a:rPr lang="en-US" sz="3000" b="1" dirty="0"/>
              <a:t>on top </a:t>
            </a:r>
            <a:r>
              <a:rPr lang="en-US" sz="3000" b="1" dirty="0" smtClean="0"/>
              <a:t>of 	each </a:t>
            </a:r>
            <a:r>
              <a:rPr lang="en-US" sz="3000" b="1" dirty="0"/>
              <a:t>other).  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/>
              <a:t>v.	e.g. mouth, nose, vagina lined by </a:t>
            </a:r>
            <a:r>
              <a:rPr lang="en-US" sz="3000" b="1" dirty="0" smtClean="0"/>
              <a:t>	stratified </a:t>
            </a:r>
            <a:r>
              <a:rPr lang="en-US" sz="3000" b="1" dirty="0"/>
              <a:t>squamous epithelium.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76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115"/>
            <a:ext cx="7313613" cy="646736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d.	</a:t>
            </a:r>
            <a:r>
              <a:rPr lang="en-US" sz="3600" b="1" dirty="0" err="1"/>
              <a:t>Pseudostratified</a:t>
            </a:r>
            <a:r>
              <a:rPr lang="en-US" sz="3600" b="1" dirty="0"/>
              <a:t> Columnar:</a:t>
            </a:r>
            <a:endParaRPr lang="en-US" sz="3600" dirty="0"/>
          </a:p>
          <a:p>
            <a:pPr marL="457200" lvl="1" indent="0">
              <a:buNone/>
            </a:pPr>
            <a:r>
              <a:rPr lang="en-US" sz="3200" b="1" dirty="0" err="1"/>
              <a:t>i</a:t>
            </a:r>
            <a:r>
              <a:rPr lang="en-US" sz="3200" b="1" dirty="0"/>
              <a:t>.	Appear to be layered but is </a:t>
            </a:r>
            <a:r>
              <a:rPr lang="en-US" sz="3200" b="1" dirty="0" smtClean="0"/>
              <a:t>	really </a:t>
            </a:r>
            <a:r>
              <a:rPr lang="en-US" sz="3200" b="1" dirty="0"/>
              <a:t>just </a:t>
            </a:r>
            <a:r>
              <a:rPr lang="en-US" sz="3200" b="1" dirty="0" smtClean="0"/>
              <a:t>	one </a:t>
            </a:r>
            <a:r>
              <a:rPr lang="en-US" sz="3200" b="1" dirty="0"/>
              <a:t>layer </a:t>
            </a:r>
            <a:r>
              <a:rPr lang="en-US" sz="3200" b="1" dirty="0" smtClean="0"/>
              <a:t>of </a:t>
            </a:r>
            <a:r>
              <a:rPr lang="en-US" sz="3200" b="1" dirty="0"/>
              <a:t>cells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b="1" dirty="0"/>
              <a:t>ii.	e.g. lining of respiratory tract.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pseudostratified-columnar-1000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54" y="2621704"/>
            <a:ext cx="5173060" cy="387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cap="all" dirty="0"/>
              <a:t>B.	</a:t>
            </a:r>
            <a:r>
              <a:rPr lang="en-US" b="1" dirty="0"/>
              <a:t>Connective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52827"/>
            <a:ext cx="7313613" cy="5531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cap="all" dirty="0"/>
              <a:t>1.	</a:t>
            </a:r>
            <a:r>
              <a:rPr lang="en-US" sz="3200" b="1" dirty="0"/>
              <a:t>Functions</a:t>
            </a:r>
            <a:r>
              <a:rPr lang="en-US" sz="3200" b="1" cap="small" dirty="0"/>
              <a:t>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cap="small" dirty="0"/>
              <a:t>.	</a:t>
            </a:r>
            <a:r>
              <a:rPr lang="en-US" sz="3200" b="1" cap="all" dirty="0"/>
              <a:t>B</a:t>
            </a:r>
            <a:r>
              <a:rPr lang="en-US" sz="3200" b="1" dirty="0"/>
              <a:t>ind structures together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b</a:t>
            </a:r>
            <a:r>
              <a:rPr lang="en-US" sz="3200" b="1" dirty="0"/>
              <a:t>.	Fill up spaces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c</a:t>
            </a:r>
            <a:r>
              <a:rPr lang="en-US" sz="3200" b="1" dirty="0"/>
              <a:t>.	Provide support and protection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d</a:t>
            </a:r>
            <a:r>
              <a:rPr lang="en-US" sz="3200" b="1" dirty="0"/>
              <a:t>.	Stores fat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	</a:t>
            </a:r>
            <a:r>
              <a:rPr lang="en-US" sz="3200" b="1" dirty="0" smtClean="0"/>
              <a:t>Structure: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	a</a:t>
            </a:r>
            <a:r>
              <a:rPr lang="en-US" sz="3200" b="1" dirty="0"/>
              <a:t>.	Cells in connective tissue usually in </a:t>
            </a:r>
            <a:r>
              <a:rPr lang="en-US" sz="3200" b="1" dirty="0" smtClean="0"/>
              <a:t>		matrix </a:t>
            </a:r>
            <a:r>
              <a:rPr lang="en-US" sz="3200" b="1" dirty="0"/>
              <a:t>usually </a:t>
            </a:r>
            <a:r>
              <a:rPr lang="en-US" sz="3200" b="1" dirty="0" smtClean="0"/>
              <a:t>made </a:t>
            </a:r>
            <a:r>
              <a:rPr lang="en-US" sz="3200" b="1" dirty="0"/>
              <a:t>up of either </a:t>
            </a:r>
            <a:r>
              <a:rPr lang="en-US" sz="3200" b="1" dirty="0" smtClean="0"/>
              <a:t>		collagen </a:t>
            </a:r>
            <a:r>
              <a:rPr lang="en-US" sz="3200" b="1" dirty="0"/>
              <a:t>or elastin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Human Physiology &amp; Digestive System</vt:lpstr>
      <vt:lpstr>I. Human Organization </vt:lpstr>
      <vt:lpstr>II. Tissues </vt:lpstr>
      <vt:lpstr>PowerPoint Presentation</vt:lpstr>
      <vt:lpstr>PowerPoint Presentation</vt:lpstr>
      <vt:lpstr>PowerPoint Presentation</vt:lpstr>
      <vt:lpstr>PowerPoint Presentation</vt:lpstr>
      <vt:lpstr>B. Connective </vt:lpstr>
      <vt:lpstr>PowerPoint Presentation</vt:lpstr>
      <vt:lpstr>PowerPoint Presentation</vt:lpstr>
      <vt:lpstr>PowerPoint Presentation</vt:lpstr>
      <vt:lpstr>C. Muscle Tissue </vt:lpstr>
      <vt:lpstr>PowerPoint Presentation</vt:lpstr>
      <vt:lpstr>PowerPoint Presentation</vt:lpstr>
      <vt:lpstr>PowerPoint Presentation</vt:lpstr>
      <vt:lpstr>D. Nervous Tissue </vt:lpstr>
      <vt:lpstr>PowerPoint Presentation</vt:lpstr>
      <vt:lpstr>PowerPoint Presentation</vt:lpstr>
      <vt:lpstr>E. Glands </vt:lpstr>
      <vt:lpstr>PowerPoint Presentation</vt:lpstr>
      <vt:lpstr>PowerPoint Presentation</vt:lpstr>
      <vt:lpstr>III.Organs </vt:lpstr>
      <vt:lpstr>D. Human Organ Systems Overview: </vt:lpstr>
      <vt:lpstr>PowerPoint Presentation</vt:lpstr>
      <vt:lpstr>IV. Skin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2013-01-20T18:15:55Z</dcterms:created>
  <dcterms:modified xsi:type="dcterms:W3CDTF">2013-01-20T18:16:40Z</dcterms:modified>
</cp:coreProperties>
</file>