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E4672-302F-4D4A-AD07-D4D059D58CF9}" type="datetimeFigureOut">
              <a:rPr lang="en-CA" smtClean="0"/>
              <a:t>14/03/2012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DE4A8-746E-4FB7-BC07-CA771BB528A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9138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DE4A8-746E-4FB7-BC07-CA771BB528A1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2055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0D2B-AA69-4DC5-81D7-A09CCF44371D}" type="datetimeFigureOut">
              <a:rPr lang="en-CA" smtClean="0"/>
              <a:t>14/03/2012</a:t>
            </a:fld>
            <a:endParaRPr lang="en-CA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78C7-D908-4C30-9A8A-101AD03BB4DC}" type="slidenum">
              <a:rPr lang="en-CA" smtClean="0"/>
              <a:t>‹#›</a:t>
            </a:fld>
            <a:endParaRPr lang="en-C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0D2B-AA69-4DC5-81D7-A09CCF44371D}" type="datetimeFigureOut">
              <a:rPr lang="en-CA" smtClean="0"/>
              <a:t>14/03/2012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78C7-D908-4C30-9A8A-101AD03BB4DC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0D2B-AA69-4DC5-81D7-A09CCF44371D}" type="datetimeFigureOut">
              <a:rPr lang="en-CA" smtClean="0"/>
              <a:t>14/03/2012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78C7-D908-4C30-9A8A-101AD03BB4DC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0D2B-AA69-4DC5-81D7-A09CCF44371D}" type="datetimeFigureOut">
              <a:rPr lang="en-CA" smtClean="0"/>
              <a:t>14/03/2012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78C7-D908-4C30-9A8A-101AD03BB4DC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0D2B-AA69-4DC5-81D7-A09CCF44371D}" type="datetimeFigureOut">
              <a:rPr lang="en-CA" smtClean="0"/>
              <a:t>14/03/2012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78C7-D908-4C30-9A8A-101AD03BB4DC}" type="slidenum">
              <a:rPr lang="en-CA" smtClean="0"/>
              <a:t>‹#›</a:t>
            </a:fld>
            <a:endParaRPr lang="en-C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0D2B-AA69-4DC5-81D7-A09CCF44371D}" type="datetimeFigureOut">
              <a:rPr lang="en-CA" smtClean="0"/>
              <a:t>14/03/2012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78C7-D908-4C30-9A8A-101AD03BB4DC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0D2B-AA69-4DC5-81D7-A09CCF44371D}" type="datetimeFigureOut">
              <a:rPr lang="en-CA" smtClean="0"/>
              <a:t>14/03/2012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78C7-D908-4C30-9A8A-101AD03BB4DC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0D2B-AA69-4DC5-81D7-A09CCF44371D}" type="datetimeFigureOut">
              <a:rPr lang="en-CA" smtClean="0"/>
              <a:t>14/03/2012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78C7-D908-4C30-9A8A-101AD03BB4DC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0D2B-AA69-4DC5-81D7-A09CCF44371D}" type="datetimeFigureOut">
              <a:rPr lang="en-CA" smtClean="0"/>
              <a:t>14/03/2012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78C7-D908-4C30-9A8A-101AD03BB4DC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0D2B-AA69-4DC5-81D7-A09CCF44371D}" type="datetimeFigureOut">
              <a:rPr lang="en-CA" smtClean="0"/>
              <a:t>14/03/2012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78C7-D908-4C30-9A8A-101AD03BB4DC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0D2B-AA69-4DC5-81D7-A09CCF44371D}" type="datetimeFigureOut">
              <a:rPr lang="en-CA" smtClean="0"/>
              <a:t>14/03/2012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71778C7-D908-4C30-9A8A-101AD03BB4DC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500D2B-AA69-4DC5-81D7-A09CCF44371D}" type="datetimeFigureOut">
              <a:rPr lang="en-CA" smtClean="0"/>
              <a:t>14/03/2012</a:t>
            </a:fld>
            <a:endParaRPr lang="en-CA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1778C7-D908-4C30-9A8A-101AD03BB4DC}" type="slidenum">
              <a:rPr lang="en-CA" smtClean="0"/>
              <a:t>‹#›</a:t>
            </a:fld>
            <a:endParaRPr lang="en-CA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G9qpZ89qz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N99Kx_ghC8" TargetMode="External"/><Relationship Id="rId2" Type="http://schemas.openxmlformats.org/officeDocument/2006/relationships/hyperlink" Target="http://www.youtube.com/watch?v=AQKs1-fwTg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t0.gstatic.com/images?q=tbn:ANd9GcSLKwEgThO5FPdCB1C5S8j_08qED9mShdGnWhRyGqp-kiUEvw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587" y="494437"/>
            <a:ext cx="24574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19" y="4927223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 descr="http://t3.gstatic.com/images?q=tbn:ANd9GcR8w7cZXSR7D9xGFMY14wzV_hhtJM_64l48eh_eil88Enpo7txU9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460" y="437681"/>
            <a:ext cx="14859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darwinismrefuted.com/res/26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71" y="494437"/>
            <a:ext cx="4004348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Complex Invertebrates: Chapters 27, 28 and 29</a:t>
            </a:r>
            <a:endParaRPr lang="en-CA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5" y="3230742"/>
            <a:ext cx="24193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8" name="Picture 4" descr="http://t3.gstatic.com/images?q=tbn:ANd9GcT7fS-JLJZGTmk6G8jeQAu6VN7kz5Dui-vgpXAcZlcTfPJI7ry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646" y="4350826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7" descr="data:image/jpg;base64,/9j/4AAQSkZJRgABAQAAAQABAAD/2wCEAAkGBhQSERUUExQWFBUWGBsXFxgYGBgXFhgYFxoYFRgYGRYXHSYfGBokGhgXIC8gIycpLCwsGB8xNTAqNSYrLCkBCQoKDgwOGg8PGiwkHyUsLCwsLCwsLCwsLCosLCwpLCwsLCwsLCwsLCwsLCwsLCosLCwsLCwsLCksLCwsLCwsLP/AABEIALcBEwMBIgACEQEDEQH/xAAcAAACAgMBAQAAAAAAAAAAAAAFBgMEAAIHAQj/xABBEAACAQMDAgQEAQgIBgMBAAABAhEAAyEEEjEFQQYiUWETMnGBkSNCUqGxssHRFDNigpKi0uEHFiRDU/AVNHLx/8QAGgEAAwEBAQEAAAAAAAAAAAAAAgQFAwEABv/EAC8RAAICAQQBAwMDBAIDAAAAAAECAAMRBBIhMUETIlEFMnFhofCBkbHBI/EGFBX/2gAMAwEAAhEDEQA/ACHhvxe9trgYk7ifxmlfxJp9Tfu3H3EW18zHf5RP7T7CmzxV4VGmuhrRJU5IPb70leMOqOxWwo4yY718/Rj1fb+Px8ygfsyf+4qX3YfnNHYyc1D8dv02/wARqS/qGI2sfl49qg+HirAiRm/xn/Sb/Ea2XUkfnN+J/nUOa1eu9z0uLeuGMvH1NWNPpLjydzQuSZOB+NDk1LAFQxAPInBiiOlRrZDNbkMsqGJCndhWgfMAe1C2R1DXB7m/9GuRi4fxP7ayx0u4rq1ws9vltrkGO4k8Gr6dJc3hbIIJEncpkNGQY4FNOh0aPat/MLgAAtRIGZkEHggz3pZ7igzG6tOLGxFnp3TFLQdwKk7YusGaWBBecCFkYiZp46L0j+i3C9m4zoVIZbhO3cY2qpGGYZz7V7d6bOTuHO6Jk7v0pzj1+lWkBVZZTgAKT9+COPTPrSD6xm4lFNEq8wp0nowJ1CsdzBpUncu1GAYbDMAgzPfFS6PpKqSVuE7ZEkyAAT+bPpGe8zVJNcz+YyDx8xwO31E16jAOBGeRyuYIz9JNZNqAcDEIacrnmW21rRtG7PEzI5zM5wDRDp+pCCHOfehS9XRGUwCD5ZJAA5OPX+Zpf611trrjYCADz6waRbSvY2RM7NoGGjZ1O88MbZ7fhNe//GKyqdwaVA8oYqG9SO0fhVXw18R7zI4AtlJEnzfh2q9du7riohCm2vmIPYmFED7805TSa0w0DIJwPEy/o1dQDKlvKGJxPtHGK8s6ULaVU+UHsfTHJ/8Ac1Ya8GCww3KQeNwJCkcAfqoWda+9TuJbgjaAfTg4Art23aQfMNELGbamzdaArQGwDOABySf4VzrxlZvIx+IwXsACf/Z7mulsXukYhYPl/SI5EjvNCPF/RUvJ/VflCoCkklBj5ieZjtQ6bbU2B/eBcm4Y8zgz32/Sb/Ef51odS36Tf4j/ADpn6h4PNs3NzZtgFgPSJbJ9MD3JpWuLzAMT/wC/evo0cN1IrIV7m66p/wBJv8R/nRrpnUXONzfiaXxVvQXCGEV6xcieQ4MYdTZu3B5Wb8TUugs3EIDM34mnrwl0xWtAsOa86905QRA4qKdb7vTj405xuhroA/JjJ/Gjar9aB9BfyCmGygNfKast6xxKD+0CVLtuDyfxolo9HuFBOsdQW3yaJdD6srKM0xSjbgz9QLMlPb3KniLwnvQ7SZ+priPijply2xBZpHua+jNd1dQhyOK4Z/xA1od2Kivp9K4DAIZMtUldzSp4but/Rk8x5buf02rK08N//WT6v++1ZVyJzs/j3qO22Nu05gzyK5l4j6FdaL4YRE4G0R7TzVrr/Wlu3y6FjJIYHAkGMCr/AI514a1YtWSFJQHLYAjivnaVdSGP3EyjwRt8ATlupTzEiSJ5PrWnxMwKn1gdRsZpQMSADK7jAJHvgfhUXT9OWY5AgE5McenqfarPGMxLnOJbaxAk1p/8eGUtuUQQIMyZ7j2H1qxcYnAE/XA/DvU+k6crxvZpnKiPlHJHqfaKy3ETYAHiR9J0CSSDucAbRgiZHKx5hE4o/wBI6KykttRlM/OphJHA7Co9Jp7aPtRogiLgJ+YCSV2jP8KYdKGFxGIBDw0EmGBxMDJx3zSt1reI/p6B5kem6Qm0QfMO7SxXmTxBiQI+9Fel6chJwGA2sCCN75Ejj8wc+5rz4IZtwG1cjEjcZn87PHpzU41LRy34gdpgfiPxqc15lMUgYxJtS284woAUxG44iSR2xVT+kIAGUgA4BjIkZOfQ9+PStjZkDdhT2gMB6fUz+yob9jBAJHMESDn2+3FDWyE+84hlSBhZ6jKJjcJxI4ECASp59TmpkvY9uQZ7n2OB2qktsgkZgRA4GMSpbIzmOM/hL/SfKSHgSZ4J4PfI5Jrt1GOQcj5hK27vuea+2CjypkA+0TxAHbt9B2pX0jhHBdWZLQHxF3DLGYA9FJj9dOKLuBBkFhntjPr6j9vFLvXNKFVlgAybhMCYGILNB/RG0ASST2q19E1e1jS3k/z/AHJv1CjcN48Qfo+rXUebbsD7GDHOY9q6fomZkyckgkgnzQM7SBif4e9cr6Uk3k5ImT9O+T7V0S3qiFDZJIAz3HEheBiMZ5pr6+6qUX8xXQIWUmT6m9JK7iYmJUjiR35Pv7VAdRnzmSeScn9Z7Y/hUdsH5j64xj14EY70D1GquXWFsCVZtoeYHlg7iwyFKgxxz3r5iupriSOpWYrXwYw9O1G75IZd2DJBPP8AEfqpgZRcQHZuExkQQwA4zSt0y2bNsLul5bzFRIBJhhDGD9fWilq675MEkRlpkjMkTP4UalVJXuZ2oW93Uo+IOl/GdVCgsDucNuUhP0gTHHAE5JntXN/GHhEIxNsqi5eN6lYPHGQeRn0rq9m66z51CkzJG8NIyGJztHoKU/Etq67oumt20Lqy3bvkK7SYlVOQYnP2FUaLlBHiJ30kqeMzkF7SMsSORI9xV3pWmlppk1HhMlhZt7m2ZIUbwqkDzMy53E/m9qibQpbACkls7sAKPQD1+tOPcMYk0VEHmN3hvqhUBaP37SsJakTRdVW2KG9V8VXGPlJioraNrbMrxHxeFXmdGtX1Q4NQa7xZswok1z3R9cbuTU//AMwJzXv/AJ43ZYZnjqcjiX9X1O5fuecwPSrw621lRtNJ2u60AfLzVK51lmOaoDSbgBjiKesQeDzOjnxKXXJpW6nqFuNAoSep+WBzQxNeQ80VWk2ZInHu3cGdG6D0xf6OmP0v3mrKueHNQDprZ/8A1+81ZW29oGwQXobVncA5Zbhb84Shz7ZA9608Y3gxlk2sDChCCm0e/PPtUGoYNdZTyCY7ZmhHVLxJjml1GWBmv2qYIuankQB9v51sl4x832qG4CTkgVshX1NUMcRXnMK2HQEbZGBLHkHvAHb9dX+n9Ee5dlTvA83lY7iPYDzAxWnRLFvep80AS3l3HAzgciiFq6twEo9u3DHyk7JPsIgH70qzEHiOVoGxmFunaBrlxGtqPJxBCt5eCyCDj1jPvTBZ3NEhdpGAmRBMyMzyMg8GaHdC0V8QSAxUnaHyB3JW6h7cwaZLOnVBuKhSQS8YyZ5z+upeqfaJWpwOZGtkAEAT+jPvE57HtVO/ZE5AUe2frx3GO9D+oeMLSEi2C8ckYH2JoFf8Z3GMhFA+/eio+l624btmB+vE6dXSh5aGLurKPFuLjZG5pVVbnOcj39z9KhTrXmXcrQBy0liYO76ZAFCh4pfdJtrzOJqzb8XJjdaI5mCODTb/AErUovNefwROjWUMeH/aM6OHyeY5wJEQCfQdqgfQm3BXMlmIzEtxMdoHMd6G6Lr9lslthYEZxEcSeO9FNFr8AghlIPcdu9TGF2nyrKRnwRGPbZyhzNkJ5iTzxmfTnAn/AGqj1xC26FB8pYg7ckHcMvA5Enk9qvpaBIyYnO73j1Mcf/2h3XsWWAHmyoztjdiZnt6e8d620RxejD5gagA1tn4i94VtK18B8jacf79qe77xCnAUCZK8g99uDg9qWfCPRHDh2B2lTEjBO4pAJ9P4imPUiAffvjMYEAjPHb09DVD64/qanaOgB/sxPQLtrlG7qTcubVMAYwWUiBjJmQ0nA9O01b0WkCW9iiAMsRJxxJx9PtFVVhfKoPcSOeJZuewAHFS6fUOVYfEChlyoAyCQVHsRExj8KlM2Rt6Ed9PHPmWkuiO0Dj5WP6uR/Otrd7nDTMQMAgkfL3ntHuKB2eoWrKgbt0AwCQBJEAxMA/wmax/EVvcSCpb3M88QOZ96H0vIEPjqHhZwwI2beBIO2BOQJ596hDh1Hw/KwBBUmQojnjBFVE6v5J3gCI9RjvB5msPViwUSQrHICkMzcc/Ko+mc10fpBII7ldrSqIUMp/PIBBce5MeXjHeqXWNKhSUhhySF2gE/mj2FNNjpDXJJBGZ+GTiIySYMmPSvOq6dLQADoFKnBMdsySc+laKWzxE7ArcTlNxBOaqa6+gHai3VbavcPwpg/t7xHatLfgd3G4g1RDovLnEmEMRtURVt6gzUeovEmm+14Ff0od1Dwy1s+YRTC6ionAMXNTgciK7tWI1T67TbDVYU4METGSG5XimpLNjdW12xtrmR1PYnRvC17/pbf9799qyh3hm5/wBLb/vfvtWVn6c13zTWqpc7CeTzzz7UE607Bo3So47U+6HpOxJZR8Rjicn6gUsdc0SG4Q0iDkgfjApCuwb8Rqys7MxVCzV7Q6OWEwMjnj7x2rLtnaRHynjOY9T6UT6ToZIEgSeSYH3NNu+BFFXnEK9M6g1jUfGtqhiQFglMjbwTJHfNerqHuXC5jcWnA2ifoBFEbPT9gnb8RZg7TMmJ/NzHvRjo3Q7gG/4e0RkNBk9sGCuPQ1PNkoKhzCfQdAbKAqyFnBk23ys5MrxPHpVbxXrQVFncwYxOBuIEkiAZ7dhRDT2Gsqo+Em4EyQ0lSc9zzBjk1TbpT3NzuFLOSShQ/LwreaRgzwBxzWulFQt9a3pevzGLNxTavZiSuiYfJluNoySOJXs3fiYqc9ClQyhlkHysDO4RAHsZ5NNzeHrZUqV3L2MRBM5WMrPc8YFWLGjUCDuPuYJA4AnG4AEczMU/d9fQfZ3/AKmKaD5iDa6YzXBb2MrTBEZMcwD7e9SN0Yp85UBgQpyYIG4T+ieBn1NPN1kEyASSDkdxwfNkVG99SPKsjjgfWlj/AORWHpJuv01fmJB6ZAG5MLG8CTKn8725iPVay1oblkOVMEGVacEA7TAmDyD9qdARtnZ7TjHsR6ZP41GwQ/MqgScRwT3API9q4frZs4evIhj6ft5VoC6Xr77XmtkfKDJg/XiDM0xJpleC/A5UcMScErxAPfOYqpdKLmFXzAHsTwDBBycVa0Swsk+WT3MQJUBhywI3EiYx9qRtsrdw1a7R8frGNtgXDnMxdarsAV27QBuiSCzRIwOCOfU81F1h1RSI3tnYo5YnLFjwFUck+oHap9LolVZU8ArByhCgmIiSvAx6CKp27ai0zMNzOSIJPnBxtwIIyTjjIBnNcq9Pd7+RBYvj2cGKt7rGqNzYuxZB9I2DMknsZmcSaG6i1qXgNdJmMbjBLZAgc4gzxBGafbelsgOCrEkQ5MndwNpPcACABjFSW7QAAUYPJwvaIx8uOwyeZpwa3T1/bXF2017/AHPOY6zpuxnBb5ME87mz8vtMZPFbDoTgK7StvAa4VO1ScgYzJHEgT9M10T/4VBeD7VIjCtkA8iADAAnvJmsPTEvOu7KqzMtpBtQe+7O445I7cUyn1Kk8ERVtA/YnPdCt0MGRiQW2opPmckwAqiSDkZ496aNJ1G7auBbiG24EwRkD6HIojrOk+ZWUqL24kvtLsmR5lGASQCZPf0ivOj9HuKzuCWcksHvFCCseYsWJ9R2jHJrC802jKzSr1auD1LdnxTdYbFJEjkwpEe/p9qC61lvOx3E2xkkNie43Rz7CprvSXfcD5xwChC6cGJJZwPO30/GtrvQV3g3Ga/CiNkJaAHbd6AdlH3pMKq8zzMzeJF0yxYDAhycTG04PYSefrTTY1QC8UE0PSd7DhV5CqCFWfc5PHOaYj04Bam6uxCwBM2pVgOp4muRRJgUkeMuuoZC0w9S6WWUwYrm3iLQ7Sc8UxoKKy+7Mx1NrBcYgHW6jeZqsDXtw1qgr6YDAkYy5pb201vqr+6qy1jGh2jOYeY6+Gj/0yfVv32rKzwz/APWT+9++1ZRwYza3o2q05DiTtnjIA9valrqwJVoBLHJNdz6n01rlshfLjkVwzxRcFlzbBbcDk+oqKmfV2ym+NmcwBodIzsBxJ5OB9yeKb+m9OQjylWcgQNzIVzkQQQxP1pf0Grl1x7QDt+hJgx+FNlm5p2YrEMAoEndkfMZWM+naKYvJmWnUZjJ03SdmVw4IjAlvKRBK+V/uJiiL2rgW2o2OsyB8u1p9uw9BFZY0yKg2CNufK++cCCTP7Kw9SAcyInyxnI/SO7nPftU1nwZVrQ44Ek1dyFbCy580dj3IrX+kT5mViYgn1gSO3oamu65NrIQhZ1Xady4jGST3weaFqWUAwTK4AI5kDcWHr6DsaWsDHknibIMjqXtNZN1ttsFmEnbiY+pA7R9arau1ctuVdQdpgqPfP4VQudUFos+/aYmB9127p7TgE9x9hZ6pe1DECbagGW5xn3yJEEziRRrpt49o/r4hFvTbk8fvCd3WW7Ym4y9sT5iO/fFQ3OskgMiEj1j1GJAE8fWhy9ETcGJYlhuBB+WQRBiZHeCB6Ve03TRZXcFInkq3kP5pJU8Vqa6a15JLfHieDWOeBxPBfdwpzGeQA3077u1emwACWMkQRiQc/wC1R/0wTAifUmAc9v5ihHiHrTWVYAQ+5foCQTkHvA+lcrraxgqjE3dlrXcx4nviLqir5EYBmLHnKxmDA+Y8D09ql6ZqL39HJeSggkTls4yM7YJPMyOc0r9KsC8zFgWfcpgTuYE+b9o96fv6EUsrbY8c5/R/j7VU1SV6WpasZbPP4k2ix9RYX6XxKK6kidoOCQQTDLgARuLSJzyfwxQ3pfVYuMl4yxmGJnJEAMRwR6Dvirdu5J3DzK5OexKjJ2/rigWt0+yUGIVZ/tmdwGPmaDM+8dsno6qr91TcE9Gc1DPSVsXrzHBHCjkAqZEAksSBiTgVHb1ziVKsS/5ywW5jbJxxyeBxk0t6HqkSl7BCwB3YiCoPpGMCJjNGP6Udo+LweAu0sTEcjgwAO9JWadqXKuOYyLRau5TLdrWKq9huHAPnxzu3meQOBXtjqDZxMMI4VYOJ82SaH6iyFUMiLaIEqCJO44JI/OaPWecAVFZ1fylg7OIm5tXeokAfMSeZGQKBqgRkczgu8HiNuk1YIwYAkyV5kxH4AH9lWzDMCxAZhGAu3aZzBnPOP1iljSaddxMM7MIIDHHYk7cYMY96LJrdkGVAxt2lSxgQfLgj6ECltpU5WaMAYYOk3BtpUAQYu7mUDguQDBM5zmqSaeSPhq+pcH53/q0HrtAOye2KltdY/Kby++fKZkn14I/VRm7qmaIZdpywLANMYMH5YP3plHDdxK2srzAek03wQzX3RWJJZFl3+n6x6VS1HVwxIto5yIJMYGI2j396Janp9xyAdZ+b+ntRmHuqiaD6rqWn0zkNfQtE4DNn3IHrWNlOTlVyZmHI7OJQ6t1pra5Ga5v1rqZuE0e8W+JVu4WkxmmqWio2LuIwYhqLdxxInFYorY15VOKTavBXqpW4tmhnY6+Gk/6ZP7377VlbeGj/ANMn9799qyvTuJ3DReJ7ZtQSoYjncIHbPv7Vzfxj0HdbN02muOWwe0f3aO+FPA66lDeusfMTsAOBHc0+p0lbdgITJGAfU9qkvXYTv+B/BHRYi8fM+b+lSL6/khIMxJTj+1OKd/D9o79xRCokyW3H3780Q8Y+HGQHYUV2PmORA78Cgfh7pwQ7CbZJPMQw9tx/ZFA1osXP7RqisoeOj56jgVkK9tBCtJMLtIPAzwRUTsxBBt5OQdogrOYBIx9BNR2LyQAGWZ2wFctzliAQJEd5rS4pUhhmfKpAIG3uefKaQfA5MpKOcTa68DbiAByFBA+bnOZigt7X3WMWobJll7TkysZ5nFXrts3CUxwSxIbt8vBHeP11Tt9D2Ai4xIYKfIygAwSw7GSMe0kZramsMN1h4g2uV9qDmDdR4auI2/46k8MIIUtzsGCDInJgVes6QgH8mEBjdsWJjcVmBnvme1WLVpmMs7NJgLKR5cAQPQYr26oODIDcBRJ43RyOx/VR2XF/avU5XUF9zdz0Xgq44yPMBPeMz9+aiuXFxKuik+b5jyCwEekEH+VRW9Q/b4zHbkgKI+aREmcGM5yaCdZ6+1tCGEEmUVm3Nz3AHb3PtWaU7jgTdrQoyeBPeude+DhTub83AGwc/WZNKVu4blyWl5ORMTPaTxVa7fLEsTk5NFel2BcYhwSDA3RJEAgDkCDH6q+n0unXTpub45nz+o1Lah8DrwIc8L6EBi5lWSRDcSIJxyTHb3oz1jqBW27gknbjHEwOewya1RdqbV2rtxk5IcYl/wAMUN65qR8IjME8RMbcgnHHHcVAtc6i/efn9pcrQUUFf0/eZ0HzWhJG3mScjPYRxUnUACA0wZJOSp25EBowIzKihnSZNoxBOYwQQDiYjKc98VZvoSkEKeBGUJ7CGBE/71rg127h8zEMHpwfiB+pafbDABZ4A3mIAJJLgSZMH3Bq/wBE1VtssVRhje089hgqADBH3oZrbSqSAtwEGDuBKggGfN9c5ql/SGRwd3y4we0zyORM1e1Fa6moMO5GqsNLkeI/6bV7lhWhifJtViWLHbG8jOIOKrNokncNrHgsZI4x5SV3f7VV0OudlUliFCldwB9Cdo/KAH+E1vo+r2sBr1xwAchVDem2XBMADkHv2r57Yw+2Vi6t3I7ti5Koo3FiTgBU8w3FAOBkYx3Gas6XWW1EfDUPEA7hOBIJQHDGf4Vtb6lksLxTtJLkwcQ0DELmR9qi1+iDKGRrjAgR+VgSDkQUz3MDiaLAcYaCG2HjkQ1b1CjLEXAZIBO3zsJkx8x45PHpRHS9Y8vlKFzAhgSCIiIX5vrM0k2Na6iV+IgGAGgn5sngSfp70S03W3SfykqTkbQMHgSPxx6ViUYGbF1YSTrXxriZbTxujDsjx+lsfA+xpK6v0S7bBa6yQTAbcCCYmBtkcUya6ze2bwXcHCIGBgfpBYJ20j9UILFkkAkyp5B96oacZkjVYHg5lTdXhNaivQKeiEypbFqSBXq6Rtu7aY9YxVrpluXFCzcQgOeYf6f0PcBAqXVdBKjimvw1opUGjOv6WChqBZrdtm2VFoBTMTuhaWLCj3b99qyjXS9DFoD3b95qyq4tyJPK8xo6L1FNNcuWLTEANwZMHuB6059N1xuqCSAB3wTP8K4n0HrpuaxmuTkxjueJ9q610e21hcqIP3ikmd0wGjOFdTt7k3XenLcEBJnljIH8zSnqfCBtKW2rEy24Hn0HeKYuodYPxFVZaDJnAA9vWjAi7bJuCFj8R7UmK95Yqcf4myWtSBmJFzTOsMQwUDnA3FhMeUYzUL222qZGB9ZJPCiMmmDV9MZgCAApnapyYiCxyI9hQe7qCnlIJaZw0bTwCfcDtNZMMdyjXZu+2D9YADDKCcf9tiJH5ssBieST96qXbKAA+UEicKOYBjuYqxqrMZPmIkn/AG96pXUwRtJzI9hgkgGJMDNcVy4wIwEA90r6niVHzAwTIAIOe0fft3itSxV3hVWQCokg8AgnAXInvU41y/CcllMk7TuEqCDPmXdAmAVP196o6kAWzcc4YbQ0+c+U7kCySyxjduGCD7U0q44mTPnkyPWdYtIhdySAcbWaXPGWnkrIxwPXikHW9UNy4WZQRBCrwqjtAHpXnWurm8wA+RRtUYAAHsMVSt1Z0mmC8nuRNVqS52joSyD9KbeiWU2qUAaPmYoF9CQCZLEA+wyKBdE6M19gPltiN7/ogkDH6RkgAD1p6tWkRgEUWxAhfzgFIA3ceZmzHqJo/qV4VRWvZmmgqy+89CV9TiMlQBIECJJMGeQQcfbtQfreom3OPKNxnlrbH4eBxhlmOcirWpusqNBBAIIMRMyZGPf8RQnxeqpbQQ0mIbgEqq7hzBGZ+4qVQnvEo6mw+mTM6JaBsM3EQZOCckEA9xBGPUijNljtI2ypBIySJAmNueeCQe/FB/DBmwwO3aC0yOJCcnsv7Oe1EtBchAZacHaAcDgsDMGR95mtLx7j+Zhp29q/iUdRaYMxtFlXaZIQMPMCOwBPeSCaW7zRiQY9J/jTLq7bBWtAuRu+UGN4+YEGcNEHaZnBAJGAWq0RZ5DEnG+QRcBMmWQ5YwCSRj8apaO7aMGT9Sp3ZE96V1Ar5InO4ZiY7QTtP7aLqbgXavw2Lf8AadSriTII+XcTIyO1Ki3wrzhwDwZhh7xB/jTBa1e20BLXLJgkFQdhbBUXCDtOMGMwPcVlag3ZHmeos4wYdtO53b7aAHcB80jgnynJA4n9tb29d8AfIsvMFVICiMKImJPeJjvQy0xKqyIqqo/Oubf7IbaIJb68zU1rVuredHQMoPmM7hgSDAxgUkV5zKAfIxLmvd3RibihrYXaq3EHOciF4ntJyfeqK2ijRcgLJWd6kZBOIJJz3miDujqwM5iYh5g8lHUweOI7+tCNXYtHaA674yothB9GJKw3r5aJfcJmxKmWtTeuPAVlfyxtZlGO4HHeOKWuo2Tu2i2LYBMpGVJifMZLCRjJ71PqjF7aCDMAgDGRGKo23KvBnBg5PA9jTFa7RE7W3ymq02f8PfDK6vUQ/wAiCSPU9qB63SAMSpkd8Rzn/am//hbqGXUEDgjNZa6xhp3ZODic09Y9QAzoPiTw9Yt6NwEUBUMY4gVxPo4/KADuYzXbvF+onTOvqCK4z0/TQ5+tSPopf0HLnJzGdQrZUmdS8N29nkPIP2pkv6XchFKHhokjmmpOpALEial60OLcpHq1YoMShodEVQDbMFs/3jWU0dPsfk1n3/aayqKa32j8RJwu4zhnh12GpAA3S/Hfmu/9MbbbyT+0Vxbw105nvna2xgSCYnvXaen6W5btKpIeB82P1iql7N3jiLJgDEuWOmIZLSSfbj6VodPDbQQVAnzTA9BPcmvbnUdiSzEfQCftVJ+tJHlDMx9fX3pJ3qwBOqtjEzTq3WWQMg2qxxOd2e4FLLodpggBuRyW9/7P7aK3LJeSTA7nH+WePrXiaYAbjCJxLHLH7cD3pJrXtPMqU7alwO4uXLm1JMA5AkgZxEGR/H6VT6miBlLBjEDafM+1RJKgHaB6d+9b9QszDbg6oSRbbdtZmmQCM+kDM+1VvhysSFQidokmWMAMBMSRgDMDNNVgAZEZY5kWlMt5fm8siAXiRtV4xJzAEnAyIwp+L+owPgoQxIG4z5l4lM+/1HYUw9W1S2LbMggkHaf0DIYgCZRiCsn2I965fqr5dix7map6ave27wJN1VxRdo7P+JGVIORFTJUCsfWmbomsSww2zdvsdqhICgHHzsMkzyBiOe9VQ5UZEkKMmMvRdKQFF9ijoIFpVhbKMoJumDhysmTnj7EbrAWQSVVblz4mSCQICKpHOPL+ND9LZa2UsMVVzua6fzbSqdzASfOzAZae8Dmpeo6pXdDuJOxiJHdiHggwO0AjHtUS4mx9xl2j2riUtTd3PatgFZcdxBBbH8TQLxhrSUtJMwDJmZKsyDt6RkHijFxN1/ynhSRHmzAUfWCY+1KviK9uZGGFIJjEBgxVgIHsKY0yjcJhq39hhnwleKIpG2HZw05HlFvJHoAx+xPpV7SIFW4rAEZXkSBmI5DKfbvBmoPBNsC0HmCLhPJEAL5iMew/jWy6qYZmXzGBEbVAEAFRwMCB7Vy37jOU/YJCdXKrIO5doLzC4yu8ASBtiGzzM1T6hZJQnbCqx3GCxttkgEcgYJLL65FX1WDJjkWnmAAsgoZPbET2wO9e3ljMqPhQEKSWJEmP0WUgFgDOCcAzBocdQLBnuJOqEO3y8n5Z2/acxTB4dAuIw3bCgyw3Has5uFACGUCZHvIyKFdXsBSvlKkiSfzWkmGUCYG2MTg1P4X1RS+IJDHCxwW/NVsjyk4P2pxuVzEE9r4hazqCsq8mACGBgGSBMEH4iDGBxV02ijH4N6SRLjgqsAw6GW5PaQcHtWmtVCxISbW3Kbiwss3GBlfNiRx3mqWtDbmRodslHJHxO0EXFxcORjtt4FK4Bj27EII68HcfKQQADkjEGfNmPSvNPqLTsRcU8QQGUx7i3cK/WFfmhWndxncXRYhjPfMZzzUfU9SzQDsO7MmNwM8bpn7GaFa+cTzWcZlfqS7HXazEBQFJXYYHGP8Ac17fXAY53CeQfx/DvUWqeUWTJEiIOB2zwQaj0xmV9R+sZFM44i3GTLPxAQCTyIjOe36qYf8Ah1qimq9iCDS3pNP8TYv9oj8YNdQ8GeH1QksM/wC1T9faldLBvMZ0qFnDeBC/imXtSv8A6K52+kg7hXUutWwtk/Sud6V/PxialfTX/wCI48Sz6a2qFMsdK6iwPcUWs3vMCTwZqq1ocgZq3060DO7FbWlSC2I3VpxUMHmPfTurqba59f2msoN00L8Nfv8AvGvKFNNXtElWUruP5if1gCxrHVGZVJ3YPrXRfDfWV+ECX3z6n+HekjrXgm/bIuQXMktGZUmQQPpTn4VsadQCUCllBk9vWTTYfKYB5HEQdcOTjg8w9qn3iWjaOx71HqrtpgoQAdzA/V9TUWt6iNzBCHUcnsPpVzpl+0bYZI2Lj3Ld5qea3YkcTpO0A/2mw6aFUM/4dgP4mh/VemLqSCEMKe2PxJolrbpaR6R9pxV3WoqW4ExEALifwohSG3EHCrj8kwBaykHyZzPqWj2sly1Bhyqg4ypGd7cDjPaqWnU2mJK7mYCNpBO4klShOdv68cimbqtwNaVVQcec9wo7T2k8xk0vdZ22/wAu53MBCgiIC8Y7yTFDXZ0BKwORkxU8WbmUq0TJ3EcTAIA5wBSBqNKU5+1OXXb3yZBJG4kScnsR6jihtlSxKhZLCDj9LHJ4+varenYosl6kCxou2NMzmFBOJPsBySew96ePCXT0tEupkruDXZgMSMJaxKryTcMTgCJz707p1plNuyktK/EyBaCiZ3XDO5txj9nrTDc6PbEoP6tJ+IZEBoUwGH9YO5xgCiuuJUgCcooAIJMGr5ORD3xFuJ+UsFEDvJJkexzUGrj4gCjzFhBiIUBZBzkckHGP1aDV/Fe44A2ouxCyjknYgxAkCW+1VdTaCieCykjO0HapHlP1BpYKOo5uP9JLoo83nCtwMGSZ3eUgYNJfVr03XAYlQxI5AkxuMHjP7Kc7aKtkzLM2+QMbdil5k+Vgdh70i6tw91igIVmJUHJAJwJpzTDkmI6tvaBGXodwrYtejvdt5yPMqDjtzW+issjsjrtBIUzPluLg89yZMGs0elJ0aqvKvvLKIKb0G0lo/SX+XNTXLnxFF0qJceftFxSAdo9eG+jNXH8wq+gJ5ZIIKuSAwgkD5iDiTByMH3/CvNOz7jYvrvbyjYADcbiHskY3hQMTn61qlwu3w5YODKkZlhhYAiIxJ9KlYC4hiBcTAQKqnaNxYsxzKscZypHoKFeO4Tcyjq3lTsZblsyStzuccvjbdAwSYOeWpZXmeBTH1C+Sd6/k74wTuzdUypH9oxGGzEzuoNrLwY/1YtsMNEgGP7B+U/SB7U2h4iNg5jX/AEkXfyi4uFQCxACNu8pZsRkAk7jEz70Mt3GgWmU3ELbmQSDIkQvoftOO4qDpFwuhtyZA8iyYYzJtkA4Dcj3HvVXV64nbkyAJOQ0iYMzmBABx/GswvOJtv4Bk2o0/wnlG32zBVueclT/aHBFe6iblsE5I3AHHCniBxzUZvg2yGLAzuDAkqWjhh2aO/wCNRaQyQR3P8M0WPMAnwJHyvqa20dli4gcGrz6TYwIz7US6UwBhhFA9uFyIS15ODKvS9OUc7hA3AiuvdIug2wRzSxe01k2iRBJ9hj29qD6fxK9g7eVqJqUOrXjgiVagKeCeDG7xB1wqNkTSXf6j552xV7R9bF65kH71N4htoQIEGiorFGExHhhl3KepQ0vWob2oudUGypilRLUGiuhRjTNtS9iNV2HzHjpP9SufX941lRdIUiyufX941ldUcRGxxvP5Mc06nZOoCSJiFAMr9D6Un9ac6fUlGuJbVjgnhZ9YoNp9ctt0FtZuMZJByM9vT+NCvGfWzedzcQK0gLEjA5McEmsVQFwPzn9ZJ3YTP9vzDWv+IjgK63FKzvtmAyjJq90yfiKxJVYkCTtn1PYmue6XrrC0LRzDSpPYelE7XihrYRd0wNw2tIWe3sfUUw9JHA/gmQtyMn+GOWu8RPZaVuyc+RuCKI9A8cM8q4n0O44HoJ4rmep6ub7ncsyIUzG33xz9665/w78MWxY3sJZhn2HtWJowu3zMvUJbPjzB+o17Lacsqn4jGFBggHgGkzrF9mYE7sAAeiwfXuTHPtXSut6dBdAVdoGGMSftSF4qWxbfduIb0H8R61O07e/b5/SUWb2ZMT+p3YYseT65qbS2llW3TbKg3JkSTPkXbluBj8ap6/Tm4w2CT6H2zRTSuVGIuXCAC0gJbWIVQIhYj247cm30o+YouWbnqFtE+xFW0RbQQGYE7VJGSRJlyOW7HAioOrakKoCgK5XaAoIO1gZLk/M7YPoBVvTNCK4IFsZtghWe4flNx17IpmARVLVW1Krc2tAlVzuLONst9M8CsCeeY6MY4lTUIFREVTvjI5kmYgDsB/Ght66bt8C2IAG1YGSsDcWnsYJzxNGOo6iDwhbaFG0Mp2jnI5mGE/2jQvpd74SPqfKZDqq5LAGEmOPzjE4wa2QYBMBzkgD+Yljr+uUKokqAspJ4jcCsLkAgx9Y7Ui2J3CJmREcz7U09W6gBYxbWLpdTuWXWNjAhjnEgA478zQDptqbqwOPNxPy5z7YpugbUiGoO9wBGNOnlroXzALZQSD6DBMZURJ4xFR6BWRWyRcttM7s5wRESTPPtNeeHr+2WGbg8syZ8xK8HmQYxkYNa3W2I5G5sld04IPvzMZrNs5xNhjAM8uXVYzbaIyAZkYG5dx52nHvtmsfUb5YEhtoaN20EKY2iOGUww+9Vum6w22BBK4JwPm+hjGQprTX3wVBBUjJwvmBPYn7Z7elEFwYBbK5np1s2z+d5fNiRgz5hzzHnHHBmher1e9ic+0nc0dpaBuI9TRV7tu5DBglwz5cgKQRESCCIzBOeORkDdkE/w4rdBFrDLmk1ZtsGXHr+0H2Mx+FS9Y1ouv8AEwGfLgAgBuCfTzEbsetD1uwP/eK2R+1Ft5zA3HGJIjY+9bm5AAHua0AxW7OPKAIM8z9Ix2j+NcnRLf8ASTuM9iP/AH8aOo42TNLL3iSxJkk5PvJNGumwwFLXLxmNUnJxCdtXuElAVHETNXNF4Ve4pZ8ZxTJ0LRItsT9aNC4oWBxUS7Wsp2oJeSlQBkZgLwx4K2vubNFvEHhkXNsDIP6qOdO1iKkkit/6UrnykGolmt1Bu3/EDcwbAHE5R1noj23hQTmPvVW/qbmnALqRXXk6cpO5gDXOf+KvU7YAtLBbkx2qxo9cdTYKtufkzC+wKpYHmbdD66WsK2clv32rKDeGV/6ZP7377VlfSCpRIhvc85nU+tdBt6QM1i2WvNjczcTzA71WXwCuqn4x/KhZnkGe5+lNfiIQVdhiY9P11f6a6XEE29p4MnkdiCOQa+erBZjzjH94/wCptQMJwbxZ4Hu6BvNDq2A4GPp7Ggek0hZgPWvpHxJ4eGrstaaADATvtI7k0m6LwFb0RDQb94nyCMD3j+NPPc1Qw3PwZigVyMSHwv8A8Lvle4QRglefeD710i6gtIAuBECKDdHbU2bZV1XcZYfyNRWdFq7rK147VEnaDz6CsmuAXABLf4nWry2cgAfvA/WNUwY+eD29TXP/AB54e3ot2224jnP/ALmn7rHSLZabji2cxLQ0DnmkXxASoPwzvtjAMEz7/wC9IaUMrhxwY7YFZMd8ROYuvlAnA83pHpWtq+TtE7wvCj5cmTJ96mt2nkuZBGVIJERkRQXU6xjK5mczk/SvoEG7qTWOI3XfEStcT4Z2bAS5JBVm25A9gJgZJNba/qIUF1LBP+1yAII8+eSSDgDsKVNOu3ByT29Kn1urk7ohFwg9SPp+2hNIzxNBc2DmEGuN8LAhrrbVgwc849ACfu1W+t3RuSwt1Yt7UPZfLJnvuEBcn1qt0fUjf8QgIsFEJyBEfEfP5xkLI4L44oPd1vne4PKZgAcgST/L8K6EycTpswv86mdZcGOJ3vkMWkAgA54GMev2qLprhdxgkkQDPGRJM9oxn1qrcPBycZn1rdzt2ggZAPvnIn7UzjAxFS2W3Q10635NSv52wOsnPlO7cCO8ftqG/BskZ3Sv4Hv9ZmvbF0WtQ0EN+T5kDlQGGRnBYRVX+lEAkRJJ5EwAOc/WstpzmbbgBj8zzTsYdgGO0/3Np8pB9M7e9VTqyEAB7z9D2+x9Patun3iCQBuDAqVOBkR+MwR7gVS+Lz74rYLzMGbiakzWrGvRWNWkxngNejivIrbtXp6TWu08fritmZYETMnmOO3HesvWiB2MAZGRxPI75qN7ZUgEEd8+hyDQw+pZNxJaFMEYzwcZOM98e9X9DeCgUHtt2q4h8tA65GJrU2DmOFrxEdm0Vc0fWWgCd3tSPZvR3ov0XWhbgJ4FI2adQDxLOn1OSAxh3VX7v5xIH1qfSeJWsiJmqfWdd8YeTgelTeHfDDagy8qg7+tKOKxXm0YEbudlbCDvzLOp/wCIt1lKoM/qFJms6fduOXckk8zXQ7Phi1bubQZowfDIYdgKxTV0abmsYzFX0hsGbGiz4c6fGmQf/r99qynzp/h5FthR2n9pNZTy69CAZObS4OMxq6gPinYyyPTFS6DpxUGOO081lZStdIYEkmA7FVAEJaRDkHP1qZbUcRXtZVSitSgJijHmCepdZFq4q7CxJycYH40Qa7IBA9xWVlKbiQ3PmbuoCqYl67wu2ovtduquwAgLMz7x2ob1rwndNubXl4wGAEfSYrKykPRGQ2THFvY+3jHUTNZ4Xv7X3IfWSyk+nE0ra3wnqEylrLfnbkkfSWrKyqlHcxuAHU0teEdQObZzljuT8PmqvqfD2pZv6owMDzW+P8VZWU4vJzFn4GJ4vh3UcfCPMg704AwI3Yz3qNvDGoifhknv5rf+qsrKPEzyZG3hvUn/ALR/x2/9VZ/yzqSZNr7brYH71ZWUU5mXG6BfNzd8EgRxvt8AZgz3M1XueHNQZiyQOAN9s4med1ZWUO0QixkFzw9qiAvwsLMDdb78z5s1D/yrqf8Axf5k/wBVZWUczmw8K6n/AMX+a3/qrD4V1P8A4v8ANb/1VlZXp6ef8qan/wAX+ZP9VSP4S1IC/k5kfpJjJH6VZWV6dmy+GtUOLX181uPw3V63hbUeX8mSe8tbxnGd+cVlZXJzMi/5W1P/AIv8yf6qnt+G9TH9Uf8AFb/1VlZXjCBxIz4b1M/1X+ZP9VT2ugaof9o/47f+qsrK8ROhiDD3Sej6hYm1/mT/AFU46bUXwm1bUf3k/nXtZUzUUI590t16l9iib6Tp12ZKmfqv86Iu99RAX9a/zrKykG0yMeY3/wCw2OhJ9ALxQSDOe6+p96ysrKdWpQAMRFrDk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5" name="AutoShape 9" descr="data:image/jpg;base64,/9j/4AAQSkZJRgABAQAAAQABAAD/2wCEAAkGBhQSERUUExQWFBUWGBsXFxgYGBgXFhgYFxoYFRgYGRYXHSYfGBokGhgXIC8gIycpLCwsGB8xNTAqNSYrLCkBCQoKDgwOGg8PGiwkHyUsLCwsLCwsLCwsLCosLCwpLCwsLCwsLCwsLCwsLCwsLCosLCwsLCwsLCksLCwsLCwsLP/AABEIALcBEwMBIgACEQEDEQH/xAAcAAACAgMBAQAAAAAAAAAAAAAFBgMEAAIHAQj/xABBEAACAQMDAgQEAQgIBgMBAAABAhEAAyEEEjEFQQYiUWETMnGBkSNCUqGxssHRFDNigpKi0uEHFiRDU/AVNHLx/8QAGgEAAwEBAQEAAAAAAAAAAAAAAgQFAwEABv/EAC8RAAICAQQBAwMDBAIDAAAAAAECAAMRBBIhMUETIlEFMnFhofCBkbHBI/EGFBX/2gAMAwEAAhEDEQA/ACHhvxe9trgYk7ifxmlfxJp9Tfu3H3EW18zHf5RP7T7CmzxV4VGmuhrRJU5IPb70leMOqOxWwo4yY718/Rj1fb+Px8ygfsyf+4qX3YfnNHYyc1D8dv02/wARqS/qGI2sfl49qg+HirAiRm/xn/Sb/Ea2XUkfnN+J/nUOa1eu9z0uLeuGMvH1NWNPpLjydzQuSZOB+NDk1LAFQxAPInBiiOlRrZDNbkMsqGJCndhWgfMAe1C2R1DXB7m/9GuRi4fxP7ayx0u4rq1ws9vltrkGO4k8Gr6dJc3hbIIJEncpkNGQY4FNOh0aPat/MLgAAtRIGZkEHggz3pZ7igzG6tOLGxFnp3TFLQdwKk7YusGaWBBecCFkYiZp46L0j+i3C9m4zoVIZbhO3cY2qpGGYZz7V7d6bOTuHO6Jk7v0pzj1+lWkBVZZTgAKT9+COPTPrSD6xm4lFNEq8wp0nowJ1CsdzBpUncu1GAYbDMAgzPfFS6PpKqSVuE7ZEkyAAT+bPpGe8zVJNcz+YyDx8xwO31E16jAOBGeRyuYIz9JNZNqAcDEIacrnmW21rRtG7PEzI5zM5wDRDp+pCCHOfehS9XRGUwCD5ZJAA5OPX+Zpf611trrjYCADz6waRbSvY2RM7NoGGjZ1O88MbZ7fhNe//GKyqdwaVA8oYqG9SO0fhVXw18R7zI4AtlJEnzfh2q9du7riohCm2vmIPYmFED7805TSa0w0DIJwPEy/o1dQDKlvKGJxPtHGK8s6ULaVU+UHsfTHJ/8Ac1Ya8GCww3KQeNwJCkcAfqoWda+9TuJbgjaAfTg4Art23aQfMNELGbamzdaArQGwDOABySf4VzrxlZvIx+IwXsACf/Z7mulsXukYhYPl/SI5EjvNCPF/RUvJ/VflCoCkklBj5ieZjtQ6bbU2B/eBcm4Y8zgz32/Sb/Ef51odS36Tf4j/ADpn6h4PNs3NzZtgFgPSJbJ9MD3JpWuLzAMT/wC/evo0cN1IrIV7m66p/wBJv8R/nRrpnUXONzfiaXxVvQXCGEV6xcieQ4MYdTZu3B5Wb8TUugs3EIDM34mnrwl0xWtAsOa86905QRA4qKdb7vTj405xuhroA/JjJ/Gjar9aB9BfyCmGygNfKast6xxKD+0CVLtuDyfxolo9HuFBOsdQW3yaJdD6srKM0xSjbgz9QLMlPb3KniLwnvQ7SZ+priPijply2xBZpHua+jNd1dQhyOK4Z/xA1od2Kivp9K4DAIZMtUldzSp4but/Rk8x5buf02rK08N//WT6v++1ZVyJzs/j3qO22Nu05gzyK5l4j6FdaL4YRE4G0R7TzVrr/Wlu3y6FjJIYHAkGMCr/AI514a1YtWSFJQHLYAjivnaVdSGP3EyjwRt8ATlupTzEiSJ5PrWnxMwKn1gdRsZpQMSADK7jAJHvgfhUXT9OWY5AgE5McenqfarPGMxLnOJbaxAk1p/8eGUtuUQQIMyZ7j2H1qxcYnAE/XA/DvU+k6crxvZpnKiPlHJHqfaKy3ETYAHiR9J0CSSDucAbRgiZHKx5hE4o/wBI6KykttRlM/OphJHA7Co9Jp7aPtRogiLgJ+YCSV2jP8KYdKGFxGIBDw0EmGBxMDJx3zSt1reI/p6B5kem6Qm0QfMO7SxXmTxBiQI+9Fel6chJwGA2sCCN75Ejj8wc+5rz4IZtwG1cjEjcZn87PHpzU41LRy34gdpgfiPxqc15lMUgYxJtS284woAUxG44iSR2xVT+kIAGUgA4BjIkZOfQ9+PStjZkDdhT2gMB6fUz+yob9jBAJHMESDn2+3FDWyE+84hlSBhZ6jKJjcJxI4ECASp59TmpkvY9uQZ7n2OB2qktsgkZgRA4GMSpbIzmOM/hL/SfKSHgSZ4J4PfI5Jrt1GOQcj5hK27vuea+2CjypkA+0TxAHbt9B2pX0jhHBdWZLQHxF3DLGYA9FJj9dOKLuBBkFhntjPr6j9vFLvXNKFVlgAybhMCYGILNB/RG0ASST2q19E1e1jS3k/z/AHJv1CjcN48Qfo+rXUebbsD7GDHOY9q6fomZkyckgkgnzQM7SBif4e9cr6Uk3k5ImT9O+T7V0S3qiFDZJIAz3HEheBiMZ5pr6+6qUX8xXQIWUmT6m9JK7iYmJUjiR35Pv7VAdRnzmSeScn9Z7Y/hUdsH5j64xj14EY70D1GquXWFsCVZtoeYHlg7iwyFKgxxz3r5iupriSOpWYrXwYw9O1G75IZd2DJBPP8AEfqpgZRcQHZuExkQQwA4zSt0y2bNsLul5bzFRIBJhhDGD9fWilq675MEkRlpkjMkTP4UalVJXuZ2oW93Uo+IOl/GdVCgsDucNuUhP0gTHHAE5JntXN/GHhEIxNsqi5eN6lYPHGQeRn0rq9m66z51CkzJG8NIyGJztHoKU/Etq67oumt20Lqy3bvkK7SYlVOQYnP2FUaLlBHiJ30kqeMzkF7SMsSORI9xV3pWmlppk1HhMlhZt7m2ZIUbwqkDzMy53E/m9qibQpbACkls7sAKPQD1+tOPcMYk0VEHmN3hvqhUBaP37SsJakTRdVW2KG9V8VXGPlJioraNrbMrxHxeFXmdGtX1Q4NQa7xZswok1z3R9cbuTU//AMwJzXv/AJ43ZYZnjqcjiX9X1O5fuecwPSrw621lRtNJ2u60AfLzVK51lmOaoDSbgBjiKesQeDzOjnxKXXJpW6nqFuNAoSep+WBzQxNeQ80VWk2ZInHu3cGdG6D0xf6OmP0v3mrKueHNQDprZ/8A1+81ZW29oGwQXobVncA5Zbhb84Shz7ZA9608Y3gxlk2sDChCCm0e/PPtUGoYNdZTyCY7ZmhHVLxJjml1GWBmv2qYIuankQB9v51sl4x832qG4CTkgVshX1NUMcRXnMK2HQEbZGBLHkHvAHb9dX+n9Ee5dlTvA83lY7iPYDzAxWnRLFvep80AS3l3HAzgciiFq6twEo9u3DHyk7JPsIgH70qzEHiOVoGxmFunaBrlxGtqPJxBCt5eCyCDj1jPvTBZ3NEhdpGAmRBMyMzyMg8GaHdC0V8QSAxUnaHyB3JW6h7cwaZLOnVBuKhSQS8YyZ5z+upeqfaJWpwOZGtkAEAT+jPvE57HtVO/ZE5AUe2frx3GO9D+oeMLSEi2C8ckYH2JoFf8Z3GMhFA+/eio+l624btmB+vE6dXSh5aGLurKPFuLjZG5pVVbnOcj39z9KhTrXmXcrQBy0liYO76ZAFCh4pfdJtrzOJqzb8XJjdaI5mCODTb/AErUovNefwROjWUMeH/aM6OHyeY5wJEQCfQdqgfQm3BXMlmIzEtxMdoHMd6G6Lr9lslthYEZxEcSeO9FNFr8AghlIPcdu9TGF2nyrKRnwRGPbZyhzNkJ5iTzxmfTnAn/AGqj1xC26FB8pYg7ckHcMvA5Enk9qvpaBIyYnO73j1Mcf/2h3XsWWAHmyoztjdiZnt6e8d620RxejD5gagA1tn4i94VtK18B8jacf79qe77xCnAUCZK8g99uDg9qWfCPRHDh2B2lTEjBO4pAJ9P4imPUiAffvjMYEAjPHb09DVD64/qanaOgB/sxPQLtrlG7qTcubVMAYwWUiBjJmQ0nA9O01b0WkCW9iiAMsRJxxJx9PtFVVhfKoPcSOeJZuewAHFS6fUOVYfEChlyoAyCQVHsRExj8KlM2Rt6Ed9PHPmWkuiO0Dj5WP6uR/Otrd7nDTMQMAgkfL3ntHuKB2eoWrKgbt0AwCQBJEAxMA/wmax/EVvcSCpb3M88QOZ96H0vIEPjqHhZwwI2beBIO2BOQJ596hDh1Hw/KwBBUmQojnjBFVE6v5J3gCI9RjvB5msPViwUSQrHICkMzcc/Ko+mc10fpBII7ldrSqIUMp/PIBBce5MeXjHeqXWNKhSUhhySF2gE/mj2FNNjpDXJJBGZ+GTiIySYMmPSvOq6dLQADoFKnBMdsySc+laKWzxE7ArcTlNxBOaqa6+gHai3VbavcPwpg/t7xHatLfgd3G4g1RDovLnEmEMRtURVt6gzUeovEmm+14Ff0od1Dwy1s+YRTC6ionAMXNTgciK7tWI1T67TbDVYU4METGSG5XimpLNjdW12xtrmR1PYnRvC17/pbf9799qyh3hm5/wBLb/vfvtWVn6c13zTWqpc7CeTzzz7UE607Bo3So47U+6HpOxJZR8Rjicn6gUsdc0SG4Q0iDkgfjApCuwb8Rqys7MxVCzV7Q6OWEwMjnj7x2rLtnaRHynjOY9T6UT6ToZIEgSeSYH3NNu+BFFXnEK9M6g1jUfGtqhiQFglMjbwTJHfNerqHuXC5jcWnA2ifoBFEbPT9gnb8RZg7TMmJ/NzHvRjo3Q7gG/4e0RkNBk9sGCuPQ1PNkoKhzCfQdAbKAqyFnBk23ys5MrxPHpVbxXrQVFncwYxOBuIEkiAZ7dhRDT2Gsqo+Em4EyQ0lSc9zzBjk1TbpT3NzuFLOSShQ/LwreaRgzwBxzWulFQt9a3pevzGLNxTavZiSuiYfJluNoySOJXs3fiYqc9ClQyhlkHysDO4RAHsZ5NNzeHrZUqV3L2MRBM5WMrPc8YFWLGjUCDuPuYJA4AnG4AEczMU/d9fQfZ3/AKmKaD5iDa6YzXBb2MrTBEZMcwD7e9SN0Yp85UBgQpyYIG4T+ieBn1NPN1kEyASSDkdxwfNkVG99SPKsjjgfWlj/AORWHpJuv01fmJB6ZAG5MLG8CTKn8725iPVay1oblkOVMEGVacEA7TAmDyD9qdARtnZ7TjHsR6ZP41GwQ/MqgScRwT3API9q4frZs4evIhj6ft5VoC6Xr77XmtkfKDJg/XiDM0xJpleC/A5UcMScErxAPfOYqpdKLmFXzAHsTwDBBycVa0Swsk+WT3MQJUBhywI3EiYx9qRtsrdw1a7R8frGNtgXDnMxdarsAV27QBuiSCzRIwOCOfU81F1h1RSI3tnYo5YnLFjwFUck+oHap9LolVZU8ArByhCgmIiSvAx6CKp27ai0zMNzOSIJPnBxtwIIyTjjIBnNcq9Pd7+RBYvj2cGKt7rGqNzYuxZB9I2DMknsZmcSaG6i1qXgNdJmMbjBLZAgc4gzxBGafbelsgOCrEkQ5MndwNpPcACABjFSW7QAAUYPJwvaIx8uOwyeZpwa3T1/bXF2017/AHPOY6zpuxnBb5ME87mz8vtMZPFbDoTgK7StvAa4VO1ScgYzJHEgT9M10T/4VBeD7VIjCtkA8iADAAnvJmsPTEvOu7KqzMtpBtQe+7O445I7cUyn1Kk8ERVtA/YnPdCt0MGRiQW2opPmckwAqiSDkZ496aNJ1G7auBbiG24EwRkD6HIojrOk+ZWUqL24kvtLsmR5lGASQCZPf0ivOj9HuKzuCWcksHvFCCseYsWJ9R2jHJrC802jKzSr1auD1LdnxTdYbFJEjkwpEe/p9qC61lvOx3E2xkkNie43Rz7CprvSXfcD5xwChC6cGJJZwPO30/GtrvQV3g3Ga/CiNkJaAHbd6AdlH3pMKq8zzMzeJF0yxYDAhycTG04PYSefrTTY1QC8UE0PSd7DhV5CqCFWfc5PHOaYj04Bam6uxCwBM2pVgOp4muRRJgUkeMuuoZC0w9S6WWUwYrm3iLQ7Sc8UxoKKy+7Mx1NrBcYgHW6jeZqsDXtw1qgr6YDAkYy5pb201vqr+6qy1jGh2jOYeY6+Gj/0yfVv32rKzwz/APWT+9++1ZRwYza3o2q05DiTtnjIA9valrqwJVoBLHJNdz6n01rlshfLjkVwzxRcFlzbBbcDk+oqKmfV2ym+NmcwBodIzsBxJ5OB9yeKb+m9OQjylWcgQNzIVzkQQQxP1pf0Grl1x7QDt+hJgx+FNlm5p2YrEMAoEndkfMZWM+naKYvJmWnUZjJ03SdmVw4IjAlvKRBK+V/uJiiL2rgW2o2OsyB8u1p9uw9BFZY0yKg2CNufK++cCCTP7Kw9SAcyInyxnI/SO7nPftU1nwZVrQ44Ek1dyFbCy580dj3IrX+kT5mViYgn1gSO3oamu65NrIQhZ1Xady4jGST3weaFqWUAwTK4AI5kDcWHr6DsaWsDHknibIMjqXtNZN1ttsFmEnbiY+pA7R9arau1ctuVdQdpgqPfP4VQudUFos+/aYmB9127p7TgE9x9hZ6pe1DECbagGW5xn3yJEEziRRrpt49o/r4hFvTbk8fvCd3WW7Ym4y9sT5iO/fFQ3OskgMiEj1j1GJAE8fWhy9ETcGJYlhuBB+WQRBiZHeCB6Ve03TRZXcFInkq3kP5pJU8Vqa6a15JLfHieDWOeBxPBfdwpzGeQA3077u1emwACWMkQRiQc/wC1R/0wTAifUmAc9v5ihHiHrTWVYAQ+5foCQTkHvA+lcrraxgqjE3dlrXcx4nviLqir5EYBmLHnKxmDA+Y8D09ql6ZqL39HJeSggkTls4yM7YJPMyOc0r9KsC8zFgWfcpgTuYE+b9o96fv6EUsrbY8c5/R/j7VU1SV6WpasZbPP4k2ix9RYX6XxKK6kidoOCQQTDLgARuLSJzyfwxQ3pfVYuMl4yxmGJnJEAMRwR6Dvirdu5J3DzK5OexKjJ2/rigWt0+yUGIVZ/tmdwGPmaDM+8dsno6qr91TcE9Gc1DPSVsXrzHBHCjkAqZEAksSBiTgVHb1ziVKsS/5ywW5jbJxxyeBxk0t6HqkSl7BCwB3YiCoPpGMCJjNGP6Udo+LweAu0sTEcjgwAO9JWadqXKuOYyLRau5TLdrWKq9huHAPnxzu3meQOBXtjqDZxMMI4VYOJ82SaH6iyFUMiLaIEqCJO44JI/OaPWecAVFZ1fylg7OIm5tXeokAfMSeZGQKBqgRkczgu8HiNuk1YIwYAkyV5kxH4AH9lWzDMCxAZhGAu3aZzBnPOP1iljSaddxMM7MIIDHHYk7cYMY96LJrdkGVAxt2lSxgQfLgj6ECltpU5WaMAYYOk3BtpUAQYu7mUDguQDBM5zmqSaeSPhq+pcH53/q0HrtAOye2KltdY/Kby++fKZkn14I/VRm7qmaIZdpywLANMYMH5YP3plHDdxK2srzAek03wQzX3RWJJZFl3+n6x6VS1HVwxIto5yIJMYGI2j396Janp9xyAdZ+b+ntRmHuqiaD6rqWn0zkNfQtE4DNn3IHrWNlOTlVyZmHI7OJQ6t1pra5Ga5v1rqZuE0e8W+JVu4WkxmmqWio2LuIwYhqLdxxInFYorY15VOKTavBXqpW4tmhnY6+Gk/6ZP7377VlbeGj/ANMn9799qyvTuJ3DReJ7ZtQSoYjncIHbPv7Vzfxj0HdbN02muOWwe0f3aO+FPA66lDeusfMTsAOBHc0+p0lbdgITJGAfU9qkvXYTv+B/BHRYi8fM+b+lSL6/khIMxJTj+1OKd/D9o79xRCokyW3H3780Q8Y+HGQHYUV2PmORA78Cgfh7pwQ7CbZJPMQw9tx/ZFA1osXP7RqisoeOj56jgVkK9tBCtJMLtIPAzwRUTsxBBt5OQdogrOYBIx9BNR2LyQAGWZ2wFctzliAQJEd5rS4pUhhmfKpAIG3uefKaQfA5MpKOcTa68DbiAByFBA+bnOZigt7X3WMWobJll7TkysZ5nFXrts3CUxwSxIbt8vBHeP11Tt9D2Ai4xIYKfIygAwSw7GSMe0kZramsMN1h4g2uV9qDmDdR4auI2/46k8MIIUtzsGCDInJgVes6QgH8mEBjdsWJjcVmBnvme1WLVpmMs7NJgLKR5cAQPQYr26oODIDcBRJ43RyOx/VR2XF/avU5XUF9zdz0Xgq44yPMBPeMz9+aiuXFxKuik+b5jyCwEekEH+VRW9Q/b4zHbkgKI+aREmcGM5yaCdZ6+1tCGEEmUVm3Nz3AHb3PtWaU7jgTdrQoyeBPeude+DhTub83AGwc/WZNKVu4blyWl5ORMTPaTxVa7fLEsTk5NFel2BcYhwSDA3RJEAgDkCDH6q+n0unXTpub45nz+o1Lah8DrwIc8L6EBi5lWSRDcSIJxyTHb3oz1jqBW27gknbjHEwOewya1RdqbV2rtxk5IcYl/wAMUN65qR8IjME8RMbcgnHHHcVAtc6i/efn9pcrQUUFf0/eZ0HzWhJG3mScjPYRxUnUACA0wZJOSp25EBowIzKihnSZNoxBOYwQQDiYjKc98VZvoSkEKeBGUJ7CGBE/71rg127h8zEMHpwfiB+pafbDABZ4A3mIAJJLgSZMH3Bq/wBE1VtssVRhje089hgqADBH3oZrbSqSAtwEGDuBKggGfN9c5ql/SGRwd3y4we0zyORM1e1Fa6moMO5GqsNLkeI/6bV7lhWhifJtViWLHbG8jOIOKrNokncNrHgsZI4x5SV3f7VV0OudlUliFCldwB9Cdo/KAH+E1vo+r2sBr1xwAchVDem2XBMADkHv2r57Yw+2Vi6t3I7ti5Koo3FiTgBU8w3FAOBkYx3Gas6XWW1EfDUPEA7hOBIJQHDGf4Vtb6lksLxTtJLkwcQ0DELmR9qi1+iDKGRrjAgR+VgSDkQUz3MDiaLAcYaCG2HjkQ1b1CjLEXAZIBO3zsJkx8x45PHpRHS9Y8vlKFzAhgSCIiIX5vrM0k2Na6iV+IgGAGgn5sngSfp70S03W3SfykqTkbQMHgSPxx6ViUYGbF1YSTrXxriZbTxujDsjx+lsfA+xpK6v0S7bBa6yQTAbcCCYmBtkcUya6ze2bwXcHCIGBgfpBYJ20j9UILFkkAkyp5B96oacZkjVYHg5lTdXhNaivQKeiEypbFqSBXq6Rtu7aY9YxVrpluXFCzcQgOeYf6f0PcBAqXVdBKjimvw1opUGjOv6WChqBZrdtm2VFoBTMTuhaWLCj3b99qyjXS9DFoD3b95qyq4tyJPK8xo6L1FNNcuWLTEANwZMHuB6059N1xuqCSAB3wTP8K4n0HrpuaxmuTkxjueJ9q610e21hcqIP3ikmd0wGjOFdTt7k3XenLcEBJnljIH8zSnqfCBtKW2rEy24Hn0HeKYuodYPxFVZaDJnAA9vWjAi7bJuCFj8R7UmK95Yqcf4myWtSBmJFzTOsMQwUDnA3FhMeUYzUL222qZGB9ZJPCiMmmDV9MZgCAApnapyYiCxyI9hQe7qCnlIJaZw0bTwCfcDtNZMMdyjXZu+2D9YADDKCcf9tiJH5ssBieST96qXbKAA+UEicKOYBjuYqxqrMZPmIkn/AG96pXUwRtJzI9hgkgGJMDNcVy4wIwEA90r6niVHzAwTIAIOe0fft3itSxV3hVWQCokg8AgnAXInvU41y/CcllMk7TuEqCDPmXdAmAVP196o6kAWzcc4YbQ0+c+U7kCySyxjduGCD7U0q44mTPnkyPWdYtIhdySAcbWaXPGWnkrIxwPXikHW9UNy4WZQRBCrwqjtAHpXnWurm8wA+RRtUYAAHsMVSt1Z0mmC8nuRNVqS52joSyD9KbeiWU2qUAaPmYoF9CQCZLEA+wyKBdE6M19gPltiN7/ogkDH6RkgAD1p6tWkRgEUWxAhfzgFIA3ceZmzHqJo/qV4VRWvZmmgqy+89CV9TiMlQBIECJJMGeQQcfbtQfreom3OPKNxnlrbH4eBxhlmOcirWpusqNBBAIIMRMyZGPf8RQnxeqpbQQ0mIbgEqq7hzBGZ+4qVQnvEo6mw+mTM6JaBsM3EQZOCckEA9xBGPUijNljtI2ypBIySJAmNueeCQe/FB/DBmwwO3aC0yOJCcnsv7Oe1EtBchAZacHaAcDgsDMGR95mtLx7j+Zhp29q/iUdRaYMxtFlXaZIQMPMCOwBPeSCaW7zRiQY9J/jTLq7bBWtAuRu+UGN4+YEGcNEHaZnBAJGAWq0RZ5DEnG+QRcBMmWQ5YwCSRj8apaO7aMGT9Sp3ZE96V1Ar5InO4ZiY7QTtP7aLqbgXavw2Lf8AadSriTII+XcTIyO1Ki3wrzhwDwZhh7xB/jTBa1e20BLXLJgkFQdhbBUXCDtOMGMwPcVlag3ZHmeos4wYdtO53b7aAHcB80jgnynJA4n9tb29d8AfIsvMFVICiMKImJPeJjvQy0xKqyIqqo/Oubf7IbaIJb68zU1rVuredHQMoPmM7hgSDAxgUkV5zKAfIxLmvd3RibihrYXaq3EHOciF4ntJyfeqK2ijRcgLJWd6kZBOIJJz3miDujqwM5iYh5g8lHUweOI7+tCNXYtHaA674yothB9GJKw3r5aJfcJmxKmWtTeuPAVlfyxtZlGO4HHeOKWuo2Tu2i2LYBMpGVJifMZLCRjJ71PqjF7aCDMAgDGRGKo23KvBnBg5PA9jTFa7RE7W3ymq02f8PfDK6vUQ/wAiCSPU9qB63SAMSpkd8Rzn/am//hbqGXUEDgjNZa6xhp3ZODic09Y9QAzoPiTw9Yt6NwEUBUMY4gVxPo4/KADuYzXbvF+onTOvqCK4z0/TQ5+tSPopf0HLnJzGdQrZUmdS8N29nkPIP2pkv6XchFKHhokjmmpOpALEial60OLcpHq1YoMShodEVQDbMFs/3jWU0dPsfk1n3/aayqKa32j8RJwu4zhnh12GpAA3S/Hfmu/9MbbbyT+0Vxbw105nvna2xgSCYnvXaen6W5btKpIeB82P1iql7N3jiLJgDEuWOmIZLSSfbj6VodPDbQQVAnzTA9BPcmvbnUdiSzEfQCftVJ+tJHlDMx9fX3pJ3qwBOqtjEzTq3WWQMg2qxxOd2e4FLLodpggBuRyW9/7P7aK3LJeSTA7nH+WePrXiaYAbjCJxLHLH7cD3pJrXtPMqU7alwO4uXLm1JMA5AkgZxEGR/H6VT6miBlLBjEDafM+1RJKgHaB6d+9b9QszDbg6oSRbbdtZmmQCM+kDM+1VvhysSFQidokmWMAMBMSRgDMDNNVgAZEZY5kWlMt5fm8siAXiRtV4xJzAEnAyIwp+L+owPgoQxIG4z5l4lM+/1HYUw9W1S2LbMggkHaf0DIYgCZRiCsn2I965fqr5dix7map6ave27wJN1VxRdo7P+JGVIORFTJUCsfWmbomsSww2zdvsdqhICgHHzsMkzyBiOe9VQ5UZEkKMmMvRdKQFF9ijoIFpVhbKMoJumDhysmTnj7EbrAWQSVVblz4mSCQICKpHOPL+ND9LZa2UsMVVzua6fzbSqdzASfOzAZae8Dmpeo6pXdDuJOxiJHdiHggwO0AjHtUS4mx9xl2j2riUtTd3PatgFZcdxBBbH8TQLxhrSUtJMwDJmZKsyDt6RkHijFxN1/ynhSRHmzAUfWCY+1KviK9uZGGFIJjEBgxVgIHsKY0yjcJhq39hhnwleKIpG2HZw05HlFvJHoAx+xPpV7SIFW4rAEZXkSBmI5DKfbvBmoPBNsC0HmCLhPJEAL5iMew/jWy6qYZmXzGBEbVAEAFRwMCB7Vy37jOU/YJCdXKrIO5doLzC4yu8ASBtiGzzM1T6hZJQnbCqx3GCxttkgEcgYJLL65FX1WDJjkWnmAAsgoZPbET2wO9e3ljMqPhQEKSWJEmP0WUgFgDOCcAzBocdQLBnuJOqEO3y8n5Z2/acxTB4dAuIw3bCgyw3Has5uFACGUCZHvIyKFdXsBSvlKkiSfzWkmGUCYG2MTg1P4X1RS+IJDHCxwW/NVsjyk4P2pxuVzEE9r4hazqCsq8mACGBgGSBMEH4iDGBxV02ijH4N6SRLjgqsAw6GW5PaQcHtWmtVCxISbW3Kbiwss3GBlfNiRx3mqWtDbmRodslHJHxO0EXFxcORjtt4FK4Bj27EII68HcfKQQADkjEGfNmPSvNPqLTsRcU8QQGUx7i3cK/WFfmhWndxncXRYhjPfMZzzUfU9SzQDsO7MmNwM8bpn7GaFa+cTzWcZlfqS7HXazEBQFJXYYHGP8Ac17fXAY53CeQfx/DvUWqeUWTJEiIOB2zwQaj0xmV9R+sZFM44i3GTLPxAQCTyIjOe36qYf8Ah1qimq9iCDS3pNP8TYv9oj8YNdQ8GeH1QksM/wC1T9faldLBvMZ0qFnDeBC/imXtSv8A6K52+kg7hXUutWwtk/Sud6V/PxialfTX/wCI48Sz6a2qFMsdK6iwPcUWs3vMCTwZqq1ocgZq3060DO7FbWlSC2I3VpxUMHmPfTurqba59f2msoN00L8Nfv8AvGvKFNNXtElWUruP5if1gCxrHVGZVJ3YPrXRfDfWV+ECX3z6n+HekjrXgm/bIuQXMktGZUmQQPpTn4VsadQCUCllBk9vWTTYfKYB5HEQdcOTjg8w9qn3iWjaOx71HqrtpgoQAdzA/V9TUWt6iNzBCHUcnsPpVzpl+0bYZI2Lj3Ld5qea3YkcTpO0A/2mw6aFUM/4dgP4mh/VemLqSCEMKe2PxJolrbpaR6R9pxV3WoqW4ExEALifwohSG3EHCrj8kwBaykHyZzPqWj2sly1Bhyqg4ypGd7cDjPaqWnU2mJK7mYCNpBO4klShOdv68cimbqtwNaVVQcec9wo7T2k8xk0vdZ22/wAu53MBCgiIC8Y7yTFDXZ0BKwORkxU8WbmUq0TJ3EcTAIA5wBSBqNKU5+1OXXb3yZBJG4kScnsR6jihtlSxKhZLCDj9LHJ4+varenYosl6kCxou2NMzmFBOJPsBySew96ePCXT0tEupkruDXZgMSMJaxKryTcMTgCJz707p1plNuyktK/EyBaCiZ3XDO5txj9nrTDc6PbEoP6tJ+IZEBoUwGH9YO5xgCiuuJUgCcooAIJMGr5ORD3xFuJ+UsFEDvJJkexzUGrj4gCjzFhBiIUBZBzkckHGP1aDV/Fe44A2ouxCyjknYgxAkCW+1VdTaCieCykjO0HapHlP1BpYKOo5uP9JLoo83nCtwMGSZ3eUgYNJfVr03XAYlQxI5AkxuMHjP7Kc7aKtkzLM2+QMbdil5k+Vgdh70i6tw91igIVmJUHJAJwJpzTDkmI6tvaBGXodwrYtejvdt5yPMqDjtzW+issjsjrtBIUzPluLg89yZMGs0elJ0aqvKvvLKIKb0G0lo/SX+XNTXLnxFF0qJceftFxSAdo9eG+jNXH8wq+gJ5ZIIKuSAwgkD5iDiTByMH3/CvNOz7jYvrvbyjYADcbiHskY3hQMTn61qlwu3w5YODKkZlhhYAiIxJ9KlYC4hiBcTAQKqnaNxYsxzKscZypHoKFeO4Tcyjq3lTsZblsyStzuccvjbdAwSYOeWpZXmeBTH1C+Sd6/k74wTuzdUypH9oxGGzEzuoNrLwY/1YtsMNEgGP7B+U/SB7U2h4iNg5jX/AEkXfyi4uFQCxACNu8pZsRkAk7jEz70Mt3GgWmU3ELbmQSDIkQvoftOO4qDpFwuhtyZA8iyYYzJtkA4Dcj3HvVXV64nbkyAJOQ0iYMzmBABx/GswvOJtv4Bk2o0/wnlG32zBVueclT/aHBFe6iblsE5I3AHHCniBxzUZvg2yGLAzuDAkqWjhh2aO/wCNRaQyQR3P8M0WPMAnwJHyvqa20dli4gcGrz6TYwIz7US6UwBhhFA9uFyIS15ODKvS9OUc7hA3AiuvdIug2wRzSxe01k2iRBJ9hj29qD6fxK9g7eVqJqUOrXjgiVagKeCeDG7xB1wqNkTSXf6j552xV7R9bF65kH71N4htoQIEGiorFGExHhhl3KepQ0vWob2oudUGypilRLUGiuhRjTNtS9iNV2HzHjpP9SufX941lRdIUiyufX941ldUcRGxxvP5Mc06nZOoCSJiFAMr9D6Un9ac6fUlGuJbVjgnhZ9YoNp9ctt0FtZuMZJByM9vT+NCvGfWzedzcQK0gLEjA5McEmsVQFwPzn9ZJ3YTP9vzDWv+IjgK63FKzvtmAyjJq90yfiKxJVYkCTtn1PYmue6XrrC0LRzDSpPYelE7XihrYRd0wNw2tIWe3sfUUw9JHA/gmQtyMn+GOWu8RPZaVuyc+RuCKI9A8cM8q4n0O44HoJ4rmep6ub7ncsyIUzG33xz9665/w78MWxY3sJZhn2HtWJowu3zMvUJbPjzB+o17Lacsqn4jGFBggHgGkzrF9mYE7sAAeiwfXuTHPtXSut6dBdAVdoGGMSftSF4qWxbfduIb0H8R61O07e/b5/SUWb2ZMT+p3YYseT65qbS2llW3TbKg3JkSTPkXbluBj8ap6/Tm4w2CT6H2zRTSuVGIuXCAC0gJbWIVQIhYj247cm30o+YouWbnqFtE+xFW0RbQQGYE7VJGSRJlyOW7HAioOrakKoCgK5XaAoIO1gZLk/M7YPoBVvTNCK4IFsZtghWe4flNx17IpmARVLVW1Krc2tAlVzuLONst9M8CsCeeY6MY4lTUIFREVTvjI5kmYgDsB/Ght66bt8C2IAG1YGSsDcWnsYJzxNGOo6iDwhbaFG0Mp2jnI5mGE/2jQvpd74SPqfKZDqq5LAGEmOPzjE4wa2QYBMBzkgD+Yljr+uUKokqAspJ4jcCsLkAgx9Y7Ui2J3CJmREcz7U09W6gBYxbWLpdTuWXWNjAhjnEgA478zQDptqbqwOPNxPy5z7YpugbUiGoO9wBGNOnlroXzALZQSD6DBMZURJ4xFR6BWRWyRcttM7s5wRESTPPtNeeHr+2WGbg8syZ8xK8HmQYxkYNa3W2I5G5sld04IPvzMZrNs5xNhjAM8uXVYzbaIyAZkYG5dx52nHvtmsfUb5YEhtoaN20EKY2iOGUww+9Vum6w22BBK4JwPm+hjGQprTX3wVBBUjJwvmBPYn7Z7elEFwYBbK5np1s2z+d5fNiRgz5hzzHnHHBmher1e9ic+0nc0dpaBuI9TRV7tu5DBglwz5cgKQRESCCIzBOeORkDdkE/w4rdBFrDLmk1ZtsGXHr+0H2Mx+FS9Y1ouv8AEwGfLgAgBuCfTzEbsetD1uwP/eK2R+1Ft5zA3HGJIjY+9bm5AAHua0AxW7OPKAIM8z9Ix2j+NcnRLf8ASTuM9iP/AH8aOo42TNLL3iSxJkk5PvJNGumwwFLXLxmNUnJxCdtXuElAVHETNXNF4Ve4pZ8ZxTJ0LRItsT9aNC4oWBxUS7Wsp2oJeSlQBkZgLwx4K2vubNFvEHhkXNsDIP6qOdO1iKkkit/6UrnykGolmt1Bu3/EDcwbAHE5R1noj23hQTmPvVW/qbmnALqRXXk6cpO5gDXOf+KvU7YAtLBbkx2qxo9cdTYKtufkzC+wKpYHmbdD66WsK2clv32rKDeGV/6ZP7377VlfSCpRIhvc85nU+tdBt6QM1i2WvNjczcTzA71WXwCuqn4x/KhZnkGe5+lNfiIQVdhiY9P11f6a6XEE29p4MnkdiCOQa+erBZjzjH94/wCptQMJwbxZ4Hu6BvNDq2A4GPp7Ggek0hZgPWvpHxJ4eGrstaaADATvtI7k0m6LwFb0RDQb94nyCMD3j+NPPc1Qw3PwZigVyMSHwv8A8Lvle4QRglefeD710i6gtIAuBECKDdHbU2bZV1XcZYfyNRWdFq7rK147VEnaDz6CsmuAXABLf4nWry2cgAfvA/WNUwY+eD29TXP/AB54e3ot2224jnP/ALmn7rHSLZabji2cxLQ0DnmkXxASoPwzvtjAMEz7/wC9IaUMrhxwY7YFZMd8ROYuvlAnA83pHpWtq+TtE7wvCj5cmTJ96mt2nkuZBGVIJERkRQXU6xjK5mczk/SvoEG7qTWOI3XfEStcT4Z2bAS5JBVm25A9gJgZJNba/qIUF1LBP+1yAII8+eSSDgDsKVNOu3ByT29Kn1urk7ohFwg9SPp+2hNIzxNBc2DmEGuN8LAhrrbVgwc849ACfu1W+t3RuSwt1Yt7UPZfLJnvuEBcn1qt0fUjf8QgIsFEJyBEfEfP5xkLI4L44oPd1vne4PKZgAcgST/L8K6EycTpswv86mdZcGOJ3vkMWkAgA54GMev2qLprhdxgkkQDPGRJM9oxn1qrcPBycZn1rdzt2ggZAPvnIn7UzjAxFS2W3Q10635NSv52wOsnPlO7cCO8ftqG/BskZ3Sv4Hv9ZmvbF0WtQ0EN+T5kDlQGGRnBYRVX+lEAkRJJ5EwAOc/WstpzmbbgBj8zzTsYdgGO0/3Np8pB9M7e9VTqyEAB7z9D2+x9Patun3iCQBuDAqVOBkR+MwR7gVS+Lz74rYLzMGbiakzWrGvRWNWkxngNejivIrbtXp6TWu08fritmZYETMnmOO3HesvWiB2MAZGRxPI75qN7ZUgEEd8+hyDQw+pZNxJaFMEYzwcZOM98e9X9DeCgUHtt2q4h8tA65GJrU2DmOFrxEdm0Vc0fWWgCd3tSPZvR3ov0XWhbgJ4FI2adQDxLOn1OSAxh3VX7v5xIH1qfSeJWsiJmqfWdd8YeTgelTeHfDDagy8qg7+tKOKxXm0YEbudlbCDvzLOp/wCIt1lKoM/qFJms6fduOXckk8zXQ7Phi1bubQZowfDIYdgKxTV0abmsYzFX0hsGbGiz4c6fGmQf/r99qynzp/h5FthR2n9pNZTy69CAZObS4OMxq6gPinYyyPTFS6DpxUGOO081lZStdIYEkmA7FVAEJaRDkHP1qZbUcRXtZVSitSgJijHmCepdZFq4q7CxJycYH40Qa7IBA9xWVlKbiQ3PmbuoCqYl67wu2ovtduquwAgLMz7x2ob1rwndNubXl4wGAEfSYrKykPRGQ2THFvY+3jHUTNZ4Xv7X3IfWSyk+nE0ra3wnqEylrLfnbkkfSWrKyqlHcxuAHU0teEdQObZzljuT8PmqvqfD2pZv6owMDzW+P8VZWU4vJzFn4GJ4vh3UcfCPMg704AwI3Yz3qNvDGoifhknv5rf+qsrKPEzyZG3hvUn/ALR/x2/9VZ/yzqSZNr7brYH71ZWUU5mXG6BfNzd8EgRxvt8AZgz3M1XueHNQZiyQOAN9s4med1ZWUO0QixkFzw9qiAvwsLMDdb78z5s1D/yrqf8Axf5k/wBVZWUczmw8K6n/AMX+a3/qrD4V1P8A4v8ANb/1VlZXp6ef8qan/wAX+ZP9VSP4S1IC/k5kfpJjJH6VZWV6dmy+GtUOLX181uPw3V63hbUeX8mSe8tbxnGd+cVlZXJzMi/5W1P/AIv8yf6qnt+G9TH9Uf8AFb/1VlZXjCBxIz4b1M/1X+ZP9VT2ugaof9o/47f+qsrK8ROhiDD3Sej6hYm1/mT/AFU46bUXwm1bUf3k/nXtZUzUUI590t16l9iib6Tp12ZKmfqv86Iu99RAX9a/zrKykG0yMeY3/wCw2OhJ9ALxQSDOe6+p96ysrKdWpQAMRFrDkz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6" name="AutoShape 11" descr="data:image/jpg;base64,/9j/4AAQSkZJRgABAQAAAQABAAD/2wCEAAkGBhQSERUUExQWFBUWGBsXFxgYGBgXFhgYFxoYFRgYGRYXHSYfGBokGhgXIC8gIycpLCwsGB8xNTAqNSYrLCkBCQoKDgwOGg8PGiwkHyUsLCwsLCwsLCwsLCosLCwpLCwsLCwsLCwsLCwsLCwsLCosLCwsLCwsLCksLCwsLCwsLP/AABEIALcBEwMBIgACEQEDEQH/xAAcAAACAgMBAQAAAAAAAAAAAAAFBgMEAAIHAQj/xABBEAACAQMDAgQEAQgIBgMBAAABAhEAAyEEEjEFQQYiUWETMnGBkSNCUqGxssHRFDNigpKi0uEHFiRDU/AVNHLx/8QAGgEAAwEBAQEAAAAAAAAAAAAAAgQFAwEABv/EAC8RAAICAQQBAwMDBAIDAAAAAAECAAMRBBIhMUETIlEFMnFhofCBkbHBI/EGFBX/2gAMAwEAAhEDEQA/ACHhvxe9trgYk7ifxmlfxJp9Tfu3H3EW18zHf5RP7T7CmzxV4VGmuhrRJU5IPb70leMOqOxWwo4yY718/Rj1fb+Px8ygfsyf+4qX3YfnNHYyc1D8dv02/wARqS/qGI2sfl49qg+HirAiRm/xn/Sb/Ea2XUkfnN+J/nUOa1eu9z0uLeuGMvH1NWNPpLjydzQuSZOB+NDk1LAFQxAPInBiiOlRrZDNbkMsqGJCndhWgfMAe1C2R1DXB7m/9GuRi4fxP7ayx0u4rq1ws9vltrkGO4k8Gr6dJc3hbIIJEncpkNGQY4FNOh0aPat/MLgAAtRIGZkEHggz3pZ7igzG6tOLGxFnp3TFLQdwKk7YusGaWBBecCFkYiZp46L0j+i3C9m4zoVIZbhO3cY2qpGGYZz7V7d6bOTuHO6Jk7v0pzj1+lWkBVZZTgAKT9+COPTPrSD6xm4lFNEq8wp0nowJ1CsdzBpUncu1GAYbDMAgzPfFS6PpKqSVuE7ZEkyAAT+bPpGe8zVJNcz+YyDx8xwO31E16jAOBGeRyuYIz9JNZNqAcDEIacrnmW21rRtG7PEzI5zM5wDRDp+pCCHOfehS9XRGUwCD5ZJAA5OPX+Zpf611trrjYCADz6waRbSvY2RM7NoGGjZ1O88MbZ7fhNe//GKyqdwaVA8oYqG9SO0fhVXw18R7zI4AtlJEnzfh2q9du7riohCm2vmIPYmFED7805TSa0w0DIJwPEy/o1dQDKlvKGJxPtHGK8s6ULaVU+UHsfTHJ/8Ac1Ya8GCww3KQeNwJCkcAfqoWda+9TuJbgjaAfTg4Art23aQfMNELGbamzdaArQGwDOABySf4VzrxlZvIx+IwXsACf/Z7mulsXukYhYPl/SI5EjvNCPF/RUvJ/VflCoCkklBj5ieZjtQ6bbU2B/eBcm4Y8zgz32/Sb/Ef51odS36Tf4j/ADpn6h4PNs3NzZtgFgPSJbJ9MD3JpWuLzAMT/wC/evo0cN1IrIV7m66p/wBJv8R/nRrpnUXONzfiaXxVvQXCGEV6xcieQ4MYdTZu3B5Wb8TUugs3EIDM34mnrwl0xWtAsOa86905QRA4qKdb7vTj405xuhroA/JjJ/Gjar9aB9BfyCmGygNfKast6xxKD+0CVLtuDyfxolo9HuFBOsdQW3yaJdD6srKM0xSjbgz9QLMlPb3KniLwnvQ7SZ+priPijply2xBZpHua+jNd1dQhyOK4Z/xA1od2Kivp9K4DAIZMtUldzSp4but/Rk8x5buf02rK08N//WT6v++1ZVyJzs/j3qO22Nu05gzyK5l4j6FdaL4YRE4G0R7TzVrr/Wlu3y6FjJIYHAkGMCr/AI514a1YtWSFJQHLYAjivnaVdSGP3EyjwRt8ATlupTzEiSJ5PrWnxMwKn1gdRsZpQMSADK7jAJHvgfhUXT9OWY5AgE5McenqfarPGMxLnOJbaxAk1p/8eGUtuUQQIMyZ7j2H1qxcYnAE/XA/DvU+k6crxvZpnKiPlHJHqfaKy3ETYAHiR9J0CSSDucAbRgiZHKx5hE4o/wBI6KykttRlM/OphJHA7Co9Jp7aPtRogiLgJ+YCSV2jP8KYdKGFxGIBDw0EmGBxMDJx3zSt1reI/p6B5kem6Qm0QfMO7SxXmTxBiQI+9Fel6chJwGA2sCCN75Ejj8wc+5rz4IZtwG1cjEjcZn87PHpzU41LRy34gdpgfiPxqc15lMUgYxJtS284woAUxG44iSR2xVT+kIAGUgA4BjIkZOfQ9+PStjZkDdhT2gMB6fUz+yob9jBAJHMESDn2+3FDWyE+84hlSBhZ6jKJjcJxI4ECASp59TmpkvY9uQZ7n2OB2qktsgkZgRA4GMSpbIzmOM/hL/SfKSHgSZ4J4PfI5Jrt1GOQcj5hK27vuea+2CjypkA+0TxAHbt9B2pX0jhHBdWZLQHxF3DLGYA9FJj9dOKLuBBkFhntjPr6j9vFLvXNKFVlgAybhMCYGILNB/RG0ASST2q19E1e1jS3k/z/AHJv1CjcN48Qfo+rXUebbsD7GDHOY9q6fomZkyckgkgnzQM7SBif4e9cr6Uk3k5ImT9O+T7V0S3qiFDZJIAz3HEheBiMZ5pr6+6qUX8xXQIWUmT6m9JK7iYmJUjiR35Pv7VAdRnzmSeScn9Z7Y/hUdsH5j64xj14EY70D1GquXWFsCVZtoeYHlg7iwyFKgxxz3r5iupriSOpWYrXwYw9O1G75IZd2DJBPP8AEfqpgZRcQHZuExkQQwA4zSt0y2bNsLul5bzFRIBJhhDGD9fWilq675MEkRlpkjMkTP4UalVJXuZ2oW93Uo+IOl/GdVCgsDucNuUhP0gTHHAE5JntXN/GHhEIxNsqi5eN6lYPHGQeRn0rq9m66z51CkzJG8NIyGJztHoKU/Etq67oumt20Lqy3bvkK7SYlVOQYnP2FUaLlBHiJ30kqeMzkF7SMsSORI9xV3pWmlppk1HhMlhZt7m2ZIUbwqkDzMy53E/m9qibQpbACkls7sAKPQD1+tOPcMYk0VEHmN3hvqhUBaP37SsJakTRdVW2KG9V8VXGPlJioraNrbMrxHxeFXmdGtX1Q4NQa7xZswok1z3R9cbuTU//AMwJzXv/AJ43ZYZnjqcjiX9X1O5fuecwPSrw621lRtNJ2u60AfLzVK51lmOaoDSbgBjiKesQeDzOjnxKXXJpW6nqFuNAoSep+WBzQxNeQ80VWk2ZInHu3cGdG6D0xf6OmP0v3mrKueHNQDprZ/8A1+81ZW29oGwQXobVncA5Zbhb84Shz7ZA9608Y3gxlk2sDChCCm0e/PPtUGoYNdZTyCY7ZmhHVLxJjml1GWBmv2qYIuankQB9v51sl4x832qG4CTkgVshX1NUMcRXnMK2HQEbZGBLHkHvAHb9dX+n9Ee5dlTvA83lY7iPYDzAxWnRLFvep80AS3l3HAzgciiFq6twEo9u3DHyk7JPsIgH70qzEHiOVoGxmFunaBrlxGtqPJxBCt5eCyCDj1jPvTBZ3NEhdpGAmRBMyMzyMg8GaHdC0V8QSAxUnaHyB3JW6h7cwaZLOnVBuKhSQS8YyZ5z+upeqfaJWpwOZGtkAEAT+jPvE57HtVO/ZE5AUe2frx3GO9D+oeMLSEi2C8ckYH2JoFf8Z3GMhFA+/eio+l624btmB+vE6dXSh5aGLurKPFuLjZG5pVVbnOcj39z9KhTrXmXcrQBy0liYO76ZAFCh4pfdJtrzOJqzb8XJjdaI5mCODTb/AErUovNefwROjWUMeH/aM6OHyeY5wJEQCfQdqgfQm3BXMlmIzEtxMdoHMd6G6Lr9lslthYEZxEcSeO9FNFr8AghlIPcdu9TGF2nyrKRnwRGPbZyhzNkJ5iTzxmfTnAn/AGqj1xC26FB8pYg7ckHcMvA5Enk9qvpaBIyYnO73j1Mcf/2h3XsWWAHmyoztjdiZnt6e8d620RxejD5gagA1tn4i94VtK18B8jacf79qe77xCnAUCZK8g99uDg9qWfCPRHDh2B2lTEjBO4pAJ9P4imPUiAffvjMYEAjPHb09DVD64/qanaOgB/sxPQLtrlG7qTcubVMAYwWUiBjJmQ0nA9O01b0WkCW9iiAMsRJxxJx9PtFVVhfKoPcSOeJZuewAHFS6fUOVYfEChlyoAyCQVHsRExj8KlM2Rt6Ed9PHPmWkuiO0Dj5WP6uR/Otrd7nDTMQMAgkfL3ntHuKB2eoWrKgbt0AwCQBJEAxMA/wmax/EVvcSCpb3M88QOZ96H0vIEPjqHhZwwI2beBIO2BOQJ596hDh1Hw/KwBBUmQojnjBFVE6v5J3gCI9RjvB5msPViwUSQrHICkMzcc/Ko+mc10fpBII7ldrSqIUMp/PIBBce5MeXjHeqXWNKhSUhhySF2gE/mj2FNNjpDXJJBGZ+GTiIySYMmPSvOq6dLQADoFKnBMdsySc+laKWzxE7ArcTlNxBOaqa6+gHai3VbavcPwpg/t7xHatLfgd3G4g1RDovLnEmEMRtURVt6gzUeovEmm+14Ff0od1Dwy1s+YRTC6ionAMXNTgciK7tWI1T67TbDVYU4METGSG5XimpLNjdW12xtrmR1PYnRvC17/pbf9799qyh3hm5/wBLb/vfvtWVn6c13zTWqpc7CeTzzz7UE607Bo3So47U+6HpOxJZR8Rjicn6gUsdc0SG4Q0iDkgfjApCuwb8Rqys7MxVCzV7Q6OWEwMjnj7x2rLtnaRHynjOY9T6UT6ToZIEgSeSYH3NNu+BFFXnEK9M6g1jUfGtqhiQFglMjbwTJHfNerqHuXC5jcWnA2ifoBFEbPT9gnb8RZg7TMmJ/NzHvRjo3Q7gG/4e0RkNBk9sGCuPQ1PNkoKhzCfQdAbKAqyFnBk23ys5MrxPHpVbxXrQVFncwYxOBuIEkiAZ7dhRDT2Gsqo+Em4EyQ0lSc9zzBjk1TbpT3NzuFLOSShQ/LwreaRgzwBxzWulFQt9a3pevzGLNxTavZiSuiYfJluNoySOJXs3fiYqc9ClQyhlkHysDO4RAHsZ5NNzeHrZUqV3L2MRBM5WMrPc8YFWLGjUCDuPuYJA4AnG4AEczMU/d9fQfZ3/AKmKaD5iDa6YzXBb2MrTBEZMcwD7e9SN0Yp85UBgQpyYIG4T+ieBn1NPN1kEyASSDkdxwfNkVG99SPKsjjgfWlj/AORWHpJuv01fmJB6ZAG5MLG8CTKn8725iPVay1oblkOVMEGVacEA7TAmDyD9qdARtnZ7TjHsR6ZP41GwQ/MqgScRwT3API9q4frZs4evIhj6ft5VoC6Xr77XmtkfKDJg/XiDM0xJpleC/A5UcMScErxAPfOYqpdKLmFXzAHsTwDBBycVa0Swsk+WT3MQJUBhywI3EiYx9qRtsrdw1a7R8frGNtgXDnMxdarsAV27QBuiSCzRIwOCOfU81F1h1RSI3tnYo5YnLFjwFUck+oHap9LolVZU8ArByhCgmIiSvAx6CKp27ai0zMNzOSIJPnBxtwIIyTjjIBnNcq9Pd7+RBYvj2cGKt7rGqNzYuxZB9I2DMknsZmcSaG6i1qXgNdJmMbjBLZAgc4gzxBGafbelsgOCrEkQ5MndwNpPcACABjFSW7QAAUYPJwvaIx8uOwyeZpwa3T1/bXF2017/AHPOY6zpuxnBb5ME87mz8vtMZPFbDoTgK7StvAa4VO1ScgYzJHEgT9M10T/4VBeD7VIjCtkA8iADAAnvJmsPTEvOu7KqzMtpBtQe+7O445I7cUyn1Kk8ERVtA/YnPdCt0MGRiQW2opPmckwAqiSDkZ496aNJ1G7auBbiG24EwRkD6HIojrOk+ZWUqL24kvtLsmR5lGASQCZPf0ivOj9HuKzuCWcksHvFCCseYsWJ9R2jHJrC802jKzSr1auD1LdnxTdYbFJEjkwpEe/p9qC61lvOx3E2xkkNie43Rz7CprvSXfcD5xwChC6cGJJZwPO30/GtrvQV3g3Ga/CiNkJaAHbd6AdlH3pMKq8zzMzeJF0yxYDAhycTG04PYSefrTTY1QC8UE0PSd7DhV5CqCFWfc5PHOaYj04Bam6uxCwBM2pVgOp4muRRJgUkeMuuoZC0w9S6WWUwYrm3iLQ7Sc8UxoKKy+7Mx1NrBcYgHW6jeZqsDXtw1qgr6YDAkYy5pb201vqr+6qy1jGh2jOYeY6+Gj/0yfVv32rKzwz/APWT+9++1ZRwYza3o2q05DiTtnjIA9valrqwJVoBLHJNdz6n01rlshfLjkVwzxRcFlzbBbcDk+oqKmfV2ym+NmcwBodIzsBxJ5OB9yeKb+m9OQjylWcgQNzIVzkQQQxP1pf0Grl1x7QDt+hJgx+FNlm5p2YrEMAoEndkfMZWM+naKYvJmWnUZjJ03SdmVw4IjAlvKRBK+V/uJiiL2rgW2o2OsyB8u1p9uw9BFZY0yKg2CNufK++cCCTP7Kw9SAcyInyxnI/SO7nPftU1nwZVrQ44Ek1dyFbCy580dj3IrX+kT5mViYgn1gSO3oamu65NrIQhZ1Xady4jGST3weaFqWUAwTK4AI5kDcWHr6DsaWsDHknibIMjqXtNZN1ttsFmEnbiY+pA7R9arau1ctuVdQdpgqPfP4VQudUFos+/aYmB9127p7TgE9x9hZ6pe1DECbagGW5xn3yJEEziRRrpt49o/r4hFvTbk8fvCd3WW7Ym4y9sT5iO/fFQ3OskgMiEj1j1GJAE8fWhy9ETcGJYlhuBB+WQRBiZHeCB6Ve03TRZXcFInkq3kP5pJU8Vqa6a15JLfHieDWOeBxPBfdwpzGeQA3077u1emwACWMkQRiQc/wC1R/0wTAifUmAc9v5ihHiHrTWVYAQ+5foCQTkHvA+lcrraxgqjE3dlrXcx4nviLqir5EYBmLHnKxmDA+Y8D09ql6ZqL39HJeSggkTls4yM7YJPMyOc0r9KsC8zFgWfcpgTuYE+b9o96fv6EUsrbY8c5/R/j7VU1SV6WpasZbPP4k2ix9RYX6XxKK6kidoOCQQTDLgARuLSJzyfwxQ3pfVYuMl4yxmGJnJEAMRwR6Dvirdu5J3DzK5OexKjJ2/rigWt0+yUGIVZ/tmdwGPmaDM+8dsno6qr91TcE9Gc1DPSVsXrzHBHCjkAqZEAksSBiTgVHb1ziVKsS/5ywW5jbJxxyeBxk0t6HqkSl7BCwB3YiCoPpGMCJjNGP6Udo+LweAu0sTEcjgwAO9JWadqXKuOYyLRau5TLdrWKq9huHAPnxzu3meQOBXtjqDZxMMI4VYOJ82SaH6iyFUMiLaIEqCJO44JI/OaPWecAVFZ1fylg7OIm5tXeokAfMSeZGQKBqgRkczgu8HiNuk1YIwYAkyV5kxH4AH9lWzDMCxAZhGAu3aZzBnPOP1iljSaddxMM7MIIDHHYk7cYMY96LJrdkGVAxt2lSxgQfLgj6ECltpU5WaMAYYOk3BtpUAQYu7mUDguQDBM5zmqSaeSPhq+pcH53/q0HrtAOye2KltdY/Kby++fKZkn14I/VRm7qmaIZdpywLANMYMH5YP3plHDdxK2srzAek03wQzX3RWJJZFl3+n6x6VS1HVwxIto5yIJMYGI2j396Janp9xyAdZ+b+ntRmHuqiaD6rqWn0zkNfQtE4DNn3IHrWNlOTlVyZmHI7OJQ6t1pra5Ga5v1rqZuE0e8W+JVu4WkxmmqWio2LuIwYhqLdxxInFYorY15VOKTavBXqpW4tmhnY6+Gk/6ZP7377VlbeGj/ANMn9799qyvTuJ3DReJ7ZtQSoYjncIHbPv7Vzfxj0HdbN02muOWwe0f3aO+FPA66lDeusfMTsAOBHc0+p0lbdgITJGAfU9qkvXYTv+B/BHRYi8fM+b+lSL6/khIMxJTj+1OKd/D9o79xRCokyW3H3780Q8Y+HGQHYUV2PmORA78Cgfh7pwQ7CbZJPMQw9tx/ZFA1osXP7RqisoeOj56jgVkK9tBCtJMLtIPAzwRUTsxBBt5OQdogrOYBIx9BNR2LyQAGWZ2wFctzliAQJEd5rS4pUhhmfKpAIG3uefKaQfA5MpKOcTa68DbiAByFBA+bnOZigt7X3WMWobJll7TkysZ5nFXrts3CUxwSxIbt8vBHeP11Tt9D2Ai4xIYKfIygAwSw7GSMe0kZramsMN1h4g2uV9qDmDdR4auI2/46k8MIIUtzsGCDInJgVes6QgH8mEBjdsWJjcVmBnvme1WLVpmMs7NJgLKR5cAQPQYr26oODIDcBRJ43RyOx/VR2XF/avU5XUF9zdz0Xgq44yPMBPeMz9+aiuXFxKuik+b5jyCwEekEH+VRW9Q/b4zHbkgKI+aREmcGM5yaCdZ6+1tCGEEmUVm3Nz3AHb3PtWaU7jgTdrQoyeBPeude+DhTub83AGwc/WZNKVu4blyWl5ORMTPaTxVa7fLEsTk5NFel2BcYhwSDA3RJEAgDkCDH6q+n0unXTpub45nz+o1Lah8DrwIc8L6EBi5lWSRDcSIJxyTHb3oz1jqBW27gknbjHEwOewya1RdqbV2rtxk5IcYl/wAMUN65qR8IjME8RMbcgnHHHcVAtc6i/efn9pcrQUUFf0/eZ0HzWhJG3mScjPYRxUnUACA0wZJOSp25EBowIzKihnSZNoxBOYwQQDiYjKc98VZvoSkEKeBGUJ7CGBE/71rg127h8zEMHpwfiB+pafbDABZ4A3mIAJJLgSZMH3Bq/wBE1VtssVRhje089hgqADBH3oZrbSqSAtwEGDuBKggGfN9c5ql/SGRwd3y4we0zyORM1e1Fa6moMO5GqsNLkeI/6bV7lhWhifJtViWLHbG8jOIOKrNokncNrHgsZI4x5SV3f7VV0OudlUliFCldwB9Cdo/KAH+E1vo+r2sBr1xwAchVDem2XBMADkHv2r57Yw+2Vi6t3I7ti5Koo3FiTgBU8w3FAOBkYx3Gas6XWW1EfDUPEA7hOBIJQHDGf4Vtb6lksLxTtJLkwcQ0DELmR9qi1+iDKGRrjAgR+VgSDkQUz3MDiaLAcYaCG2HjkQ1b1CjLEXAZIBO3zsJkx8x45PHpRHS9Y8vlKFzAhgSCIiIX5vrM0k2Na6iV+IgGAGgn5sngSfp70S03W3SfykqTkbQMHgSPxx6ViUYGbF1YSTrXxriZbTxujDsjx+lsfA+xpK6v0S7bBa6yQTAbcCCYmBtkcUya6ze2bwXcHCIGBgfpBYJ20j9UILFkkAkyp5B96oacZkjVYHg5lTdXhNaivQKeiEypbFqSBXq6Rtu7aY9YxVrpluXFCzcQgOeYf6f0PcBAqXVdBKjimvw1opUGjOv6WChqBZrdtm2VFoBTMTuhaWLCj3b99qyjXS9DFoD3b95qyq4tyJPK8xo6L1FNNcuWLTEANwZMHuB6059N1xuqCSAB3wTP8K4n0HrpuaxmuTkxjueJ9q610e21hcqIP3ikmd0wGjOFdTt7k3XenLcEBJnljIH8zSnqfCBtKW2rEy24Hn0HeKYuodYPxFVZaDJnAA9vWjAi7bJuCFj8R7UmK95Yqcf4myWtSBmJFzTOsMQwUDnA3FhMeUYzUL222qZGB9ZJPCiMmmDV9MZgCAApnapyYiCxyI9hQe7qCnlIJaZw0bTwCfcDtNZMMdyjXZu+2D9YADDKCcf9tiJH5ssBieST96qXbKAA+UEicKOYBjuYqxqrMZPmIkn/AG96pXUwRtJzI9hgkgGJMDNcVy4wIwEA90r6niVHzAwTIAIOe0fft3itSxV3hVWQCokg8AgnAXInvU41y/CcllMk7TuEqCDPmXdAmAVP196o6kAWzcc4YbQ0+c+U7kCySyxjduGCD7U0q44mTPnkyPWdYtIhdySAcbWaXPGWnkrIxwPXikHW9UNy4WZQRBCrwqjtAHpXnWurm8wA+RRtUYAAHsMVSt1Z0mmC8nuRNVqS52joSyD9KbeiWU2qUAaPmYoF9CQCZLEA+wyKBdE6M19gPltiN7/ogkDH6RkgAD1p6tWkRgEUWxAhfzgFIA3ceZmzHqJo/qV4VRWvZmmgqy+89CV9TiMlQBIECJJMGeQQcfbtQfreom3OPKNxnlrbH4eBxhlmOcirWpusqNBBAIIMRMyZGPf8RQnxeqpbQQ0mIbgEqq7hzBGZ+4qVQnvEo6mw+mTM6JaBsM3EQZOCckEA9xBGPUijNljtI2ypBIySJAmNueeCQe/FB/DBmwwO3aC0yOJCcnsv7Oe1EtBchAZacHaAcDgsDMGR95mtLx7j+Zhp29q/iUdRaYMxtFlXaZIQMPMCOwBPeSCaW7zRiQY9J/jTLq7bBWtAuRu+UGN4+YEGcNEHaZnBAJGAWq0RZ5DEnG+QRcBMmWQ5YwCSRj8apaO7aMGT9Sp3ZE96V1Ar5InO4ZiY7QTtP7aLqbgXavw2Lf8AadSriTII+XcTIyO1Ki3wrzhwDwZhh7xB/jTBa1e20BLXLJgkFQdhbBUXCDtOMGMwPcVlag3ZHmeos4wYdtO53b7aAHcB80jgnynJA4n9tb29d8AfIsvMFVICiMKImJPeJjvQy0xKqyIqqo/Oubf7IbaIJb68zU1rVuredHQMoPmM7hgSDAxgUkV5zKAfIxLmvd3RibihrYXaq3EHOciF4ntJyfeqK2ijRcgLJWd6kZBOIJJz3miDujqwM5iYh5g8lHUweOI7+tCNXYtHaA674yothB9GJKw3r5aJfcJmxKmWtTeuPAVlfyxtZlGO4HHeOKWuo2Tu2i2LYBMpGVJifMZLCRjJ71PqjF7aCDMAgDGRGKo23KvBnBg5PA9jTFa7RE7W3ymq02f8PfDK6vUQ/wAiCSPU9qB63SAMSpkd8Rzn/am//hbqGXUEDgjNZa6xhp3ZODic09Y9QAzoPiTw9Yt6NwEUBUMY4gVxPo4/KADuYzXbvF+onTOvqCK4z0/TQ5+tSPopf0HLnJzGdQrZUmdS8N29nkPIP2pkv6XchFKHhokjmmpOpALEial60OLcpHq1YoMShodEVQDbMFs/3jWU0dPsfk1n3/aayqKa32j8RJwu4zhnh12GpAA3S/Hfmu/9MbbbyT+0Vxbw105nvna2xgSCYnvXaen6W5btKpIeB82P1iql7N3jiLJgDEuWOmIZLSSfbj6VodPDbQQVAnzTA9BPcmvbnUdiSzEfQCftVJ+tJHlDMx9fX3pJ3qwBOqtjEzTq3WWQMg2qxxOd2e4FLLodpggBuRyW9/7P7aK3LJeSTA7nH+WePrXiaYAbjCJxLHLH7cD3pJrXtPMqU7alwO4uXLm1JMA5AkgZxEGR/H6VT6miBlLBjEDafM+1RJKgHaB6d+9b9QszDbg6oSRbbdtZmmQCM+kDM+1VvhysSFQidokmWMAMBMSRgDMDNNVgAZEZY5kWlMt5fm8siAXiRtV4xJzAEnAyIwp+L+owPgoQxIG4z5l4lM+/1HYUw9W1S2LbMggkHaf0DIYgCZRiCsn2I965fqr5dix7map6ave27wJN1VxRdo7P+JGVIORFTJUCsfWmbomsSww2zdvsdqhICgHHzsMkzyBiOe9VQ5UZEkKMmMvRdKQFF9ijoIFpVhbKMoJumDhysmTnj7EbrAWQSVVblz4mSCQICKpHOPL+ND9LZa2UsMVVzua6fzbSqdzASfOzAZae8Dmpeo6pXdDuJOxiJHdiHggwO0AjHtUS4mx9xl2j2riUtTd3PatgFZcdxBBbH8TQLxhrSUtJMwDJmZKsyDt6RkHijFxN1/ynhSRHmzAUfWCY+1KviK9uZGGFIJjEBgxVgIHsKY0yjcJhq39hhnwleKIpG2HZw05HlFvJHoAx+xPpV7SIFW4rAEZXkSBmI5DKfbvBmoPBNsC0HmCLhPJEAL5iMew/jWy6qYZmXzGBEbVAEAFRwMCB7Vy37jOU/YJCdXKrIO5doLzC4yu8ASBtiGzzM1T6hZJQnbCqx3GCxttkgEcgYJLL65FX1WDJjkWnmAAsgoZPbET2wO9e3ljMqPhQEKSWJEmP0WUgFgDOCcAzBocdQLBnuJOqEO3y8n5Z2/acxTB4dAuIw3bCgyw3Has5uFACGUCZHvIyKFdXsBSvlKkiSfzWkmGUCYG2MTg1P4X1RS+IJDHCxwW/NVsjyk4P2pxuVzEE9r4hazqCsq8mACGBgGSBMEH4iDGBxV02ijH4N6SRLjgqsAw6GW5PaQcHtWmtVCxISbW3Kbiwss3GBlfNiRx3mqWtDbmRodslHJHxO0EXFxcORjtt4FK4Bj27EII68HcfKQQADkjEGfNmPSvNPqLTsRcU8QQGUx7i3cK/WFfmhWndxncXRYhjPfMZzzUfU9SzQDsO7MmNwM8bpn7GaFa+cTzWcZlfqS7HXazEBQFJXYYHGP8Ac17fXAY53CeQfx/DvUWqeUWTJEiIOB2zwQaj0xmV9R+sZFM44i3GTLPxAQCTyIjOe36qYf8Ah1qimq9iCDS3pNP8TYv9oj8YNdQ8GeH1QksM/wC1T9faldLBvMZ0qFnDeBC/imXtSv8A6K52+kg7hXUutWwtk/Sud6V/PxialfTX/wCI48Sz6a2qFMsdK6iwPcUWs3vMCTwZqq1ocgZq3060DO7FbWlSC2I3VpxUMHmPfTurqba59f2msoN00L8Nfv8AvGvKFNNXtElWUruP5if1gCxrHVGZVJ3YPrXRfDfWV+ECX3z6n+HekjrXgm/bIuQXMktGZUmQQPpTn4VsadQCUCllBk9vWTTYfKYB5HEQdcOTjg8w9qn3iWjaOx71HqrtpgoQAdzA/V9TUWt6iNzBCHUcnsPpVzpl+0bYZI2Lj3Ld5qea3YkcTpO0A/2mw6aFUM/4dgP4mh/VemLqSCEMKe2PxJolrbpaR6R9pxV3WoqW4ExEALifwohSG3EHCrj8kwBaykHyZzPqWj2sly1Bhyqg4ypGd7cDjPaqWnU2mJK7mYCNpBO4klShOdv68cimbqtwNaVVQcec9wo7T2k8xk0vdZ22/wAu53MBCgiIC8Y7yTFDXZ0BKwORkxU8WbmUq0TJ3EcTAIA5wBSBqNKU5+1OXXb3yZBJG4kScnsR6jihtlSxKhZLCDj9LHJ4+varenYosl6kCxou2NMzmFBOJPsBySew96ePCXT0tEupkruDXZgMSMJaxKryTcMTgCJz707p1plNuyktK/EyBaCiZ3XDO5txj9nrTDc6PbEoP6tJ+IZEBoUwGH9YO5xgCiuuJUgCcooAIJMGr5ORD3xFuJ+UsFEDvJJkexzUGrj4gCjzFhBiIUBZBzkckHGP1aDV/Fe44A2ouxCyjknYgxAkCW+1VdTaCieCykjO0HapHlP1BpYKOo5uP9JLoo83nCtwMGSZ3eUgYNJfVr03XAYlQxI5AkxuMHjP7Kc7aKtkzLM2+QMbdil5k+Vgdh70i6tw91igIVmJUHJAJwJpzTDkmI6tvaBGXodwrYtejvdt5yPMqDjtzW+issjsjrtBIUzPluLg89yZMGs0elJ0aqvKvvLKIKb0G0lo/SX+XNTXLnxFF0qJceftFxSAdo9eG+jNXH8wq+gJ5ZIIKuSAwgkD5iDiTByMH3/CvNOz7jYvrvbyjYADcbiHskY3hQMTn61qlwu3w5YODKkZlhhYAiIxJ9KlYC4hiBcTAQKqnaNxYsxzKscZypHoKFeO4Tcyjq3lTsZblsyStzuccvjbdAwSYOeWpZXmeBTH1C+Sd6/k74wTuzdUypH9oxGGzEzuoNrLwY/1YtsMNEgGP7B+U/SB7U2h4iNg5jX/AEkXfyi4uFQCxACNu8pZsRkAk7jEz70Mt3GgWmU3ELbmQSDIkQvoftOO4qDpFwuhtyZA8iyYYzJtkA4Dcj3HvVXV64nbkyAJOQ0iYMzmBABx/GswvOJtv4Bk2o0/wnlG32zBVueclT/aHBFe6iblsE5I3AHHCniBxzUZvg2yGLAzuDAkqWjhh2aO/wCNRaQyQR3P8M0WPMAnwJHyvqa20dli4gcGrz6TYwIz7US6UwBhhFA9uFyIS15ODKvS9OUc7hA3AiuvdIug2wRzSxe01k2iRBJ9hj29qD6fxK9g7eVqJqUOrXjgiVagKeCeDG7xB1wqNkTSXf6j552xV7R9bF65kH71N4htoQIEGiorFGExHhhl3KepQ0vWob2oudUGypilRLUGiuhRjTNtS9iNV2HzHjpP9SufX941lRdIUiyufX941ldUcRGxxvP5Mc06nZOoCSJiFAMr9D6Un9ac6fUlGuJbVjgnhZ9YoNp9ctt0FtZuMZJByM9vT+NCvGfWzedzcQK0gLEjA5McEmsVQFwPzn9ZJ3YTP9vzDWv+IjgK63FKzvtmAyjJq90yfiKxJVYkCTtn1PYmue6XrrC0LRzDSpPYelE7XihrYRd0wNw2tIWe3sfUUw9JHA/gmQtyMn+GOWu8RPZaVuyc+RuCKI9A8cM8q4n0O44HoJ4rmep6ub7ncsyIUzG33xz9665/w78MWxY3sJZhn2HtWJowu3zMvUJbPjzB+o17Lacsqn4jGFBggHgGkzrF9mYE7sAAeiwfXuTHPtXSut6dBdAVdoGGMSftSF4qWxbfduIb0H8R61O07e/b5/SUWb2ZMT+p3YYseT65qbS2llW3TbKg3JkSTPkXbluBj8ap6/Tm4w2CT6H2zRTSuVGIuXCAC0gJbWIVQIhYj247cm30o+YouWbnqFtE+xFW0RbQQGYE7VJGSRJlyOW7HAioOrakKoCgK5XaAoIO1gZLk/M7YPoBVvTNCK4IFsZtghWe4flNx17IpmARVLVW1Krc2tAlVzuLONst9M8CsCeeY6MY4lTUIFREVTvjI5kmYgDsB/Ght66bt8C2IAG1YGSsDcWnsYJzxNGOo6iDwhbaFG0Mp2jnI5mGE/2jQvpd74SPqfKZDqq5LAGEmOPzjE4wa2QYBMBzkgD+Yljr+uUKokqAspJ4jcCsLkAgx9Y7Ui2J3CJmREcz7U09W6gBYxbWLpdTuWXWNjAhjnEgA478zQDptqbqwOPNxPy5z7YpugbUiGoO9wBGNOnlroXzALZQSD6DBMZURJ4xFR6BWRWyRcttM7s5wRESTPPtNeeHr+2WGbg8syZ8xK8HmQYxkYNa3W2I5G5sld04IPvzMZrNs5xNhjAM8uXVYzbaIyAZkYG5dx52nHvtmsfUb5YEhtoaN20EKY2iOGUww+9Vum6w22BBK4JwPm+hjGQprTX3wVBBUjJwvmBPYn7Z7elEFwYBbK5np1s2z+d5fNiRgz5hzzHnHHBmher1e9ic+0nc0dpaBuI9TRV7tu5DBglwz5cgKQRESCCIzBOeORkDdkE/w4rdBFrDLmk1ZtsGXHr+0H2Mx+FS9Y1ouv8AEwGfLgAgBuCfTzEbsetD1uwP/eK2R+1Ft5zA3HGJIjY+9bm5AAHua0AxW7OPKAIM8z9Ix2j+NcnRLf8ASTuM9iP/AH8aOo42TNLL3iSxJkk5PvJNGumwwFLXLxmNUnJxCdtXuElAVHETNXNF4Ve4pZ8ZxTJ0LRItsT9aNC4oWBxUS7Wsp2oJeSlQBkZgLwx4K2vubNFvEHhkXNsDIP6qOdO1iKkkit/6UrnykGolmt1Bu3/EDcwbAHE5R1noj23hQTmPvVW/qbmnALqRXXk6cpO5gDXOf+KvU7YAtLBbkx2qxo9cdTYKtufkzC+wKpYHmbdD66WsK2clv32rKDeGV/6ZP7377VlfSCpRIhvc85nU+tdBt6QM1i2WvNjczcTzA71WXwCuqn4x/KhZnkGe5+lNfiIQVdhiY9P11f6a6XEE29p4MnkdiCOQa+erBZjzjH94/wCptQMJwbxZ4Hu6BvNDq2A4GPp7Ggek0hZgPWvpHxJ4eGrstaaADATvtI7k0m6LwFb0RDQb94nyCMD3j+NPPc1Qw3PwZigVyMSHwv8A8Lvle4QRglefeD710i6gtIAuBECKDdHbU2bZV1XcZYfyNRWdFq7rK147VEnaDz6CsmuAXABLf4nWry2cgAfvA/WNUwY+eD29TXP/AB54e3ot2224jnP/ALmn7rHSLZabji2cxLQ0DnmkXxASoPwzvtjAMEz7/wC9IaUMrhxwY7YFZMd8ROYuvlAnA83pHpWtq+TtE7wvCj5cmTJ96mt2nkuZBGVIJERkRQXU6xjK5mczk/SvoEG7qTWOI3XfEStcT4Z2bAS5JBVm25A9gJgZJNba/qIUF1LBP+1yAII8+eSSDgDsKVNOu3ByT29Kn1urk7ohFwg9SPp+2hNIzxNBc2DmEGuN8LAhrrbVgwc849ACfu1W+t3RuSwt1Yt7UPZfLJnvuEBcn1qt0fUjf8QgIsFEJyBEfEfP5xkLI4L44oPd1vne4PKZgAcgST/L8K6EycTpswv86mdZcGOJ3vkMWkAgA54GMev2qLprhdxgkkQDPGRJM9oxn1qrcPBycZn1rdzt2ggZAPvnIn7UzjAxFS2W3Q10635NSv52wOsnPlO7cCO8ftqG/BskZ3Sv4Hv9ZmvbF0WtQ0EN+T5kDlQGGRnBYRVX+lEAkRJJ5EwAOc/WstpzmbbgBj8zzTsYdgGO0/3Np8pB9M7e9VTqyEAB7z9D2+x9Patun3iCQBuDAqVOBkR+MwR7gVS+Lz74rYLzMGbiakzWrGvRWNWkxngNejivIrbtXp6TWu08fritmZYETMnmOO3HesvWiB2MAZGRxPI75qN7ZUgEEd8+hyDQw+pZNxJaFMEYzwcZOM98e9X9DeCgUHtt2q4h8tA65GJrU2DmOFrxEdm0Vc0fWWgCd3tSPZvR3ov0XWhbgJ4FI2adQDxLOn1OSAxh3VX7v5xIH1qfSeJWsiJmqfWdd8YeTgelTeHfDDagy8qg7+tKOKxXm0YEbudlbCDvzLOp/wCIt1lKoM/qFJms6fduOXckk8zXQ7Phi1bubQZowfDIYdgKxTV0abmsYzFX0hsGbGiz4c6fGmQf/r99qynzp/h5FthR2n9pNZTy69CAZObS4OMxq6gPinYyyPTFS6DpxUGOO081lZStdIYEkmA7FVAEJaRDkHP1qZbUcRXtZVSitSgJijHmCepdZFq4q7CxJycYH40Qa7IBA9xWVlKbiQ3PmbuoCqYl67wu2ovtduquwAgLMz7x2ob1rwndNubXl4wGAEfSYrKykPRGQ2THFvY+3jHUTNZ4Xv7X3IfWSyk+nE0ra3wnqEylrLfnbkkfSWrKyqlHcxuAHU0teEdQObZzljuT8PmqvqfD2pZv6owMDzW+P8VZWU4vJzFn4GJ4vh3UcfCPMg704AwI3Yz3qNvDGoifhknv5rf+qsrKPEzyZG3hvUn/ALR/x2/9VZ/yzqSZNr7brYH71ZWUU5mXG6BfNzd8EgRxvt8AZgz3M1XueHNQZiyQOAN9s4med1ZWUO0QixkFzw9qiAvwsLMDdb78z5s1D/yrqf8Axf5k/wBVZWUczmw8K6n/AMX+a3/qrD4V1P8A4v8ANb/1VlZXp6ef8qan/wAX+ZP9VSP4S1IC/k5kfpJjJH6VZWV6dmy+GtUOLX181uPw3V63hbUeX8mSe8tbxnGd+cVlZXJzMi/5W1P/AIv8yf6qnt+G9TH9Uf8AFb/1VlZXjCBxIz4b1M/1X+ZP9VT2ugaof9o/47f+qsrK8ROhiDD3Sej6hYm1/mT/AFU46bUXwm1bUf3k/nXtZUzUUI590t16l9iib6Tp12ZKmfqv86Iu99RAX9a/zrKykG0yMeY3/wCw2OhJ9ALxQSDOe6+p96ysrKdWpQAMRFrDkz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pic>
        <p:nvPicPr>
          <p:cNvPr id="1040" name="Picture 16" descr="http://t3.gstatic.com/images?q=tbn:ANd9GcQfgwALvRPlhwwsl9pBL72ngZvB1510-AXTjtmQ4O6LmM3rvtCYd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164" y="3808035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13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 fontScale="92500" lnSpcReduction="10000"/>
          </a:bodyPr>
          <a:lstStyle/>
          <a:p>
            <a:pPr marL="857250" indent="-857250">
              <a:buAutoNum type="romanUcPeriod"/>
            </a:pPr>
            <a:r>
              <a:rPr lang="en-US" sz="3800" b="1" dirty="0" smtClean="0"/>
              <a:t>Transport</a:t>
            </a:r>
          </a:p>
          <a:p>
            <a:pPr marL="0" indent="0">
              <a:buNone/>
            </a:pPr>
            <a:endParaRPr lang="en-CA" sz="3800" dirty="0"/>
          </a:p>
          <a:p>
            <a:pPr marL="0" indent="0">
              <a:buNone/>
            </a:pPr>
            <a:r>
              <a:rPr lang="en-US" b="1" dirty="0"/>
              <a:t>1.  </a:t>
            </a:r>
            <a:r>
              <a:rPr lang="en-US" b="1" dirty="0" smtClean="0"/>
              <a:t>Slow-moving </a:t>
            </a:r>
            <a:r>
              <a:rPr lang="en-US" b="1" dirty="0"/>
              <a:t>species: </a:t>
            </a:r>
            <a:r>
              <a:rPr lang="en-US" b="1" i="1" u="sng" dirty="0"/>
              <a:t>Open</a:t>
            </a:r>
            <a:r>
              <a:rPr lang="en-US" b="1" dirty="0"/>
              <a:t> circulatory system</a:t>
            </a:r>
            <a:endParaRPr lang="en-CA" dirty="0"/>
          </a:p>
          <a:p>
            <a:pPr marL="514350" indent="-514350">
              <a:buAutoNum type="alphaLcParenR"/>
            </a:pPr>
            <a:r>
              <a:rPr lang="en-US" dirty="0" smtClean="0"/>
              <a:t>The </a:t>
            </a:r>
            <a:r>
              <a:rPr lang="en-US" u="sng" dirty="0"/>
              <a:t>blood</a:t>
            </a:r>
            <a:r>
              <a:rPr lang="en-US" dirty="0"/>
              <a:t> is pumped by a simple </a:t>
            </a:r>
            <a:r>
              <a:rPr lang="en-US" u="sng" dirty="0" smtClean="0"/>
              <a:t>heart</a:t>
            </a:r>
          </a:p>
          <a:p>
            <a:pPr marL="0" indent="0">
              <a:buNone/>
            </a:pPr>
            <a:endParaRPr lang="en-CA" dirty="0"/>
          </a:p>
          <a:p>
            <a:pPr marL="514350" indent="-514350">
              <a:buAutoNum type="alphaLcParenR" startAt="2"/>
            </a:pPr>
            <a:r>
              <a:rPr lang="en-US" dirty="0" smtClean="0"/>
              <a:t>Blood </a:t>
            </a:r>
            <a:r>
              <a:rPr lang="en-US" dirty="0"/>
              <a:t>works its way through body </a:t>
            </a:r>
            <a:r>
              <a:rPr lang="en-US" dirty="0" smtClean="0"/>
              <a:t>tissues </a:t>
            </a:r>
            <a:r>
              <a:rPr lang="en-US" dirty="0"/>
              <a:t>in open spaces called </a:t>
            </a:r>
            <a:r>
              <a:rPr lang="en-US" u="sng" dirty="0" smtClean="0"/>
              <a:t>sinuses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dirty="0"/>
              <a:t>c) </a:t>
            </a:r>
            <a:r>
              <a:rPr lang="en-US" dirty="0" smtClean="0"/>
              <a:t>  Sinuses </a:t>
            </a:r>
            <a:r>
              <a:rPr lang="en-US" dirty="0"/>
              <a:t>drain into vessels that pass </a:t>
            </a:r>
            <a:r>
              <a:rPr lang="en-US" dirty="0" smtClean="0"/>
              <a:t>first </a:t>
            </a:r>
            <a:r>
              <a:rPr lang="en-US" dirty="0"/>
              <a:t>through the </a:t>
            </a:r>
            <a:r>
              <a:rPr lang="en-US" u="sng" dirty="0"/>
              <a:t>gills</a:t>
            </a:r>
            <a:r>
              <a:rPr lang="en-US" dirty="0"/>
              <a:t> for O</a:t>
            </a:r>
            <a:r>
              <a:rPr lang="en-US" baseline="-25000" dirty="0"/>
              <a:t>2</a:t>
            </a:r>
            <a:r>
              <a:rPr lang="en-US" dirty="0"/>
              <a:t>/ 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exchange</a:t>
            </a:r>
            <a:r>
              <a:rPr lang="en-US" dirty="0"/>
              <a:t>, then back to the heart</a:t>
            </a:r>
            <a:endParaRPr lang="en-CA" dirty="0"/>
          </a:p>
          <a:p>
            <a:endParaRPr lang="en-CA" dirty="0" smtClean="0"/>
          </a:p>
          <a:p>
            <a:r>
              <a:rPr lang="en-US" b="1" dirty="0"/>
              <a:t>2.  	Fast-moving species: </a:t>
            </a:r>
            <a:r>
              <a:rPr lang="en-US" b="1" i="1" dirty="0"/>
              <a:t>Closed </a:t>
            </a:r>
            <a:r>
              <a:rPr lang="en-US" b="1" dirty="0"/>
              <a:t>system (more </a:t>
            </a:r>
            <a:r>
              <a:rPr lang="en-US" b="1" i="1" dirty="0"/>
              <a:t>efficient)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646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J.  	Excretion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1</a:t>
            </a:r>
            <a:r>
              <a:rPr lang="en-US" b="1" dirty="0"/>
              <a:t>.  </a:t>
            </a:r>
            <a:r>
              <a:rPr lang="en-US" b="1" dirty="0" smtClean="0"/>
              <a:t>Undigested </a:t>
            </a:r>
            <a:r>
              <a:rPr lang="en-US" b="1" dirty="0"/>
              <a:t>food leaves through the </a:t>
            </a:r>
            <a:r>
              <a:rPr lang="en-US" b="1" i="1" u="sng" dirty="0"/>
              <a:t>anus</a:t>
            </a:r>
            <a:r>
              <a:rPr lang="en-US" b="1" dirty="0"/>
              <a:t> as </a:t>
            </a:r>
            <a:r>
              <a:rPr lang="en-US" b="1" i="1" u="sng" dirty="0"/>
              <a:t>feces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2.  </a:t>
            </a:r>
            <a:r>
              <a:rPr lang="en-US" b="1" dirty="0" smtClean="0"/>
              <a:t>  Ammonia </a:t>
            </a:r>
            <a:r>
              <a:rPr lang="en-US" b="1" dirty="0"/>
              <a:t>is removed from the body </a:t>
            </a:r>
            <a:r>
              <a:rPr lang="en-US" b="1" i="1" u="sng" dirty="0"/>
              <a:t>fluids</a:t>
            </a:r>
            <a:r>
              <a:rPr lang="en-US" b="1" dirty="0"/>
              <a:t> by tube-shaped organs called </a:t>
            </a:r>
            <a:r>
              <a:rPr lang="en-US" b="1" i="1" u="sng" dirty="0" err="1"/>
              <a:t>nephridia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997" y="2852936"/>
            <a:ext cx="435248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5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en-US" b="1" dirty="0"/>
              <a:t>K.  	Response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56792"/>
            <a:ext cx="6491064" cy="47678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1.  </a:t>
            </a:r>
            <a:r>
              <a:rPr lang="en-US" b="1" i="1" u="sng" dirty="0" smtClean="0"/>
              <a:t>Simple</a:t>
            </a:r>
            <a:r>
              <a:rPr lang="en-US" b="1" dirty="0" smtClean="0"/>
              <a:t> </a:t>
            </a:r>
            <a:r>
              <a:rPr lang="en-US" b="1" dirty="0"/>
              <a:t>nervous systems</a:t>
            </a:r>
            <a:endParaRPr lang="en-CA" b="1" dirty="0"/>
          </a:p>
          <a:p>
            <a:pPr marL="0" indent="0">
              <a:buNone/>
            </a:pPr>
            <a:r>
              <a:rPr lang="en-US" dirty="0" smtClean="0"/>
              <a:t>a)  In </a:t>
            </a:r>
            <a:r>
              <a:rPr lang="en-US" dirty="0"/>
              <a:t>mollusks that live inactive lives e.g. </a:t>
            </a:r>
            <a:r>
              <a:rPr lang="en-US" i="1" u="sng" dirty="0"/>
              <a:t>clams</a:t>
            </a:r>
            <a:r>
              <a:rPr lang="en-US" dirty="0"/>
              <a:t> </a:t>
            </a:r>
            <a:endParaRPr lang="en-CA" dirty="0"/>
          </a:p>
          <a:p>
            <a:pPr marL="0" indent="0">
              <a:buNone/>
            </a:pPr>
            <a:r>
              <a:rPr lang="en-US" dirty="0" smtClean="0"/>
              <a:t>	i)  Several </a:t>
            </a:r>
            <a:r>
              <a:rPr lang="en-US" dirty="0"/>
              <a:t>small </a:t>
            </a:r>
            <a:r>
              <a:rPr lang="en-US" i="1" u="sng" dirty="0"/>
              <a:t>ganglia</a:t>
            </a:r>
            <a:r>
              <a:rPr lang="en-US" dirty="0"/>
              <a:t> near the </a:t>
            </a:r>
            <a:r>
              <a:rPr lang="en-US" dirty="0" smtClean="0"/>
              <a:t>mouth</a:t>
            </a:r>
            <a:endParaRPr lang="en-CA" dirty="0"/>
          </a:p>
          <a:p>
            <a:pPr marL="0" indent="0">
              <a:buNone/>
            </a:pPr>
            <a:r>
              <a:rPr lang="en-US" dirty="0" smtClean="0"/>
              <a:t>	ii)</a:t>
            </a:r>
            <a:r>
              <a:rPr lang="en-US" dirty="0"/>
              <a:t> </a:t>
            </a:r>
            <a:r>
              <a:rPr lang="en-US" dirty="0" smtClean="0"/>
              <a:t> A </a:t>
            </a:r>
            <a:r>
              <a:rPr lang="en-US" dirty="0"/>
              <a:t>few </a:t>
            </a:r>
            <a:r>
              <a:rPr lang="en-US" i="1" u="sng" dirty="0"/>
              <a:t>nerve</a:t>
            </a:r>
            <a:r>
              <a:rPr lang="en-US" dirty="0"/>
              <a:t> cords</a:t>
            </a:r>
            <a:endParaRPr lang="en-CA" dirty="0"/>
          </a:p>
          <a:p>
            <a:pPr marL="0" indent="0">
              <a:buNone/>
            </a:pPr>
            <a:r>
              <a:rPr lang="en-US" dirty="0" smtClean="0"/>
              <a:t>	iii)  Simple </a:t>
            </a:r>
            <a:r>
              <a:rPr lang="en-US" dirty="0"/>
              <a:t>sense organs: </a:t>
            </a:r>
            <a:r>
              <a:rPr lang="en-US" i="1" u="sng" dirty="0"/>
              <a:t>chemical</a:t>
            </a:r>
            <a:r>
              <a:rPr lang="en-US" dirty="0"/>
              <a:t> and </a:t>
            </a:r>
            <a:r>
              <a:rPr lang="en-US" dirty="0" smtClean="0"/>
              <a:t>	</a:t>
            </a:r>
            <a:r>
              <a:rPr lang="en-US" i="1" u="sng" dirty="0" smtClean="0"/>
              <a:t>touch</a:t>
            </a:r>
            <a:r>
              <a:rPr lang="en-US" dirty="0" smtClean="0"/>
              <a:t> 	receptors</a:t>
            </a:r>
            <a:r>
              <a:rPr lang="en-US" dirty="0"/>
              <a:t>, </a:t>
            </a:r>
            <a:r>
              <a:rPr lang="en-US" dirty="0" err="1"/>
              <a:t>statocysts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u="sng" dirty="0"/>
              <a:t>balanc</a:t>
            </a:r>
            <a:r>
              <a:rPr lang="en-US" i="1" dirty="0"/>
              <a:t>e</a:t>
            </a:r>
            <a:r>
              <a:rPr lang="en-US" dirty="0"/>
              <a:t>) &amp; </a:t>
            </a:r>
            <a:r>
              <a:rPr lang="en-US" dirty="0" smtClean="0"/>
              <a:t>	</a:t>
            </a:r>
            <a:r>
              <a:rPr lang="en-US" i="1" u="sng" dirty="0" err="1" smtClean="0"/>
              <a:t>ocelli</a:t>
            </a:r>
            <a:r>
              <a:rPr lang="en-US" dirty="0" smtClean="0"/>
              <a:t> </a:t>
            </a:r>
            <a:r>
              <a:rPr lang="en-US" dirty="0"/>
              <a:t>(eyespots)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2.  </a:t>
            </a:r>
            <a:r>
              <a:rPr lang="en-US" b="1" i="1" u="sng" dirty="0" smtClean="0"/>
              <a:t>Complex</a:t>
            </a:r>
            <a:r>
              <a:rPr lang="en-US" b="1" dirty="0" smtClean="0"/>
              <a:t> </a:t>
            </a:r>
            <a:r>
              <a:rPr lang="en-US" b="1" dirty="0"/>
              <a:t>nervous systems </a:t>
            </a:r>
            <a:endParaRPr lang="en-CA" b="1" dirty="0"/>
          </a:p>
          <a:p>
            <a:pPr marL="0" indent="0">
              <a:buNone/>
            </a:pPr>
            <a:r>
              <a:rPr lang="en-US" dirty="0"/>
              <a:t>a) </a:t>
            </a:r>
            <a:r>
              <a:rPr lang="en-US" dirty="0" smtClean="0"/>
              <a:t>  In </a:t>
            </a:r>
            <a:r>
              <a:rPr lang="en-US" dirty="0"/>
              <a:t>active predators.  e.g.  </a:t>
            </a:r>
            <a:r>
              <a:rPr lang="en-US" i="1" u="sng" dirty="0"/>
              <a:t>Octopus</a:t>
            </a:r>
            <a:endParaRPr lang="en-CA" dirty="0"/>
          </a:p>
          <a:p>
            <a:pPr marL="0" indent="0">
              <a:buNone/>
            </a:pPr>
            <a:r>
              <a:rPr lang="en-US" dirty="0" smtClean="0"/>
              <a:t>	i)   Well-developed </a:t>
            </a:r>
            <a:r>
              <a:rPr lang="en-US" i="1" u="sng" dirty="0"/>
              <a:t>brain</a:t>
            </a:r>
            <a:r>
              <a:rPr lang="en-US" dirty="0"/>
              <a:t> = </a:t>
            </a:r>
            <a:r>
              <a:rPr lang="en-US" i="1" u="sng" dirty="0"/>
              <a:t>memory</a:t>
            </a:r>
            <a:r>
              <a:rPr lang="en-US" dirty="0"/>
              <a:t> </a:t>
            </a:r>
            <a:r>
              <a:rPr lang="en-US" dirty="0" smtClean="0"/>
              <a:t>	&amp;intelligence </a:t>
            </a:r>
            <a:endParaRPr lang="en-CA" dirty="0"/>
          </a:p>
          <a:p>
            <a:pPr marL="0" indent="0">
              <a:buNone/>
            </a:pPr>
            <a:r>
              <a:rPr lang="en-US" dirty="0" smtClean="0"/>
              <a:t>	ii)  Complex </a:t>
            </a:r>
            <a:r>
              <a:rPr lang="en-US" dirty="0"/>
              <a:t>sense organs e.g. </a:t>
            </a:r>
            <a:r>
              <a:rPr lang="en-US" dirty="0" smtClean="0"/>
              <a:t>image-	forming </a:t>
            </a:r>
            <a:r>
              <a:rPr lang="en-US" i="1" u="sng" dirty="0"/>
              <a:t>eyes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1266" name="Picture 2" descr="Cl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535" y="2001768"/>
            <a:ext cx="2258616" cy="180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blueringedoctopus  Dangerous Blue Ring Octop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959" y="4796711"/>
            <a:ext cx="2183780" cy="16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3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L.	Reproduction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49118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1.  Most </a:t>
            </a:r>
            <a:r>
              <a:rPr lang="en-US" dirty="0"/>
              <a:t>commonly: </a:t>
            </a:r>
            <a:r>
              <a:rPr lang="en-US" i="1" u="sng" dirty="0"/>
              <a:t>separate</a:t>
            </a:r>
            <a:r>
              <a:rPr lang="en-US" dirty="0"/>
              <a:t> sexes and </a:t>
            </a:r>
            <a:r>
              <a:rPr lang="en-US" i="1" u="sng" dirty="0"/>
              <a:t>external</a:t>
            </a:r>
            <a:r>
              <a:rPr lang="en-US" dirty="0"/>
              <a:t> fertilization; eggs and sperm are released into the </a:t>
            </a:r>
            <a:r>
              <a:rPr lang="en-US" i="1" u="sng" dirty="0"/>
              <a:t>open</a:t>
            </a:r>
            <a:r>
              <a:rPr lang="en-US" dirty="0"/>
              <a:t> water and find each other by chance.  A free-swimming </a:t>
            </a:r>
            <a:r>
              <a:rPr lang="en-US" i="1" u="sng" dirty="0"/>
              <a:t>larvae</a:t>
            </a:r>
            <a:r>
              <a:rPr lang="en-US" dirty="0"/>
              <a:t> develop from the resulting fertilized eggs </a:t>
            </a:r>
            <a:endParaRPr lang="en-US" dirty="0" smtClean="0"/>
          </a:p>
          <a:p>
            <a:pPr marL="514350" indent="-514350">
              <a:buAutoNum type="arabicPeriod"/>
            </a:pPr>
            <a:endParaRPr lang="en-CA" dirty="0"/>
          </a:p>
          <a:p>
            <a:pPr marL="0" indent="0">
              <a:buNone/>
            </a:pPr>
            <a:r>
              <a:rPr lang="en-US" i="1" u="sng" dirty="0" smtClean="0"/>
              <a:t>2.  </a:t>
            </a:r>
            <a:r>
              <a:rPr lang="en-US" i="1" u="sng" dirty="0" err="1" smtClean="0"/>
              <a:t>Tentacled</a:t>
            </a:r>
            <a:r>
              <a:rPr lang="en-US" dirty="0" smtClean="0"/>
              <a:t> </a:t>
            </a:r>
            <a:r>
              <a:rPr lang="en-US" dirty="0"/>
              <a:t>mollusks: separate sexes and </a:t>
            </a:r>
            <a:r>
              <a:rPr lang="en-US" i="1" u="sng" dirty="0"/>
              <a:t>internal</a:t>
            </a:r>
            <a:r>
              <a:rPr lang="en-US" dirty="0"/>
              <a:t> </a:t>
            </a:r>
            <a:r>
              <a:rPr lang="en-US" dirty="0" smtClean="0"/>
              <a:t>fertilization</a:t>
            </a:r>
          </a:p>
          <a:p>
            <a:pPr marL="514350" indent="-514350">
              <a:buAutoNum type="arabicPeriod" startAt="2"/>
            </a:pPr>
            <a:endParaRPr lang="en-CA" dirty="0"/>
          </a:p>
          <a:p>
            <a:pPr marL="514350" indent="-514350">
              <a:buAutoNum type="arabicPeriod" startAt="3"/>
            </a:pPr>
            <a:r>
              <a:rPr lang="en-US" dirty="0" smtClean="0"/>
              <a:t>Many </a:t>
            </a:r>
            <a:r>
              <a:rPr lang="en-US" dirty="0" smtClean="0"/>
              <a:t>snails: hermaphrodites </a:t>
            </a:r>
            <a:r>
              <a:rPr lang="en-US" i="1" u="sng" dirty="0" smtClean="0"/>
              <a:t>internal</a:t>
            </a:r>
            <a:r>
              <a:rPr lang="en-US" dirty="0" smtClean="0"/>
              <a:t> </a:t>
            </a:r>
            <a:r>
              <a:rPr lang="en-US" dirty="0" smtClean="0"/>
              <a:t>fertilization</a:t>
            </a:r>
          </a:p>
          <a:p>
            <a:pPr marL="514350" indent="-514350">
              <a:buAutoNum type="arabicPeriod" startAt="3"/>
            </a:pPr>
            <a:endParaRPr lang="en-US" dirty="0">
              <a:hlinkClick r:id="rId2"/>
            </a:endParaRPr>
          </a:p>
          <a:p>
            <a:pPr marL="514350" indent="-514350">
              <a:buAutoNum type="arabicPeriod" startAt="3"/>
            </a:pPr>
            <a:r>
              <a:rPr lang="en-US" dirty="0" smtClean="0">
                <a:hlinkClick r:id="rId2"/>
              </a:rPr>
              <a:t>Slug Sex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482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/>
              <a:t>III.	</a:t>
            </a:r>
            <a:r>
              <a:rPr lang="en-US" sz="4900" b="1" u="sng" dirty="0"/>
              <a:t>Snail, Slugs, and Their Relatives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4690864" cy="49838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A.  Class </a:t>
            </a:r>
            <a:r>
              <a:rPr lang="en-US" b="1" i="1" u="sng" dirty="0" err="1"/>
              <a:t>Gastropoda</a:t>
            </a:r>
            <a:r>
              <a:rPr lang="en-US" b="1" dirty="0"/>
              <a:t>; origin of name:  </a:t>
            </a:r>
            <a:r>
              <a:rPr lang="en-US" b="1" i="1" dirty="0"/>
              <a:t>Stomach </a:t>
            </a:r>
            <a:endParaRPr lang="en-CA" dirty="0"/>
          </a:p>
          <a:p>
            <a:pPr marL="0" indent="0">
              <a:buNone/>
            </a:pPr>
            <a:r>
              <a:rPr lang="en-US" b="1" i="1" dirty="0" smtClean="0"/>
              <a:t>Foot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b="1" dirty="0" smtClean="0"/>
              <a:t>B.  </a:t>
            </a:r>
            <a:r>
              <a:rPr lang="en-US" b="1" dirty="0" smtClean="0"/>
              <a:t>All </a:t>
            </a:r>
            <a:r>
              <a:rPr lang="en-US" b="1" dirty="0"/>
              <a:t>move by means of a broad, muscular </a:t>
            </a:r>
            <a:r>
              <a:rPr lang="en-US" b="1" i="1" u="sng" dirty="0"/>
              <a:t>foot</a:t>
            </a:r>
            <a:r>
              <a:rPr lang="en-US" b="1" dirty="0"/>
              <a:t> located on the </a:t>
            </a:r>
            <a:r>
              <a:rPr lang="en-US" b="1" i="1" u="sng" dirty="0"/>
              <a:t>ventral</a:t>
            </a:r>
            <a:r>
              <a:rPr lang="en-US" b="1" dirty="0"/>
              <a:t> (stomach) </a:t>
            </a:r>
            <a:r>
              <a:rPr lang="en-US" b="1" dirty="0" smtClean="0"/>
              <a:t>side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C.  Have </a:t>
            </a:r>
            <a:r>
              <a:rPr lang="en-US" b="1" dirty="0"/>
              <a:t>a </a:t>
            </a:r>
            <a:r>
              <a:rPr lang="en-US" b="1" i="1" u="sng" dirty="0"/>
              <a:t>one</a:t>
            </a:r>
            <a:r>
              <a:rPr lang="en-US" b="1" dirty="0"/>
              <a:t>-</a:t>
            </a:r>
            <a:r>
              <a:rPr lang="en-US" b="1" i="1" u="sng" dirty="0"/>
              <a:t>piece</a:t>
            </a:r>
            <a:r>
              <a:rPr lang="en-US" b="1" dirty="0"/>
              <a:t> shell that protects their soft bodies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70838"/>
            <a:ext cx="3768419" cy="282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35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IV.	</a:t>
            </a:r>
            <a:r>
              <a:rPr lang="en-US" b="1" u="sng" dirty="0"/>
              <a:t>Two-Shelled Mollusks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A.  Class </a:t>
            </a:r>
            <a:r>
              <a:rPr lang="en-US" b="1" i="1" u="sng" dirty="0" err="1"/>
              <a:t>Bivalvia</a:t>
            </a:r>
            <a:r>
              <a:rPr lang="en-US" b="1" dirty="0"/>
              <a:t>; Origin of name: </a:t>
            </a:r>
            <a:r>
              <a:rPr lang="en-US" b="1" i="1" dirty="0"/>
              <a:t>bi = two; </a:t>
            </a:r>
            <a:endParaRPr lang="en-CA" dirty="0"/>
          </a:p>
          <a:p>
            <a:pPr marL="0" indent="0">
              <a:buNone/>
            </a:pPr>
            <a:r>
              <a:rPr lang="en-US" b="1" i="1" dirty="0"/>
              <a:t>valve = shell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B.  Have </a:t>
            </a:r>
            <a:r>
              <a:rPr lang="en-US" b="1" i="1" u="sng" dirty="0"/>
              <a:t>two</a:t>
            </a:r>
            <a:r>
              <a:rPr lang="en-US" b="1" dirty="0"/>
              <a:t> shells that are hinged together at the back and held together by one or two powerful </a:t>
            </a:r>
            <a:r>
              <a:rPr lang="en-US" b="1" i="1" u="sng" dirty="0"/>
              <a:t>muscles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C.  Examples </a:t>
            </a:r>
            <a:r>
              <a:rPr lang="en-US" b="1" dirty="0"/>
              <a:t>of bivalves:  </a:t>
            </a:r>
            <a:r>
              <a:rPr lang="en-US" b="1" i="1" dirty="0"/>
              <a:t>clams, oysters, scallops</a:t>
            </a:r>
            <a:endParaRPr lang="en-CA" dirty="0"/>
          </a:p>
          <a:p>
            <a:pPr marL="0" indent="0">
              <a:buNone/>
            </a:pPr>
            <a:endParaRPr lang="en-CA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http://t3.gstatic.com/images?q=tbn:ANd9GcSUdtZVsLTZajQlLTDMWpiEKvzYJhDL8-UrS-NaqeQGLp7l2ojA&amp;t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91818"/>
            <a:ext cx="25622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oceangrow.septentriones.com/data/upimages/scallo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163124"/>
            <a:ext cx="2609528" cy="140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28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V.	</a:t>
            </a:r>
            <a:r>
              <a:rPr lang="en-US" b="1" u="sng" dirty="0" err="1"/>
              <a:t>Tentacled</a:t>
            </a:r>
            <a:r>
              <a:rPr lang="en-US" b="1" u="sng" dirty="0"/>
              <a:t> Mollusks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b="1" dirty="0" smtClean="0"/>
              <a:t>Class </a:t>
            </a:r>
            <a:r>
              <a:rPr lang="en-US" b="1" i="1" u="sng" dirty="0" err="1"/>
              <a:t>Cephalopoda</a:t>
            </a:r>
            <a:r>
              <a:rPr lang="en-US" b="1" i="1" u="sng" dirty="0" smtClean="0"/>
              <a:t>;</a:t>
            </a:r>
          </a:p>
          <a:p>
            <a:pPr marL="0" indent="0">
              <a:buNone/>
            </a:pPr>
            <a:r>
              <a:rPr lang="en-US" b="1" i="1" dirty="0"/>
              <a:t>	</a:t>
            </a:r>
            <a:r>
              <a:rPr lang="en-US" b="1" dirty="0" smtClean="0"/>
              <a:t> </a:t>
            </a:r>
            <a:r>
              <a:rPr lang="en-US" b="1" dirty="0"/>
              <a:t>Origin of name : </a:t>
            </a:r>
            <a:r>
              <a:rPr lang="en-US" b="1" i="1" dirty="0" err="1"/>
              <a:t>cephalo</a:t>
            </a:r>
            <a:r>
              <a:rPr lang="en-US" b="1" i="1" dirty="0"/>
              <a:t> </a:t>
            </a:r>
            <a:r>
              <a:rPr lang="en-US" b="1" i="1" dirty="0" smtClean="0"/>
              <a:t>= </a:t>
            </a:r>
            <a:r>
              <a:rPr lang="en-US" b="1" i="1" dirty="0"/>
              <a:t>head; pod = </a:t>
            </a:r>
            <a:r>
              <a:rPr lang="en-US" b="1" i="1" dirty="0" smtClean="0"/>
              <a:t>foot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B.  Examples </a:t>
            </a:r>
            <a:r>
              <a:rPr lang="en-US" b="1" dirty="0"/>
              <a:t>of cephalopods:  </a:t>
            </a:r>
            <a:r>
              <a:rPr lang="en-US" b="1" i="1" dirty="0"/>
              <a:t>cuttlefish, squids, octopi, nautiluses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C.  Size</a:t>
            </a:r>
            <a:r>
              <a:rPr lang="en-US" b="1" dirty="0"/>
              <a:t>:  </a:t>
            </a:r>
            <a:r>
              <a:rPr lang="en-US" b="1" i="1" dirty="0"/>
              <a:t> &lt; 2 cm to 20 m</a:t>
            </a:r>
            <a:r>
              <a:rPr lang="en-US" b="1" dirty="0"/>
              <a:t>(!)</a:t>
            </a:r>
            <a:endParaRPr lang="en-C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69160"/>
            <a:ext cx="22098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data:image/jpg;base64,/9j/4AAQSkZJRgABAQAAAQABAAD/2wCEAAkGBhQSERUUExQWFRUWGBoZGBgYGBsYGhwYGhwdHBgbHRsYHCYeGx0jHBsXHy8gIycpLCwsGB4xNTAqNSYrLCkBCQoKDgwOGg8PGiolHyUsLCksLCwsLCwsLCwsLC8vLSwsLCwsLCwsLCwsLCwsLCwtLCwsLCwsLCwsLCwsLCwsLP/AABEIAMMBAgMBIgACEQEDEQH/xAAcAAABBQEBAQAAAAAAAAAAAAAFAAIDBAYHAQj/xABDEAABAgQEAwYEBAUCBQMFAAABAhEAAyExBBJBUQVhcQYTIoGRoTKxwfAHQlLRFCNi4fGCkhUzcqLCFiSyFzRDY+L/xAAZAQADAQEBAAAAAAAAAAAAAAABAgMEAAX/xAAzEQACAQMCAwYFAwQDAAAAAAAAAQIDESESMUFR8AQTIoGRsTJhccHRI6HhFDNS8UJysv/aAAwDAQACEQMRAD8A5ZhlJSHWnMXpWg5kA1sBcR4qWSSqhSQ4LtTYOKmjbc4dhEBgoJBL6sRQUvTcl6U1ibDpKSpgCUuLAhg9X9LbwzFIUSlEC2tAXZt2/fSPZizQj1DgeW+v2YTHMfDzA+tbg1MSoQ4BGnT7s0E4h7w2P3pHqK28/wB4dMktehOn15R5mSh8wJdxQinnvBCS4PEDMXpoLjoTVjFleMSlxmTUlmrfduekBlLJYm0W8BwteIVlQK6mwAAvSA7LIyi5YR7KlhKFPetXHr86REmST4inw9GBO3r8oMyuAqQUqmIoagGjiD/DOzq8UsEhkAXZgBsPlEJ1bbGyHZcapMy2C4VNnHwpd2ejAetNLRPiMChBKT/MUbl2T5an5fONbxrES5Y7iQPCKFTu5167QQ7PdigAJk3xFTEJZ2eoJfW1IlKrK5oVCnGOprBi8D2UExOaiE7qLP0EV8XwSUPChRUd3LeQb6xqu1GPKpvcy/hQSHAclWteVvWL3Cfw9WpjMUXYEpBGtknbexgKtJOzC6FNR1SVjnWK7OEJzd6gcjf0SHgXOkKSGIfmPv5x2XjuGl4aQoy5YzBhlWMzk6Zj51B0aMnOViVy8xR4TqyQPLU9Ysq2UmZv6ZTV4nPSHrDMsarE9mFKBWQEavlUUn/UlJEZ+dhSlTFjW4NDFlJNXRmnTlB2ZNhEEJ6wTwUouK0LU5QP7yCPDZeYsxceWsI9hbXNVOQpMjKgkeEpBA1MYRcohTWaNxjpoQkOWYeJth9+cYlf8xa1ClX8ja8CD8IHuWeF4QqJoCAHq31goOzbpKia1LBmGw1L/dYbwHNVKQKgg0c+9hR/KJ8eohVWDszFgGFbH2beCr3YsnyAspIVSia7afuYKSZCpYILpNNtrvoflA6XLL1NX2rW3OLpBLte7Uvze3WCxWy2meJYUXCSB0fTSBAxJCqE2u5+lolxcwUdiQPEdfMjZ4hSioDPW3WG4A4jMVhzOmFSyyQE515SphYU3JoA4HPYXNw4B8JJHIHS99oN8dADJPhGUlv6hQU3YmsCOGpBWASwJD+9XYtSOk7K5SJdPBFoQmZNKZaV/C9SQdQBYNu0SIkYcpV4yS7DNQ6M2VxWr1pRhEGPxfeKKgGfqw0oKkRVUGt684Szxfce5GZSdveFGil4acQCMOpiB+dY9u8DQoXvl1b8gtLkCZCyNL7crHyiWYWWUpdkndwDvy66s8RyFsGYVs4pW8SLw25o1hVwL6jV4qTIxKJLuSLO+nnEqJwSCkFSS9wdA7bXdoZnK3t5Gp9ax5Ml2Z2yglx1pBCOQt/ESzCnPkOcQlV3DOW59KxOZYCKAvc7M1Pmb+UOw+EzqFL9dbQJSSVylODnKyGycIVMWNTtRg0b38OeFuVrPwhg2hJY13p84rca4L3MqWRoctNrj/y9I0n4YglMwflCh7hvoPWMcqjklc9JU4wptxKPHpPf44SRQDKl9f1KPufSNZxmSZWDVkGXKlg1KEsPaMnPnHDcTKpukwkm3gVY9GPtHSeJYDvMOtArmSW6tQ+rRy/uO51TwxhyOO4DC55yEk0KhXqY6biJmVC1IAVllqI5EAgejGMJwXBNipYULLDjz/eOg8Wmpw+HmG2YEDV1EUDc6xGP9z0L9p/4owvYzhyZuMGcPlBVa5/zHRp0tEhEyatwlnP1bmSYzn4f8FKSuebFOVPq5+Qh3ani6sSThJCFKIUyzzBsOTtUw1OyvKXMnXTqVdMeG5juKT5mNnnIlWQUSkctWs7awewH4flSc05SkhvgG3MxosJJkcNw4MzL3hBoPiUrVI5AsNvqNKp3EyUuZMgfE11HZ6P8hzpDJcZegXNtWp4iuJmu00iVJARJmqJsJctYUw5hyfsxlcRwGaoZjJUoHVmPpHWP/RWDlDKRUsAVKqVbUasUuLdncQB/LxHhGigxYW8Qd/NopG6ZJzg1a/qcXVgylTEKB0BGnOCuF4n3YOYktZmck1qbtSNHxzs9PKfGUTGrSih0JEYjEzGOUpytQu5PMt9Iv8SPPqQ0vDHY3iK5gOY8wABfmb2jzDyQgOrMxUMrEHq4FQ0NwcsTFpQaAkB206PaCs7DZJ2SYSUJ8QDsW3szuLwPkhW7bhXhOHSSlQYOGNXUWf4ndjp0gVxWYTNJPtufSDeBxCGZgAS4uS/XX184B8SQrMoJ8SSXfpuYEXuI1sU1SiLCqhdxbeoj0lyGala6+locZagK3HnEssBSSSQDoLl6NSga9fs0EuUZz7u52u+zO8TyJaQkVY6v7U1u9o8VXYM5sfQs4jxM22Zixq3l939I4I1M/NMJJJypUFHcEHewdvUMIqSCyyU6O1QkDZyb9KPFniWMBBSgMVGrDKkh8wIGldOl2irhnAXYBq/L6t5wGPHYimFw4AoNtbXA+cXcJJBPjdAdLMQ9blyRoPu8VEDw/C4zA12GjG97RcM0omy8ivCkggl8ubcpFaGgLOQNoSfyKInVwEufE3LKs+4lkHyJ6wogXxJTnMpL63vrHsXXWCXi5Ec+SGHvpe0JJq9vk5iROrjk2nnEJELY64pqif8AqJBf7tfTaPUygQTWhA66ltrO+lYSEveJUrCfSp9xTbWOCy5wrhq5k1KWokOQOrMd6wV4KhKMTLK7JmBzsx/eCvYXBnvJhNSkD5/RoHY7BGVOWhVCCfR6H0aMlWTbZ6vZaaWPM6diOGJnS1S1WWKKYU2IfaM12Xn/AMHiV4eaQASEvo/5SeRB9xF3sp2lS6JM3olej6A+weCXa3sh/EJM6W4moTUaLA067RGPjVuI6XdS0T2ZJ224FLmyDOLpmSxQgEuHsW0r8WldLEeyvFUnBoMxafCMpKi1RuTyaK3YTiSp2HaYXKDl55Wo5e/7QdPCJXdhBlpKRZKgD84Keq0lwwSn4U6cuYGTwGSvFd8JiC4zZAQS+7vY3gjxPgX8QUDMyEnMpOiiLAiwata3h+A4LKlzFrShIKmcBIAAZmAFnvzgpJDRyV22wSqNNNPYZhMKEAJSAkNRIsPLrGaxmLk4OaUypRM1TFVy4Je7u+vpGwlRVXh0BWfIMxNS1Tp9B6RRrw4JQlaT1GLxXCJmNxgXMlrRJSAGVQ2c2OpjU4tUvC4dSmCUIFAPu5MX5jEANAjivA/4laBMWe7QPgAFVHV92jlhuW7GlPXaLxFGERLnY2bnqVflD0QNgfrrF/E9ncY1Zg6Zy/vG14fwtEkFKA3PU9YG8e41KksFeJf6QbdRpE40sOU3k0PtDlJRprBznH4GcFZVvmFtX5PryjFdo5B+I3HyjqszjsqalpqShz4VDQ6ecCe0HCpciX3sxBmJcd2khqn9VfhfQ7xWk+K2ErZWmSszl8ueUgECoqP3hI4isqc+Is1XoOTEARo8ZIGNWO7CJM1iMjshZ/pUzpUdlFjuNQM3hSpailYyrSWUki0Xi1JXiefOLhK01ZlvD8U/WgGjAB/Wlzz5Q5BchRVU1ernT7MRysESuqnU7AfKtrQ7ErKSQRU1cXL2rqG2gqJKTXAvI4dLmGsxKAA7qHsz1iv/AMHITmzoBJYJJykiwLNQa1a8QyZ+TxGqq0JIYN1Bfz0j1M0d2QTVVbA8r1PUWhlcQjnIFRm0o4A6611rWH8Jw6VzAgsz1ILOGo0QYXCqmKZtOtPpBeTwpSZoJrUVHPntAk8NIKVtyr2lwkqVNHhUUlP6mcvU2LhtoESZiCFlSLCgS7PzJrZ6u5gnxmcpSlgnwgjQU6B/toCT1vMOT4bJcZS1nI3/ALw0vwGGxZ4TKClVsAS7OwTXw/1EAtz0IeFieI5iopQEBRzAeJRB3dRLlvLYCI8IkrISZgQlxUhwALlgKsKtUn1j3ETkKmEJtYHfmE/le7aconbLLHqcNT4hCi/3knZPm5PqFAH0j2E1S+fXkdqj0v5KhlEAFuvrHlOnQ/frFY4grTU2I6n7MQoWHY+2kaERsXkijkdB57QkKzLCdHZ/Opj0SDlDGlydzoImweHJUwDqIDdS9urwsnbJajDVNI6F2TmplTQFUTMQEhRolRSRlPoyS/5h/UI1nGuyaMUynyrAYK0poft45ngeI9y+GxcsmXdnZSCbKSoVF38+sbLhXE5KAlH8YSj8pK1SyA1jUoJvZKRyEYHNL4j0pU6kWpQAHEuz+JwxdSDkB+JNR62EdG7OcXVMwBWmq5aSC7mqQ/nTQHk8DcSrEv8AyM6wdVz5ZSrkxBpyI8or4LFcQwySmXhEZXKi06XlJN6EBugNAGjopa7q51Ws5wtJK5b7F8SWTMaWFBSsyyGBCjyHTbeNj3gNPYxyuf8AiViJSyP4eTLJPi7pUuapx+oBTfI3jyb+NSqfyUD9ThavOigB6q84aNNpNXI1ainLVax1kL20+6x5Nxibg1FwNRrHMpX4uyZ1CFSTzIUH2BBSoehh6u0gUypaxW2U39RfoBCSlKGLDU6anm50JPG0g25ftClcQStmNS9DHOJvFFEZlEJapdTa7v5wzDdr5YUB3hLPUJJFWsda9YTvJ8sFHShwZ0/EY1EsZlKSkPclq6dTegiFXaCRYTUObubRmf8AjMictBV3kwgDKBLWQT+bwqAFaVejCJcR2eVPDSpAkJN1qOaZ5JByjqSekaY6pfDsZX3UV4m7/Iqca7aKJKZJZDtn1P8A0wGwnBJ845myg/mW7+Sbnzja8K7GIlMWBVqo1PqaDyg9huGpT1+/ukWVFbzz8hJdrkvDSVlz4mQ4b2KQghSnUvRSiKHkNPKsZ/tnLmkGWs5spsQCA4B+THSN/wBpCUMWSU2ZTkO1iNLXfaMPjse8hUvuwxVmBzOQQADzV1U99WjJ2ucY+HYr2ZSb1PJzkIlHvM+ZCgl0ZQlSSrZXXcf2gphycYkyJo/nIB7tdMxSA/dk60qPMdIsTwNc1aikMKrUoMwSVMokCoAqbDWK3EcSMOtAkMmZKzAzUKdMwv4VAEUpQ3eIUKjT1R/38uvwba9KNWOl7+3zAypZSrIXvVme70MSpKSVKUxAHhAsDp5C5/vC4vIWmd3ppLnqJSR8Lj4m0Z3pDZrhlJersaA86ClfaPXbTzHbdfQ8FprD3GzUeIgKCuYcA/v1h2LXQDQM6dCRu1xziROHKXJCfDQsRc21r5coIcEKJiky1gkn4TbK9xWFbtk5K+B3A8OQCoUJpTTq+kFVqej00Fjzi+eFiUkpSo7vRy/P9oFY+eiWk5S62IINwdwzQqTC7ATiJAWoOCGYgX5hoB4fDkg+GzAl2yh9eTtzpF5a3VQ1YlxTzfUxSx+MUSh8uUAEBKWHME/EfXWKM6AQkZUIWEzUJzIypdBqMzqAV4Wci6g7BqvUOZYBIAN/CS9ujbt/eLmBxKQpRYZsrCnm4bVhe+rxSmsVOGDl9wNomsXXWxU9E9X2IUKYskmuuzfIwofSuQNSK6FNb1hyJb1sB5QxMT6GGFLkmacrJv8AIa03peNv2UxWClBBWtPeli5BOUlIDWYC8c+lHwnf7f2jb9guFCZnUV5CkCvhNC5L5gaUiFXY1dnSy2aDtf2Nnz5veSxncAZRQhvn15xV4V+GUyYl5s0SiPy0UfYsIIy+0OHlJKVTlTRsHy05Dwt5RPwztJhZigAtUhb+FQah5uGI3BpGWTjqyejF1407RXnbr2BkjsgUzVy5M0ryMCtgkA6jM5tygzNQqWg97OQbGktSyw5kgfZizxDhuJEoZJ6Vy9pctEuhucxmEDmWNzGZ40jDyZbqymYzuo9+vnkl0SNfEABzhVT8XH7EalVyjm33MvxnFFWdSFqUl9k5W0altCHN6iM/PW6g1T/SAD5MgPB/Fo71IzSikmoMxa1TFDfICAE8/CA9zSBy8LLQplOBoAQCTatAW6005xsjhGKR7gsMqYpKVFQJoRR36MCGjR4maiTLUAorYP4y7vYbX/zArhCQAFFOQB/hIUpTVKnJypSP1Mf9TiGdp+IgrCACHY1US1LV1c1iE1rmlwRpg9EL8QZNxi1qdSnOgsEjZIsBGm7K8EmYiclCXGpOw1PWwjO4VIJEdg/DHCplS1zFXUoJf0p6kxKX6k1FlZfo020brgPZyXIQABXUm5PM/YgwohP39iMovtklM1IdPdmqlEFghj8LfEczVsAeYEC+JdrlLrlKki7eEM5ylKhycsdtYvPtNOmrcjBHs85O7NujGAkgXAdtdvc8oE4ztRkqA4DZmLkPyLaRjf46YoumcxKSSDMYs9ubBqCPMHxFDBa5aVZUssGYylEkMpIuWNW5xlfbXLCx8zSuypb5LPEePLnLyhRUCt0Ja7ENUdQL6xW4vgVKxSULMuUVBLkUQCR91MRrkoWgnvFJUDSSxCkglx4lcq2DuIp4qcpKpilSRNQzOsgq8QosgOSX23vrGKTlNvU73t78tzVFJfCB+JylSpi0JWG+AlBopPNqHmNxAPGYWWgMtCyslC0eIBBln4nF356bRosLiJKVShPXnlMo5ZfxIJH5qAnSx3862POFJnS0SlkkfySo5SHD5iCWAaoPI8mrTWbrC9rlHK2LddfsZ7jnEZczDLly0GX3U3vUJzFbJICZgzEb+Kuj7RWwWOypS1HFWobb6g0ixw6enCrlzlBMzxEGW7FrE1DEEEiCXHeEypIE3DoIkzWUk3ymvh1sQQ3uRHrUJa46eW30vn0Z5Ha6ahO62fuA2Chsdwb+VG9YIcET/MAAs5c77j9ooy0lQahKiaa0saixvBvBJ7tLJ+Nabk2Yl0jQDWHk74MyxkK8Q4oSklwlqABv3vGVS5UokGgJ8Va7uGiLGzVvS76211pFhOLBQc7WDsSHYUHr5RRK3hFefEUZGHWv4XI1NGfqT84F8WlJQogEKcA7M+n94M4KbmVV/hYMcrP7CB3GcMxScxLpDjZqDS0FZvcK3KP8Qfio77Xo32IdiMIUXZ9av8veIpM3Quz6E+bCzxZx2KKy9c2Z8xPirUOXuN3hOJYqPzP35wotJ4dMIfLML1fKowoXUuYdPyK0tHzaJcopSusNCGNIepNPp5xUkPwiCpaUu2Ygev0jQ49pczIg0ShCSRqQkO7XvGd7sipveNP2e4GZyQorSlLt4newqNCPOM1V2yeh2RpPJHwzhEyfMShAcn71jZ4f8M5aADOmqKv0ouT9fQQbw2E7mV/7WUlSwGznwglrkgEndh6w7g/A8SUnvZyhmOZWiiW0IqByL+VozJLd78kaavaZSxDCAuMwCZREvPNSi4koWy16OpSapH9LgalVwBE/hRMtRUlEiUCVKypzKIsLE94onUkprQL03M/BS0Ed6UgXSgB1FhdX6jbkIzHHeN98cqRRiUJbw0Z1qahSARU3sAXDmN7/ACM0nxe5k1rylQLEqZRRmJYvRU5YDrUHNK1oBZhPElB1FanUzpDVKipgGFEpDksKOlq1MFkTEylKDA5RmdWqlkDMpi2Y5n1ypBuagMhBVMVMuJbKAYDMokBFBYZilhsDaNZnLK1GTLIIZYPjLuorDqyuNEEAndZN8ogVjXVLTMNCVqA6AILb0Ch6CLM+Y84oJcJV3bi39auf51PqTFNeNUMv6UqUf9wQFBtmAHrDqJNyLGAmkMr769I6XNxy5WDQZYUUhRKspZTEUU+RVBqfbbluFWAwDsaObO9xys/WOn9geMifL/hpigmZLByFQcKRqlQN29WroYzypfqX53Ro779PPAxcmbNAcOSoeFIdRyuSVABJAAIL1SavUPBDC9qpiEkJUQ9Fl2QoaeEAGooaH5xtuLdmsMklU+VMkKIouVWW/wCpkgKJOtYEo7ByZoCcPi5SiXYE92pjdOVsxc72iU6OcxyWjXjLZ+oLwfauXnKlScycr5DMUkAj9JIJPnoeQi1w7tcl+8XMVnSwlgKZYL0plUjKCTQqB1asXJv4XzszZAEkJBXLZTACrIWXUosPECAHpSwzGfh3iUpT/KVrRIdRH6lDMQk2HTWkQ7umllP0Ka3LaS9S5iO3gTNE0nPNBtlYBqMpJQkZuYtFabxzvE5yoALVUZWQ52LuSDcBm+dLGdjJqQrPKEouEtnGUE2bPMJY6qdQHLQRMkzUApQFFEpWZ8iVAZqOu6W0qSL2hu6hPj11g5SlHNvQ0c7ErmzUoQsWIT8CGArcN1qTduvs8ylpmqxGImd4mgSPGFGv5qhr7UNIAcI43MwpVMT3XiJSQtD0uVBLAMLULjlHi+LLM1UyalOaYHZUtnzWUkADyI96wO4056sOqilhY97j8bIBkoWCpWZRS1CzVCQcxJYHUDzi2MPPVkwSiiQiasLShRIKVihBzeJGfmCHUGpB2Vw44jDy52KKUykIUlMyWAVUHhStIFbWBBrGSxWNM4qK5qwJcsiVnR3jJBokqDFPJTUoKRajdK6x+fxbFyVa0/C+uXmGcTgFSc8uxQpszMSBZ2Ox+3ipMnAggjKRrmHlcsDDeGjvJMydMnBcwTE5wv4ikjKCKFxQVbSsNxC0tQhW5TqNnbzjarPMdjyZJxdpbjETEpS9zobOToXBO9fm8VVoUpyxYP0rHqZj5mSBmsa+GulW9Ylw8grUEpYGznfVxru8NewLFeUGWlnDHVob2iGUJTYZWcGhralC31govh6pSVzSUkJBA8JqTRk03jPLwapiipSySegL/ekFYz5BiNw2FzgkqCQAyAUkvvlYNTUlrxXxCTq77wUlcMBTY+FnqxD6uKRJj8EJacxAYaabg3q8IkV1IEo4rOAAExYAoKm0KKaplY9ju7Xy9BtQ8KcFwfKLEmVTMbAjz3iKWirMbj3i/MweUhBNHr11YR0nwFSxcqqmgks/mft43fAO1QkoTKmI+AZSxvsWP9LGMTM8IoH0eo5QR4ZgpuIJKUKWQAHHIMPZolUSsaez2bszoH/1HCD4UOl6uQD7CJ+J/icO7yyEnOfzK+gjP8E7DzZiv5v8tPNiryEa7hf4fyJSwtQUtT+FKvh5Pv50+UZNUr4PRf8ATx3WQDwzhuIUFzpxVYFiTmUFbgVIIcBOpVyeKPEJndSV5znLssB2mTy5Et7d1LBLgfESNDG+4ooSmlg+OZmUqaSAEqZgpjcjQaNyjkfGuJiYpSUUlozS5YfxLGZi3NRzEnmRcxWlDrrr3MVeo6juUMQpSlElWYqJKyXYFiWNbjxfZgl3RwsmWSBnUDOYuFJyJV3dOa/F/pEU5uGKZK3UHDUu5cBQBqBUAVuEmLuOnAkXUkpkJI/MrMTNVWvicsT/AFxdvK663M9sMF4LB5EJUQD/AC569HcAID9Co+8DVy3FGun3HpcRoUyyQEhOUpwlbXmLzO+5ex35QDUQlOalCg5ehIIOz0PnFIu6JS365lbCzgFAKGZILlLs+9RUPSNRwbjWFKxM7ufKWhjmSsLAajlw52NDeMrMlMoiwYncN+8MweJMtbgA7g2I1B6iDJJo6LszuWD7SS5qfCtKhzBHsYnk4RMwFIl97R8oD/MMPOML2VxqJU1ALKkzhQlqaD0LpPnsI7NwDCplyHSAAVl26n+0Si9e/ANSKjsYngv4bYqctUyZNmYVJDoly1qTkqGCmNaPbypSNdgvw/Ugf/e4t9HmlQ8wb6Rqkz/DSOV9pfxRxGH4iMMmQ6XSHL5lBWqdNfYw3dWTlKT9vY7vW2oRS9PuzZyezGLRmbGFdBlC5aGejuUgEvX2u1RvafhoDJnYcTkKLZpf8tYJ3DgKdhrcClo2mEn5kgmBfakf+2WRcKBHUF4aME/MRzd+X0OU8X/DqRNphliWpiAielaFEku+agLCgoaeRjE9ouzOIwpHfsBUJYkppUNTKAXdhzdjHZ5vECQUTUpWT+kMPQkvFObiylJSpJVKNCiYHDbV+RhFFWKd4zjUzEumVmdKCGUUhLHKbskh1AN8QB5l3glM4h/B4gHCT0zApDErSQMqvyrSoUY1p/m52l7OyiVKwyMrEkoUt3AH5Hr/AKSToxuDlZ80HKe8Us5QGI+Fvy3LhrENswhHTW666/k0Qq6sM94ggomlMzK4V4koIy7nKUumo22EauRg8HnCEzXQpGeWokOxLFCh+VQteMtL4hkCggAJWjKoKCVA63YNWoNwzOYlweNQDKCkoQUq8U1szoP6kPXK7ghj6Qyd7vrn++xOpG5ssVwuT3dKjkK/OKyJMuUoKBc2rdvK8A5fFFAlAWJgBIpQFrKFbGJV4tUwAKBKh+bR/S3nDuLWGZbp5RPx7i4MvuwCTmCidmr9vAQtc+/9oUw66jSGHFAmoejC9IdsMVjB6mdUdaxNxniJWgJFhfc6MOkUs9Xt0higTfWFWHcdq6B5l8x6x5BVOFDW94UDXLkymhf5E8pWQlTABVUuHI89qRVnTwouKe0OnqdKRs494rd2Y5ExyppLcjGy7EcS7rvCQS5SSBoAC5D/AHSMhIkUfQfOLiMQpIIsTqLMWp8oV5KRwdqk8UlTJZUickUu7M/IMYATO1UvDoIlL7yafzKBNXZyTYdPeOc4NKlkJS5JoGjp3Dvw8SZCXVlmGpo7Utv9mM0272SyehGnSgk5PDACZK8ZiEy0TFKWoOtZ0BuOQA92gf2l4AqVilKQlRShUsJyucpHMF3au7kR0/gfApeAkqIAXNUHJGp0SOV+tTGG7XcUUieUB3QBMXlqO8U+UNq6ihPRPOvUlJb9f7ZLtFSM5JR2Wxn8eozEISCxUE57uTMYIuLCXX1ifieFEsy0y2zqE4jkTmlhjSicjeZu8XOGcPWZsoqBOeY5cVAkoMsgk1einA6Gse8SwYViZV3EhJyt+pSppI/1P91DRav9F9yM0/X8Ak8QCVS5YBTnkhIJOpylNavbK5o/nABKT3acoBMwqT0IIYO1fCR84O8RwaRPSgknIl6i+VANDa1+jRRxxCEKlOQUTcydA+T+Yb6jKWG3SNMeS6wZ5c+twJJnjOkkOGZVfykZTpSh9oimyciiFV0LF/f3i5NRLBls7FPjpapBPOlaWbzNeck2IYgAH5dDUUOzRRMVl/gmNr3SiwJdB0C/2UKHmBzjtXYDtk8sypotRYNxoF9N+YeOCGUwY3H231jQdnO0hlrQTRaaOTRadi9i1H6axGcbS1odPVHS/I+m5PhscyN9n3jO9ruBS5i5GIIH8qYkKfWWpQB9Cx9YF8A7S5EiZLJXKN0apOoD2O6DQ6NcnsTx/BYiUtPepchil2IOjpPiFeUUaUouL2ZKL0yTNDIGggJ22xH8tMlHxLUAPq7RPK4/h5csETkqLaEEv0vACdjJcyaVT0rCrIKSCUhVKoOp2ZVI5z0x1PD4BjDU8bIk4b2AkUmTwcTMu8wkpB2SgnKkepifE9k5KXKcOiWWZ0AJP/bfzgdOlzgWw3EAkg0lzUg9Acw7z3g7wviuJ+GemSqwBlqOtypKyGAvQl9ohFxXDz3LTjJ5v9v2MhjexCVn/mrlnRSKEerg6U5RiO1/Y/ESlEqHeywFKE1JCL3CkmgL1ZLPVqmO04+WkqIcgj/9cwpr/UEkRnZ3FZaVFHeIOhSSHY7oUyh5piysSV1k4YZ4SlGVs6FEuUBJ3AzAnMKWVbQsYmC0T55mzkGVJUWWZKPChRFGBcBzVurRve1XZETnm4dv1KlBIALBnSzO7AEa9Y5/MwaiqaAhUtKXUtAJJSBulRBIB3cgQtuBZSvkb/EJUd8tE5EgOBQrUGuQ1X0qNYuyZvio1RQ3FdoGScSAqWTLAy/pUUFWxzPQjQt6wRwZEtPj+JRBS5Y1Dg52Yjz1F4bchKNiLGpNSXBL1GuhqKQNZwT9dejwamYtSkkJ7tiCLE3rSwely9doCilIZrFzoDRHoFY9aPQj7+6wpQnzJ5+o/aFEQVy+/WFHXYtjxz5Q9c0qGUDrE5wxFQfv7+UMWCVMNKbHe33aFuElkIZIAd+tOf09IZNLhJGgrSnL2iSWrVTbAUPr84YpT0FoVDo2H4drSnM9FOA+rM46R0HF8elyJeZam2GpPIaxxfheNVJmBSbFgQLno+oekLinFV4mc5c6JGw0jrWTZSEdclqNLj+1E+fN8ExWYFkJTS5vS5sPuh2V2YmLxQ7095kQmbO5rSDklv7/AOyCHYbsknDpEyYAqaQ9vh5Dnzg52i40jDSVKpmXbq1z0H0jMot5e32NdWcZNU6a/wBmU7PyRLJUtgJMpSQCTWZMOZZryS1OcVZOKQcs2pUUqNrIS6Ef/IHn8oeNcaGJTKlSQ0yesA8lEJB8gGJ6naL/AAjs6+JXIUogoSlPUAgv0bJ/uEB7fv8AZdcwNRSerfq5mMZLzT8asikmUQzWUQAQ+4IKdbQH4lw7NNQwouWlQDmqsoKg51bw+kaFTKRxBSPjmqVMBuyQtToOrgEKpvAriCS0opBIlSvAv4grLvZg7i19KRrv4vX7GC3hz8vuZrFLUoCg8IyuTWhzO5Ny5iKSkeJ3oKB+nLzblF/FozFJFAt6i2ZI8QqWDpY/6moLV5+D8CVDUEHqN/URS5OxDNbKG286ag83qIrqLl4uzpedBUkOUs5D62BFtCM2resWJBKUoI8SbGxKbkFr1c/WGRwc7Pdr1YdYCi4sS9xoFbtobjnaOr9mEysRMTOSApBDKNKbOH9OscFDhIcBjY6j0+Rghwbj87CTErlqKVCtDd/UEHUFwdRCOOMBw9z6lTwhIOZCUKG1B6R7OwAWGVISoagpSqnQxkOwn4ioxuWWrKicbaJWdWd2V/T6bDe91Ma4+/KFTT2OacdwAeyeHV8MsyzYiWpUseaEkJPmIDYzsPiZRz4XGzUkWRO8aOlsv/bGmxXDFO+ZYO6Vn5KdPtFObxXEShYTh0yqbmA4PVI/0wulLdFFN8H6mcwmP4tKmhM6RKmoJbNLYNzfM/kUweXiMNiHkTwlSgPEhaQb65VB25gNziT/ANTpAebLyVZ3DOOdNjdjyiOdxLB4gBWaWsoLjOASk6s4cGOX/a50m/8AG30IJvYWUGOGJkEaSz4D1lqdPmnKecY/td+H6pgKylCZxIeYArKRYuH8Ljra5jR49OIkOvDr71FxKUQCBrlXboFDzhcL7YonKyrBC00UhSSlSeRdx5gkHSKYiS8W6OKcR4XPkqSJiV+F0yyTSh0cUS9WLXimtOVeacj8zFIAALfElkkMz0beO8cX4FLnJJlrVKUdUKavQgpPmPOMHxHs6uWCmeVTNpyRmp/XKINOcsv0vB0HOrzRiVzEBKS4YOC1B0pq29/eIMQgZyRYn/FPWCPE8OUEMZZToqWlwq7CpIDuae8DUqJT4kJRXZi3nYfvHPw4And3Gz0AHRm9t4gQoqPhD87V5k/vD8VNKnBTVw2jD+/OIcOa1vYDnaBwKbju75p9R+8KFmG0KDkN0G1EA0owFAKWA1OsPRISc26g1bg7j73hoUAz6pFbXOtGJb6aQ8SgUuCD6X+3iJxGJASa5Sx9d3Om8VlSbAUppXa7ecXzJpUX02j2VJHXfSnr9I5WC7gyZJUAG3cmtPusLh6SZqMpAU4IfcV1pF+ZgwSRmI1HPaGdyl60azU86n7eGtiwFJxdzrEnjbIKmdg7RznjnH5mKm5lAlIoGsNqml6kmIcN2oUmWpKnzFJCTe9K29YudiuFCcFd4sZHfJzZgrfX5RKpdRNVCSinIK9kOFBCjiqFMpJa/wARB9GS6j/1WDQQ4TxlSUzMUfiJSlzzzLV0plpp5RNxVDBODlpLLOdR07oJZQfUqIKejw/FJThMHX4lBdNc6gK+QBEJFPEfN/b8i/G788L7gbsojPMUbqyzQxbxP3ZLgXd3pZ4GYrhKu4bO5lqCSx0CmvT8pTeC34fy2K5qx8a1ZT0ZKq+Q9InxGAzYqbKAKQvxp2exPm9v6Y7Vu78f4GdPhwsYfGcIyhSMpVlZdgDlZQUQ+xb0EDMFiRRKlADQk+Hr0jo3anDFEmTiEhIXKKgpyz5m8PM5gQzvWMRx3gJlusNkWkTEua+JsybXqpv+k6xog7pJmSSs+utilOQcPMdKsyCyVZdUllEAkEcwWajiPMVLSkpmpJbN4ktlJSapWGoHFG0I1BEP7oGW4LS8wSq+VKjVKquyCygdmeJ+EoE6WpBSCZTVHxZCSC4FFBJYU0IZ6CGuCxXxHD86VzO8BeoNgobFqA011oWMDEyn+IsHbMzgdW05xflFWGX+qWo9QR8iN9wztFXG4VUqaQXF2O4OvQw6FG4fFLlKBQsggg0NiLH+8dW7JfibNUwmKM/9SVLUia2pSQcqx5E7tHJEKN2cDTr09oehOyqi2j9Njy9IWUb7OzGUrYeUfVHDuK4aejMiYrmCag7EGoP2Hiabw1KvhmvyIf6xwXsT2/XImjvFPpmNlJ/Svfkq413Hb8PxaTNQFo8OYeT7Wb5QsZO+mW/uCSW6KkyRMwylLygpJ8TVCue4MTqlSZqPgHjF0kpU3I3H+YjxnE28CrGl2foFUPks9BFLA4nupmRQ8KqpzeGvLr6UgOK3QVJrDIcVwWXIQVCfPkoFS6krT5pWD7NFbEyJSmKJ6cwDjN4CxtV6Ank3Iwc4jKTMQpJSz63HmA7jqIzX/DsQlwFyZidjt+llC3SnKA/DbDt5sKerLeQLxviOLlKHcofdjV98pOUg7inIQJndrcamk7DK8kK/xF7GycQHy4JIILOhv/BgR5QL4nxGfKKcqVAKukhWZJ1F29oMZ72Z0oYSsvUFT+JImrJylOa9KE6v+/zi3Jxyz4ShKw1HSFP0Y19Ijx3eqUCWyNXMnMf/AI/SKOLkAfBNQkG4cAfMpPsecNe8r7k2scguueJqMi0JzKZ0sxcDwh1UdnAqNYzXEMMULEs0ZrEKvuxoqtRpBDh6UMUib3r11pyrY+ulYlx8uWUnMkldAlTuRyIdlJ6sX9IZPDTO2dwcJUnUqfWhvrCiqvBVNJn+wfvCju7jzfqP3kul/ATxayoBPgUkJYFIZ73LA7XrCSpKQQksN6AjmL/5hyMG9ADlBc8+XUWpDZeDXNUESwonapbmCKNz2rEvDcZRdhy5jgVcEuCTRhcv0DWh6ppdgSaUozDcB94gGGUhZSq4euZ0g6uQ7g8t3tHsmeAmtAHZg5PK/TfXzawo9Uo1ZXWg0vRmFYm4fiDKmZgoEpepFA/3oKViHELUhnSK1BCkq8jlJI3antCwiFrISEqJL6EuEuVEHkznzgcAnuIaY+7kk8zz3ciPezyu7xA8eRYtqFe4pdxQ+keSpiUAsB4mYu7akhlNYgMQaGJGSEkrSCFNejPYjYvqNxXWFlnA8ZadjX47tMuSM6kAvRKgXG7EEOH3qKRkeI8WmYousk1oBYRBN42pKVS1ErlmgUbjZ9zzi92bx8tMwZ0O58Kh+31ELJSisGqjUjbKybngeEyYABNCEJUAdT8SvUn5QXHCkYpEqaCUrSKKHyO8ZnGcSV3E4J8OUApA2LOPKsWPw7428oy1KqC6X2P0ce8RssJ/NMPi0Oa4Mn45wsLw81MxyWUFuNQhRSpL0FQ40eM/xDBd7h5CWzLmYcpS9HUlQWPNiogbmOhcVkJmorRTGou2o5g7RkjhVJGAIFEqD0JYFJzD1APrFr6fRv2Zldpeq9mc84fgFpVNw62SptnZQIUmrsK62IOrxSRM/hpwXlOQuFJqKfDMQ/uNnTtGn46oHEy1BNwqU5pmSCBLJ5ocA/8ARsQYsdqeEpUg5QynlzFo1AUkoWR5gH1MO3pm1w368wJXinxPZvYsTZASmYXHjlqNilQ1A0NHax3jJY9UyXMVJxKBmAYKaoH5SCmhTzb9o6H2RkDuEBavFJJSDoUqtXm/qBtHv4gdmEzpPfp+OWku35kCvqKkdTC0ZXx6eoaqSdzleJwwQqigRQ+R5a+R/t5iAaEsX+FQqCP0nUEbH+8FJ/DjJZM2WVAsULBVlahceLwuDUNR7Q6TwDvPGkKEpRbNcoP9TCjHel4o6iWRFBvYEpAJNwoWB32L/eh3jdfh920XJUJCjmQqiX9gfpGf4x2WXKCVAhyQPMinybzEMkYGa4BlNW/PWFc4yjcCjmx3GeFFD92ChQdknOk+V/QUgPNWSkd2ykJNUKcqSb6uFJdhuOcAuF9qJksZXNN9eR360+pKTO0sqa3egylD/wDImqT1I/8AJoZePIl9GDacHOGxUkTJfhe4SSkpVqCBrFLjvZtRTnlTPEBTOlKx0sDGMk4oupMuYqWsHMkoLO9WIsehB3irM7dqQe6xGIUhXIC39TJp1sYrBcGSm84LeIw89iVTkhrhKcrfOMzxDiJCVkKUtSCk0X4mNCHADdImxvHpM9RlCecyhRYJY8nNjyjKYfATJU1aFOxBSojY2V5Fj6wzaisixTbuHcMrDzi8uauRP2UT4jzSo5V+UR8X4CVVKQF65Xyq6ajoajnAf+KnJ8MwCakfqSFehor3iVHaVUsMAQP0K8SfIllJ94TcrlEmAzodIQwfkqvVs2kEsRiAUq0bq++jNFFPHZU2/wDLVzqn/cPq3WHyxMSTm8SCPCQcyel9tYVKzC2UBNR+n/u//qPYpKnhz4R6n94UHT1kY0EyboknR3ampt5XhqFkaBVne5Y1DhT9RSrbPFuRJSGGrVzOGbQP/aEjB0pbr5m+vQRK49ivNxgpcAUOu7PX25RLLSFJd7hy4boOnOEZWimO3+PWJJuEahGWgJ1uARamvlHbhuOWE5SHAGwapeoO1HsNOcMGCypcpJCgcvyJFadeTdIpgAGmmnvVtaenKJsOkqypQCSSLakv9dX0jsgshpwCWIPozimr3B0tUdIrKwd0kKZnuW3HWlYsqCszZTWnhFB6swejjakRlBSymJSk8xm0IUX2b0juIcEMrhoWllFKCBqF+Ij4dCAcr+IMKVa8UpUtcpTylC/w1I/sekG5kwGYkhACWzeFWYB2pW1hQijAWiOdhmDqKfF+ZikAdRQszQL8AWbJsB2mYtNGR3Dn4S2xbpdoUrigTiAtFGpSlIi4nh0S5yO6CJ4ShJWFhK0ZlA50FrgDzpd2ihM4epS3kp7t6hIPgH9KQoktdjmttUQsoJrOClOo4s6pI42GvpHmI4mDLUEmojmmD4xOSDmQFBNyk+Vib8gX5Rek9pUmiiQ+4IPrHZEVr3CeJwMtUqZMIGdJEwa1BBPrlbzMGsfgUTlonBwUhQI3SdD6+5jKr4mFZmUMqqFmNNYty+NNY+8S0u1i05Xd+tgkcemRiO7AZKkuDer0BOty0FTxMFDBqD7pGOxPEASFAhw9z98oiXxjXMB5/ekFJp4RNu6yG+JTELlBCkOmzbBmps1GgZJy4ZeeQnwGi5ZdjzAdngfM40hqzEDzD+14HzO0SA7Eq6D6mDok8WBqSNNxyYickM+X0vccoGYniFOgZ4zs7j6z8CDXU/2in/DzZp8R8ifppDql/kxHLkEcbx39PiO+n94GzcbMmkOolrNS/O584u4fgqdVV0289WgkmUlNwkEat9LRa9vhFtxZU48JgxJWgkEBBcKYuAPd4JqmJx0r+YMs9Aqdx+oDbcaekVuLsat4iBVrjbeG4dWRKVpIBBpWvmDobQdTVuuAtsA5XAiCxUPd4IYicpAllRzH4SeX5XiTiWLKVpUBmlrDhqEbjY8og4iSoS8oOU1JNPLrHcfI697CmAgvSPVpcWfrb5QkuQ17F2qOT3MSHD5amgaAGxQVhQoVSPKPJMqZK/5ZOU3BsfveCMoOSALWNnh6UKa33rAvYNgAqcp7D2hQfEwimZH+wH31hQ3ey5e/4HsufXqE8opSwpytCm0oNFqHkwoTr584UKJvcY0/ZQD+GxM1h3iAcqmDjwk7bgRkpaQRm1JAPnU0teFChmvCvqTT8bH47Dpdmp/mPcgTIWRQggDoUrJ9wPSFCibeRnsQy1FgdQqnKPUJBYmpKmJ1L5nrChRzb1eQy+HzPEzSCutg4evLWHrxClSEubZm8lAD2JhQoR/Cn9QojxiQlaGp4gP+1R+YEeST4km+ZRBevzhQoEd0MvgJcQPACwuRYWFn3jyfITUNrChQ/IXme4/CIVhZJKQT/Mrr8W94CYmQlJoAHv8AfkPSFChE3b1HSyTYbAIUkOkGoHuRFrhuBlvL/loOYgF0pVc/1At5R5CisctEnxNNxjAy5OEAly0JC5hzeBJNFUqQ4ZtIGYThstUqcopqJcxQqR4klIBYFtTChRWvFRSsuL/9EYttSv1gq8LkJMqY6QSEggkBweW0U8WMqUqFCQa/6m+UKFE47Ip/B7MT8v2hyvEQogO2gA9hSFCjnsdxK2JU6g+w05mJ5aX++UKFBe4FsM4h/wApHJRaHIP87LcMkMaigBFDChRVcPp9xVx8zxaAmasAMAbC14U8eB9RHsKEl8TDD4V9CDAqvF6fJBQQRrHsKEjuOQfwqdoUKFC3Y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6" descr="data:image/jpg;base64,/9j/4AAQSkZJRgABAQAAAQABAAD/2wCEAAkGBhQSERUUExQWFRUWGBoZGBgYGBsYGhwYGhwdHBgbHRsYHCYeGx0jHBsXHy8gIycpLCwsGB4xNTAqNSYrLCkBCQoKDgwOGg8PGiolHyUsLCksLCwsLCwsLCwsLC8vLSwsLCwsLCwsLCwsLCwsLCwtLCwsLCwsLCwsLCwsLCwsLP/AABEIAMMBAgMBIgACEQEDEQH/xAAcAAABBQEBAQAAAAAAAAAAAAAFAAIDBAYHAQj/xABDEAABAgQEAwYEBAUCBQMFAAABAhEAAyExBBJBUQVhcQYTIoGRoTKxwfAHQlLRFCNi4fGCkhUzcqLCFiSyFzRDY+L/xAAZAQADAQEBAAAAAAAAAAAAAAABAgMEAAX/xAAzEQACAQMCAwYFAwQDAAAAAAAAAQIDESESMUFR8AQTIoGRsTJhccHRI6HhFDNS8UJysv/aAAwDAQACEQMRAD8A5ZhlJSHWnMXpWg5kA1sBcR4qWSSqhSQ4LtTYOKmjbc4dhEBgoJBL6sRQUvTcl6U1ibDpKSpgCUuLAhg9X9LbwzFIUSlEC2tAXZt2/fSPZizQj1DgeW+v2YTHMfDzA+tbg1MSoQ4BGnT7s0E4h7w2P3pHqK28/wB4dMktehOn15R5mSh8wJdxQinnvBCS4PEDMXpoLjoTVjFleMSlxmTUlmrfduekBlLJYm0W8BwteIVlQK6mwAAvSA7LIyi5YR7KlhKFPetXHr86REmST4inw9GBO3r8oMyuAqQUqmIoagGjiD/DOzq8UsEhkAXZgBsPlEJ1bbGyHZcapMy2C4VNnHwpd2ejAetNLRPiMChBKT/MUbl2T5an5fONbxrES5Y7iQPCKFTu5167QQ7PdigAJk3xFTEJZ2eoJfW1IlKrK5oVCnGOprBi8D2UExOaiE7qLP0EV8XwSUPChRUd3LeQb6xqu1GPKpvcy/hQSHAclWteVvWL3Cfw9WpjMUXYEpBGtknbexgKtJOzC6FNR1SVjnWK7OEJzd6gcjf0SHgXOkKSGIfmPv5x2XjuGl4aQoy5YzBhlWMzk6Zj51B0aMnOViVy8xR4TqyQPLU9Ysq2UmZv6ZTV4nPSHrDMsarE9mFKBWQEavlUUn/UlJEZ+dhSlTFjW4NDFlJNXRmnTlB2ZNhEEJ6wTwUouK0LU5QP7yCPDZeYsxceWsI9hbXNVOQpMjKgkeEpBA1MYRcohTWaNxjpoQkOWYeJth9+cYlf8xa1ClX8ja8CD8IHuWeF4QqJoCAHq31goOzbpKia1LBmGw1L/dYbwHNVKQKgg0c+9hR/KJ8eohVWDszFgGFbH2beCr3YsnyAspIVSia7afuYKSZCpYILpNNtrvoflA6XLL1NX2rW3OLpBLte7Uvze3WCxWy2meJYUXCSB0fTSBAxJCqE2u5+lolxcwUdiQPEdfMjZ4hSioDPW3WG4A4jMVhzOmFSyyQE515SphYU3JoA4HPYXNw4B8JJHIHS99oN8dADJPhGUlv6hQU3YmsCOGpBWASwJD+9XYtSOk7K5SJdPBFoQmZNKZaV/C9SQdQBYNu0SIkYcpV4yS7DNQ6M2VxWr1pRhEGPxfeKKgGfqw0oKkRVUGt684Szxfce5GZSdveFGil4acQCMOpiB+dY9u8DQoXvl1b8gtLkCZCyNL7crHyiWYWWUpdkndwDvy66s8RyFsGYVs4pW8SLw25o1hVwL6jV4qTIxKJLuSLO+nnEqJwSCkFSS9wdA7bXdoZnK3t5Gp9ax5Ml2Z2yglx1pBCOQt/ESzCnPkOcQlV3DOW59KxOZYCKAvc7M1Pmb+UOw+EzqFL9dbQJSSVylODnKyGycIVMWNTtRg0b38OeFuVrPwhg2hJY13p84rca4L3MqWRoctNrj/y9I0n4YglMwflCh7hvoPWMcqjklc9JU4wptxKPHpPf44SRQDKl9f1KPufSNZxmSZWDVkGXKlg1KEsPaMnPnHDcTKpukwkm3gVY9GPtHSeJYDvMOtArmSW6tQ+rRy/uO51TwxhyOO4DC55yEk0KhXqY6biJmVC1IAVllqI5EAgejGMJwXBNipYULLDjz/eOg8Wmpw+HmG2YEDV1EUDc6xGP9z0L9p/4owvYzhyZuMGcPlBVa5/zHRp0tEhEyatwlnP1bmSYzn4f8FKSuebFOVPq5+Qh3ani6sSThJCFKIUyzzBsOTtUw1OyvKXMnXTqVdMeG5juKT5mNnnIlWQUSkctWs7awewH4flSc05SkhvgG3MxosJJkcNw4MzL3hBoPiUrVI5AsNvqNKp3EyUuZMgfE11HZ6P8hzpDJcZegXNtWp4iuJmu00iVJARJmqJsJctYUw5hyfsxlcRwGaoZjJUoHVmPpHWP/RWDlDKRUsAVKqVbUasUuLdncQB/LxHhGigxYW8Qd/NopG6ZJzg1a/qcXVgylTEKB0BGnOCuF4n3YOYktZmck1qbtSNHxzs9PKfGUTGrSih0JEYjEzGOUpytQu5PMt9Iv8SPPqQ0vDHY3iK5gOY8wABfmb2jzDyQgOrMxUMrEHq4FQ0NwcsTFpQaAkB206PaCs7DZJ2SYSUJ8QDsW3szuLwPkhW7bhXhOHSSlQYOGNXUWf4ndjp0gVxWYTNJPtufSDeBxCGZgAS4uS/XX184B8SQrMoJ8SSXfpuYEXuI1sU1SiLCqhdxbeoj0lyGala6+locZagK3HnEssBSSSQDoLl6NSga9fs0EuUZz7u52u+zO8TyJaQkVY6v7U1u9o8VXYM5sfQs4jxM22Zixq3l939I4I1M/NMJJJypUFHcEHewdvUMIqSCyyU6O1QkDZyb9KPFniWMBBSgMVGrDKkh8wIGldOl2irhnAXYBq/L6t5wGPHYimFw4AoNtbXA+cXcJJBPjdAdLMQ9blyRoPu8VEDw/C4zA12GjG97RcM0omy8ivCkggl8ubcpFaGgLOQNoSfyKInVwEufE3LKs+4lkHyJ6wogXxJTnMpL63vrHsXXWCXi5Ec+SGHvpe0JJq9vk5iROrjk2nnEJELY64pqif8AqJBf7tfTaPUygQTWhA66ltrO+lYSEveJUrCfSp9xTbWOCy5wrhq5k1KWokOQOrMd6wV4KhKMTLK7JmBzsx/eCvYXBnvJhNSkD5/RoHY7BGVOWhVCCfR6H0aMlWTbZ6vZaaWPM6diOGJnS1S1WWKKYU2IfaM12Xn/AMHiV4eaQASEvo/5SeRB9xF3sp2lS6JM3olej6A+weCXa3sh/EJM6W4moTUaLA067RGPjVuI6XdS0T2ZJ224FLmyDOLpmSxQgEuHsW0r8WldLEeyvFUnBoMxafCMpKi1RuTyaK3YTiSp2HaYXKDl55Wo5e/7QdPCJXdhBlpKRZKgD84Keq0lwwSn4U6cuYGTwGSvFd8JiC4zZAQS+7vY3gjxPgX8QUDMyEnMpOiiLAiwata3h+A4LKlzFrShIKmcBIAAZmAFnvzgpJDRyV22wSqNNNPYZhMKEAJSAkNRIsPLrGaxmLk4OaUypRM1TFVy4Je7u+vpGwlRVXh0BWfIMxNS1Tp9B6RRrw4JQlaT1GLxXCJmNxgXMlrRJSAGVQ2c2OpjU4tUvC4dSmCUIFAPu5MX5jEANAjivA/4laBMWe7QPgAFVHV92jlhuW7GlPXaLxFGERLnY2bnqVflD0QNgfrrF/E9ncY1Zg6Zy/vG14fwtEkFKA3PU9YG8e41KksFeJf6QbdRpE40sOU3k0PtDlJRprBznH4GcFZVvmFtX5PryjFdo5B+I3HyjqszjsqalpqShz4VDQ6ecCe0HCpciX3sxBmJcd2khqn9VfhfQ7xWk+K2ErZWmSszl8ueUgECoqP3hI4isqc+Is1XoOTEARo8ZIGNWO7CJM1iMjshZ/pUzpUdlFjuNQM3hSpailYyrSWUki0Xi1JXiefOLhK01ZlvD8U/WgGjAB/Wlzz5Q5BchRVU1ernT7MRysESuqnU7AfKtrQ7ErKSQRU1cXL2rqG2gqJKTXAvI4dLmGsxKAA7qHsz1iv/AMHITmzoBJYJJykiwLNQa1a8QyZ+TxGqq0JIYN1Bfz0j1M0d2QTVVbA8r1PUWhlcQjnIFRm0o4A6611rWH8Jw6VzAgsz1ILOGo0QYXCqmKZtOtPpBeTwpSZoJrUVHPntAk8NIKVtyr2lwkqVNHhUUlP6mcvU2LhtoESZiCFlSLCgS7PzJrZ6u5gnxmcpSlgnwgjQU6B/toCT1vMOT4bJcZS1nI3/ALw0vwGGxZ4TKClVsAS7OwTXw/1EAtz0IeFieI5iopQEBRzAeJRB3dRLlvLYCI8IkrISZgQlxUhwALlgKsKtUn1j3ETkKmEJtYHfmE/le7aconbLLHqcNT4hCi/3knZPm5PqFAH0j2E1S+fXkdqj0v5KhlEAFuvrHlOnQ/frFY4grTU2I6n7MQoWHY+2kaERsXkijkdB57QkKzLCdHZ/Opj0SDlDGlydzoImweHJUwDqIDdS9urwsnbJajDVNI6F2TmplTQFUTMQEhRolRSRlPoyS/5h/UI1nGuyaMUynyrAYK0poft45ngeI9y+GxcsmXdnZSCbKSoVF38+sbLhXE5KAlH8YSj8pK1SyA1jUoJvZKRyEYHNL4j0pU6kWpQAHEuz+JwxdSDkB+JNR62EdG7OcXVMwBWmq5aSC7mqQ/nTQHk8DcSrEv8AyM6wdVz5ZSrkxBpyI8or4LFcQwySmXhEZXKi06XlJN6EBugNAGjopa7q51Ws5wtJK5b7F8SWTMaWFBSsyyGBCjyHTbeNj3gNPYxyuf8AiViJSyP4eTLJPi7pUuapx+oBTfI3jyb+NSqfyUD9ThavOigB6q84aNNpNXI1ainLVax1kL20+6x5Nxibg1FwNRrHMpX4uyZ1CFSTzIUH2BBSoehh6u0gUypaxW2U39RfoBCSlKGLDU6anm50JPG0g25ftClcQStmNS9DHOJvFFEZlEJapdTa7v5wzDdr5YUB3hLPUJJFWsda9YTvJ8sFHShwZ0/EY1EsZlKSkPclq6dTegiFXaCRYTUObubRmf8AjMictBV3kwgDKBLWQT+bwqAFaVejCJcR2eVPDSpAkJN1qOaZ5JByjqSekaY6pfDsZX3UV4m7/Iqca7aKJKZJZDtn1P8A0wGwnBJ845myg/mW7+Sbnzja8K7GIlMWBVqo1PqaDyg9huGpT1+/ukWVFbzz8hJdrkvDSVlz4mQ4b2KQghSnUvRSiKHkNPKsZ/tnLmkGWs5spsQCA4B+THSN/wBpCUMWSU2ZTkO1iNLXfaMPjse8hUvuwxVmBzOQQADzV1U99WjJ2ucY+HYr2ZSb1PJzkIlHvM+ZCgl0ZQlSSrZXXcf2gphycYkyJo/nIB7tdMxSA/dk60qPMdIsTwNc1aikMKrUoMwSVMokCoAqbDWK3EcSMOtAkMmZKzAzUKdMwv4VAEUpQ3eIUKjT1R/38uvwba9KNWOl7+3zAypZSrIXvVme70MSpKSVKUxAHhAsDp5C5/vC4vIWmd3ppLnqJSR8Lj4m0Z3pDZrhlJersaA86ClfaPXbTzHbdfQ8FprD3GzUeIgKCuYcA/v1h2LXQDQM6dCRu1xziROHKXJCfDQsRc21r5coIcEKJiky1gkn4TbK9xWFbtk5K+B3A8OQCoUJpTTq+kFVqej00Fjzi+eFiUkpSo7vRy/P9oFY+eiWk5S62IINwdwzQqTC7ATiJAWoOCGYgX5hoB4fDkg+GzAl2yh9eTtzpF5a3VQ1YlxTzfUxSx+MUSh8uUAEBKWHME/EfXWKM6AQkZUIWEzUJzIypdBqMzqAV4Wci6g7BqvUOZYBIAN/CS9ujbt/eLmBxKQpRYZsrCnm4bVhe+rxSmsVOGDl9wNomsXXWxU9E9X2IUKYskmuuzfIwofSuQNSK6FNb1hyJb1sB5QxMT6GGFLkmacrJv8AIa03peNv2UxWClBBWtPeli5BOUlIDWYC8c+lHwnf7f2jb9guFCZnUV5CkCvhNC5L5gaUiFXY1dnSy2aDtf2Nnz5veSxncAZRQhvn15xV4V+GUyYl5s0SiPy0UfYsIIy+0OHlJKVTlTRsHy05Dwt5RPwztJhZigAtUhb+FQah5uGI3BpGWTjqyejF1407RXnbr2BkjsgUzVy5M0ryMCtgkA6jM5tygzNQqWg97OQbGktSyw5kgfZizxDhuJEoZJ6Vy9pctEuhucxmEDmWNzGZ40jDyZbqymYzuo9+vnkl0SNfEABzhVT8XH7EalVyjm33MvxnFFWdSFqUl9k5W0altCHN6iM/PW6g1T/SAD5MgPB/Fo71IzSikmoMxa1TFDfICAE8/CA9zSBy8LLQplOBoAQCTatAW6005xsjhGKR7gsMqYpKVFQJoRR36MCGjR4maiTLUAorYP4y7vYbX/zArhCQAFFOQB/hIUpTVKnJypSP1Mf9TiGdp+IgrCACHY1US1LV1c1iE1rmlwRpg9EL8QZNxi1qdSnOgsEjZIsBGm7K8EmYiclCXGpOw1PWwjO4VIJEdg/DHCplS1zFXUoJf0p6kxKX6k1FlZfo020brgPZyXIQABXUm5PM/YgwohP39iMovtklM1IdPdmqlEFghj8LfEczVsAeYEC+JdrlLrlKki7eEM5ylKhycsdtYvPtNOmrcjBHs85O7NujGAkgXAdtdvc8oE4ztRkqA4DZmLkPyLaRjf46YoumcxKSSDMYs9ubBqCPMHxFDBa5aVZUssGYylEkMpIuWNW5xlfbXLCx8zSuypb5LPEePLnLyhRUCt0Ja7ENUdQL6xW4vgVKxSULMuUVBLkUQCR91MRrkoWgnvFJUDSSxCkglx4lcq2DuIp4qcpKpilSRNQzOsgq8QosgOSX23vrGKTlNvU73t78tzVFJfCB+JylSpi0JWG+AlBopPNqHmNxAPGYWWgMtCyslC0eIBBln4nF356bRosLiJKVShPXnlMo5ZfxIJH5qAnSx3862POFJnS0SlkkfySo5SHD5iCWAaoPI8mrTWbrC9rlHK2LddfsZ7jnEZczDLly0GX3U3vUJzFbJICZgzEb+Kuj7RWwWOypS1HFWobb6g0ixw6enCrlzlBMzxEGW7FrE1DEEEiCXHeEypIE3DoIkzWUk3ymvh1sQQ3uRHrUJa46eW30vn0Z5Ha6ahO62fuA2Chsdwb+VG9YIcET/MAAs5c77j9ooy0lQahKiaa0saixvBvBJ7tLJ+Nabk2Yl0jQDWHk74MyxkK8Q4oSklwlqABv3vGVS5UokGgJ8Va7uGiLGzVvS76211pFhOLBQc7WDsSHYUHr5RRK3hFefEUZGHWv4XI1NGfqT84F8WlJQogEKcA7M+n94M4KbmVV/hYMcrP7CB3GcMxScxLpDjZqDS0FZvcK3KP8Qfio77Xo32IdiMIUXZ9av8veIpM3Quz6E+bCzxZx2KKy9c2Z8xPirUOXuN3hOJYqPzP35wotJ4dMIfLML1fKowoXUuYdPyK0tHzaJcopSusNCGNIepNPp5xUkPwiCpaUu2Ygev0jQ49pczIg0ShCSRqQkO7XvGd7sipveNP2e4GZyQorSlLt4newqNCPOM1V2yeh2RpPJHwzhEyfMShAcn71jZ4f8M5aADOmqKv0ouT9fQQbw2E7mV/7WUlSwGznwglrkgEndh6w7g/A8SUnvZyhmOZWiiW0IqByL+VozJLd78kaavaZSxDCAuMwCZREvPNSi4koWy16OpSapH9LgalVwBE/hRMtRUlEiUCVKypzKIsLE94onUkprQL03M/BS0Ed6UgXSgB1FhdX6jbkIzHHeN98cqRRiUJbw0Z1qahSARU3sAXDmN7/ACM0nxe5k1rylQLEqZRRmJYvRU5YDrUHNK1oBZhPElB1FanUzpDVKipgGFEpDksKOlq1MFkTEylKDA5RmdWqlkDMpi2Y5n1ypBuagMhBVMVMuJbKAYDMokBFBYZilhsDaNZnLK1GTLIIZYPjLuorDqyuNEEAndZN8ogVjXVLTMNCVqA6AILb0Ch6CLM+Y84oJcJV3bi39auf51PqTFNeNUMv6UqUf9wQFBtmAHrDqJNyLGAmkMr769I6XNxy5WDQZYUUhRKspZTEUU+RVBqfbbluFWAwDsaObO9xys/WOn9geMifL/hpigmZLByFQcKRqlQN29WroYzypfqX53Ro779PPAxcmbNAcOSoeFIdRyuSVABJAAIL1SavUPBDC9qpiEkJUQ9Fl2QoaeEAGooaH5xtuLdmsMklU+VMkKIouVWW/wCpkgKJOtYEo7ByZoCcPi5SiXYE92pjdOVsxc72iU6OcxyWjXjLZ+oLwfauXnKlScycr5DMUkAj9JIJPnoeQi1w7tcl+8XMVnSwlgKZYL0plUjKCTQqB1asXJv4XzszZAEkJBXLZTACrIWXUosPECAHpSwzGfh3iUpT/KVrRIdRH6lDMQk2HTWkQ7umllP0Ka3LaS9S5iO3gTNE0nPNBtlYBqMpJQkZuYtFabxzvE5yoALVUZWQ52LuSDcBm+dLGdjJqQrPKEouEtnGUE2bPMJY6qdQHLQRMkzUApQFFEpWZ8iVAZqOu6W0qSL2hu6hPj11g5SlHNvQ0c7ErmzUoQsWIT8CGArcN1qTduvs8ylpmqxGImd4mgSPGFGv5qhr7UNIAcI43MwpVMT3XiJSQtD0uVBLAMLULjlHi+LLM1UyalOaYHZUtnzWUkADyI96wO4056sOqilhY97j8bIBkoWCpWZRS1CzVCQcxJYHUDzi2MPPVkwSiiQiasLShRIKVihBzeJGfmCHUGpB2Vw44jDy52KKUykIUlMyWAVUHhStIFbWBBrGSxWNM4qK5qwJcsiVnR3jJBokqDFPJTUoKRajdK6x+fxbFyVa0/C+uXmGcTgFSc8uxQpszMSBZ2Ox+3ipMnAggjKRrmHlcsDDeGjvJMydMnBcwTE5wv4ikjKCKFxQVbSsNxC0tQhW5TqNnbzjarPMdjyZJxdpbjETEpS9zobOToXBO9fm8VVoUpyxYP0rHqZj5mSBmsa+GulW9Ylw8grUEpYGznfVxru8NewLFeUGWlnDHVob2iGUJTYZWcGhralC31govh6pSVzSUkJBA8JqTRk03jPLwapiipSySegL/ekFYz5BiNw2FzgkqCQAyAUkvvlYNTUlrxXxCTq77wUlcMBTY+FnqxD6uKRJj8EJacxAYaabg3q8IkV1IEo4rOAAExYAoKm0KKaplY9ju7Xy9BtQ8KcFwfKLEmVTMbAjz3iKWirMbj3i/MweUhBNHr11YR0nwFSxcqqmgks/mft43fAO1QkoTKmI+AZSxvsWP9LGMTM8IoH0eo5QR4ZgpuIJKUKWQAHHIMPZolUSsaez2bszoH/1HCD4UOl6uQD7CJ+J/icO7yyEnOfzK+gjP8E7DzZiv5v8tPNiryEa7hf4fyJSwtQUtT+FKvh5Pv50+UZNUr4PRf8ATx3WQDwzhuIUFzpxVYFiTmUFbgVIIcBOpVyeKPEJndSV5znLssB2mTy5Et7d1LBLgfESNDG+4ooSmlg+OZmUqaSAEqZgpjcjQaNyjkfGuJiYpSUUlozS5YfxLGZi3NRzEnmRcxWlDrrr3MVeo6juUMQpSlElWYqJKyXYFiWNbjxfZgl3RwsmWSBnUDOYuFJyJV3dOa/F/pEU5uGKZK3UHDUu5cBQBqBUAVuEmLuOnAkXUkpkJI/MrMTNVWvicsT/AFxdvK663M9sMF4LB5EJUQD/AC569HcAID9Co+8DVy3FGun3HpcRoUyyQEhOUpwlbXmLzO+5ex35QDUQlOalCg5ehIIOz0PnFIu6JS365lbCzgFAKGZILlLs+9RUPSNRwbjWFKxM7ufKWhjmSsLAajlw52NDeMrMlMoiwYncN+8MweJMtbgA7g2I1B6iDJJo6LszuWD7SS5qfCtKhzBHsYnk4RMwFIl97R8oD/MMPOML2VxqJU1ALKkzhQlqaD0LpPnsI7NwDCplyHSAAVl26n+0Si9e/ANSKjsYngv4bYqctUyZNmYVJDoly1qTkqGCmNaPbypSNdgvw/Ugf/e4t9HmlQ8wb6Rqkz/DSOV9pfxRxGH4iMMmQ6XSHL5lBWqdNfYw3dWTlKT9vY7vW2oRS9PuzZyezGLRmbGFdBlC5aGejuUgEvX2u1RvafhoDJnYcTkKLZpf8tYJ3DgKdhrcClo2mEn5kgmBfakf+2WRcKBHUF4aME/MRzd+X0OU8X/DqRNphliWpiAielaFEku+agLCgoaeRjE9ouzOIwpHfsBUJYkppUNTKAXdhzdjHZ5vECQUTUpWT+kMPQkvFObiylJSpJVKNCiYHDbV+RhFFWKd4zjUzEumVmdKCGUUhLHKbskh1AN8QB5l3glM4h/B4gHCT0zApDErSQMqvyrSoUY1p/m52l7OyiVKwyMrEkoUt3AH5Hr/AKSToxuDlZ80HKe8Us5QGI+Fvy3LhrENswhHTW666/k0Qq6sM94ggomlMzK4V4koIy7nKUumo22EauRg8HnCEzXQpGeWokOxLFCh+VQteMtL4hkCggAJWjKoKCVA63YNWoNwzOYlweNQDKCkoQUq8U1szoP6kPXK7ghj6Qyd7vrn++xOpG5ssVwuT3dKjkK/OKyJMuUoKBc2rdvK8A5fFFAlAWJgBIpQFrKFbGJV4tUwAKBKh+bR/S3nDuLWGZbp5RPx7i4MvuwCTmCidmr9vAQtc+/9oUw66jSGHFAmoejC9IdsMVjB6mdUdaxNxniJWgJFhfc6MOkUs9Xt0higTfWFWHcdq6B5l8x6x5BVOFDW94UDXLkymhf5E8pWQlTABVUuHI89qRVnTwouKe0OnqdKRs494rd2Y5ExyppLcjGy7EcS7rvCQS5SSBoAC5D/AHSMhIkUfQfOLiMQpIIsTqLMWp8oV5KRwdqk8UlTJZUickUu7M/IMYATO1UvDoIlL7yafzKBNXZyTYdPeOc4NKlkJS5JoGjp3Dvw8SZCXVlmGpo7Utv9mM0272SyehGnSgk5PDACZK8ZiEy0TFKWoOtZ0BuOQA92gf2l4AqVilKQlRShUsJyucpHMF3au7kR0/gfApeAkqIAXNUHJGp0SOV+tTGG7XcUUieUB3QBMXlqO8U+UNq6ihPRPOvUlJb9f7ZLtFSM5JR2Wxn8eozEISCxUE57uTMYIuLCXX1ifieFEsy0y2zqE4jkTmlhjSicjeZu8XOGcPWZsoqBOeY5cVAkoMsgk1einA6Gse8SwYViZV3EhJyt+pSppI/1P91DRav9F9yM0/X8Ak8QCVS5YBTnkhIJOpylNavbK5o/nABKT3acoBMwqT0IIYO1fCR84O8RwaRPSgknIl6i+VANDa1+jRRxxCEKlOQUTcydA+T+Yb6jKWG3SNMeS6wZ5c+twJJnjOkkOGZVfykZTpSh9oimyciiFV0LF/f3i5NRLBls7FPjpapBPOlaWbzNeck2IYgAH5dDUUOzRRMVl/gmNr3SiwJdB0C/2UKHmBzjtXYDtk8sypotRYNxoF9N+YeOCGUwY3H231jQdnO0hlrQTRaaOTRadi9i1H6axGcbS1odPVHS/I+m5PhscyN9n3jO9ruBS5i5GIIH8qYkKfWWpQB9Cx9YF8A7S5EiZLJXKN0apOoD2O6DQ6NcnsTx/BYiUtPepchil2IOjpPiFeUUaUouL2ZKL0yTNDIGggJ22xH8tMlHxLUAPq7RPK4/h5csETkqLaEEv0vACdjJcyaVT0rCrIKSCUhVKoOp2ZVI5z0x1PD4BjDU8bIk4b2AkUmTwcTMu8wkpB2SgnKkepifE9k5KXKcOiWWZ0AJP/bfzgdOlzgWw3EAkg0lzUg9Acw7z3g7wviuJ+GemSqwBlqOtypKyGAvQl9ohFxXDz3LTjJ5v9v2MhjexCVn/mrlnRSKEerg6U5RiO1/Y/ESlEqHeywFKE1JCL3CkmgL1ZLPVqmO04+WkqIcgj/9cwpr/UEkRnZ3FZaVFHeIOhSSHY7oUyh5piysSV1k4YZ4SlGVs6FEuUBJ3AzAnMKWVbQsYmC0T55mzkGVJUWWZKPChRFGBcBzVurRve1XZETnm4dv1KlBIALBnSzO7AEa9Y5/MwaiqaAhUtKXUtAJJSBulRBIB3cgQtuBZSvkb/EJUd8tE5EgOBQrUGuQ1X0qNYuyZvio1RQ3FdoGScSAqWTLAy/pUUFWxzPQjQt6wRwZEtPj+JRBS5Y1Dg52Yjz1F4bchKNiLGpNSXBL1GuhqKQNZwT9dejwamYtSkkJ7tiCLE3rSwely9doCilIZrFzoDRHoFY9aPQj7+6wpQnzJ5+o/aFEQVy+/WFHXYtjxz5Q9c0qGUDrE5wxFQfv7+UMWCVMNKbHe33aFuElkIZIAd+tOf09IZNLhJGgrSnL2iSWrVTbAUPr84YpT0FoVDo2H4drSnM9FOA+rM46R0HF8elyJeZam2GpPIaxxfheNVJmBSbFgQLno+oekLinFV4mc5c6JGw0jrWTZSEdclqNLj+1E+fN8ExWYFkJTS5vS5sPuh2V2YmLxQ7095kQmbO5rSDklv7/AOyCHYbsknDpEyYAqaQ9vh5Dnzg52i40jDSVKpmXbq1z0H0jMot5e32NdWcZNU6a/wBmU7PyRLJUtgJMpSQCTWZMOZZryS1OcVZOKQcs2pUUqNrIS6Ef/IHn8oeNcaGJTKlSQ0yesA8lEJB8gGJ6naL/AAjs6+JXIUogoSlPUAgv0bJ/uEB7fv8AZdcwNRSerfq5mMZLzT8asikmUQzWUQAQ+4IKdbQH4lw7NNQwouWlQDmqsoKg51bw+kaFTKRxBSPjmqVMBuyQtToOrgEKpvAriCS0opBIlSvAv4grLvZg7i19KRrv4vX7GC3hz8vuZrFLUoCg8IyuTWhzO5Ny5iKSkeJ3oKB+nLzblF/FozFJFAt6i2ZI8QqWDpY/6moLV5+D8CVDUEHqN/URS5OxDNbKG286ag83qIrqLl4uzpedBUkOUs5D62BFtCM2resWJBKUoI8SbGxKbkFr1c/WGRwc7Pdr1YdYCi4sS9xoFbtobjnaOr9mEysRMTOSApBDKNKbOH9OscFDhIcBjY6j0+Rghwbj87CTErlqKVCtDd/UEHUFwdRCOOMBw9z6lTwhIOZCUKG1B6R7OwAWGVISoagpSqnQxkOwn4ioxuWWrKicbaJWdWd2V/T6bDe91Ma4+/KFTT2OacdwAeyeHV8MsyzYiWpUseaEkJPmIDYzsPiZRz4XGzUkWRO8aOlsv/bGmxXDFO+ZYO6Vn5KdPtFObxXEShYTh0yqbmA4PVI/0wulLdFFN8H6mcwmP4tKmhM6RKmoJbNLYNzfM/kUweXiMNiHkTwlSgPEhaQb65VB25gNziT/ANTpAebLyVZ3DOOdNjdjyiOdxLB4gBWaWsoLjOASk6s4cGOX/a50m/8AG30IJvYWUGOGJkEaSz4D1lqdPmnKecY/td+H6pgKylCZxIeYArKRYuH8Ljra5jR49OIkOvDr71FxKUQCBrlXboFDzhcL7YonKyrBC00UhSSlSeRdx5gkHSKYiS8W6OKcR4XPkqSJiV+F0yyTSh0cUS9WLXimtOVeacj8zFIAALfElkkMz0beO8cX4FLnJJlrVKUdUKavQgpPmPOMHxHs6uWCmeVTNpyRmp/XKINOcsv0vB0HOrzRiVzEBKS4YOC1B0pq29/eIMQgZyRYn/FPWCPE8OUEMZZToqWlwq7CpIDuae8DUqJT4kJRXZi3nYfvHPw4And3Gz0AHRm9t4gQoqPhD87V5k/vD8VNKnBTVw2jD+/OIcOa1vYDnaBwKbju75p9R+8KFmG0KDkN0G1EA0owFAKWA1OsPRISc26g1bg7j73hoUAz6pFbXOtGJb6aQ8SgUuCD6X+3iJxGJASa5Sx9d3Om8VlSbAUppXa7ecXzJpUX02j2VJHXfSnr9I5WC7gyZJUAG3cmtPusLh6SZqMpAU4IfcV1pF+ZgwSRmI1HPaGdyl60azU86n7eGtiwFJxdzrEnjbIKmdg7RznjnH5mKm5lAlIoGsNqml6kmIcN2oUmWpKnzFJCTe9K29YudiuFCcFd4sZHfJzZgrfX5RKpdRNVCSinIK9kOFBCjiqFMpJa/wARB9GS6j/1WDQQ4TxlSUzMUfiJSlzzzLV0plpp5RNxVDBODlpLLOdR07oJZQfUqIKejw/FJThMHX4lBdNc6gK+QBEJFPEfN/b8i/G788L7gbsojPMUbqyzQxbxP3ZLgXd3pZ4GYrhKu4bO5lqCSx0CmvT8pTeC34fy2K5qx8a1ZT0ZKq+Q9InxGAzYqbKAKQvxp2exPm9v6Y7Vu78f4GdPhwsYfGcIyhSMpVlZdgDlZQUQ+xb0EDMFiRRKlADQk+Hr0jo3anDFEmTiEhIXKKgpyz5m8PM5gQzvWMRx3gJlusNkWkTEua+JsybXqpv+k6xog7pJmSSs+utilOQcPMdKsyCyVZdUllEAkEcwWajiPMVLSkpmpJbN4ktlJSapWGoHFG0I1BEP7oGW4LS8wSq+VKjVKquyCygdmeJ+EoE6WpBSCZTVHxZCSC4FFBJYU0IZ6CGuCxXxHD86VzO8BeoNgobFqA011oWMDEyn+IsHbMzgdW05xflFWGX+qWo9QR8iN9wztFXG4VUqaQXF2O4OvQw6FG4fFLlKBQsggg0NiLH+8dW7JfibNUwmKM/9SVLUia2pSQcqx5E7tHJEKN2cDTr09oehOyqi2j9Njy9IWUb7OzGUrYeUfVHDuK4aejMiYrmCag7EGoP2Hiabw1KvhmvyIf6xwXsT2/XImjvFPpmNlJ/Svfkq413Hb8PxaTNQFo8OYeT7Wb5QsZO+mW/uCSW6KkyRMwylLygpJ8TVCue4MTqlSZqPgHjF0kpU3I3H+YjxnE28CrGl2foFUPks9BFLA4nupmRQ8KqpzeGvLr6UgOK3QVJrDIcVwWXIQVCfPkoFS6krT5pWD7NFbEyJSmKJ6cwDjN4CxtV6Ank3Iwc4jKTMQpJSz63HmA7jqIzX/DsQlwFyZidjt+llC3SnKA/DbDt5sKerLeQLxviOLlKHcofdjV98pOUg7inIQJndrcamk7DK8kK/xF7GycQHy4JIILOhv/BgR5QL4nxGfKKcqVAKukhWZJ1F29oMZ72Z0oYSsvUFT+JImrJylOa9KE6v+/zi3Jxyz4ShKw1HSFP0Y19Ijx3eqUCWyNXMnMf/AI/SKOLkAfBNQkG4cAfMpPsecNe8r7k2scguueJqMi0JzKZ0sxcDwh1UdnAqNYzXEMMULEs0ZrEKvuxoqtRpBDh6UMUib3r11pyrY+ulYlx8uWUnMkldAlTuRyIdlJ6sX9IZPDTO2dwcJUnUqfWhvrCiqvBVNJn+wfvCju7jzfqP3kul/ATxayoBPgUkJYFIZ73LA7XrCSpKQQksN6AjmL/5hyMG9ADlBc8+XUWpDZeDXNUESwonapbmCKNz2rEvDcZRdhy5jgVcEuCTRhcv0DWh6ppdgSaUozDcB94gGGUhZSq4euZ0g6uQ7g8t3tHsmeAmtAHZg5PK/TfXzawo9Uo1ZXWg0vRmFYm4fiDKmZgoEpepFA/3oKViHELUhnSK1BCkq8jlJI3antCwiFrISEqJL6EuEuVEHkznzgcAnuIaY+7kk8zz3ciPezyu7xA8eRYtqFe4pdxQ+keSpiUAsB4mYu7akhlNYgMQaGJGSEkrSCFNejPYjYvqNxXWFlnA8ZadjX47tMuSM6kAvRKgXG7EEOH3qKRkeI8WmYousk1oBYRBN42pKVS1ErlmgUbjZ9zzi92bx8tMwZ0O58Kh+31ELJSisGqjUjbKybngeEyYABNCEJUAdT8SvUn5QXHCkYpEqaCUrSKKHyO8ZnGcSV3E4J8OUApA2LOPKsWPw7428oy1KqC6X2P0ce8RssJ/NMPi0Oa4Mn45wsLw81MxyWUFuNQhRSpL0FQ40eM/xDBd7h5CWzLmYcpS9HUlQWPNiogbmOhcVkJmorRTGou2o5g7RkjhVJGAIFEqD0JYFJzD1APrFr6fRv2Zldpeq9mc84fgFpVNw62SptnZQIUmrsK62IOrxSRM/hpwXlOQuFJqKfDMQ/uNnTtGn46oHEy1BNwqU5pmSCBLJ5ocA/8ARsQYsdqeEpUg5QynlzFo1AUkoWR5gH1MO3pm1w368wJXinxPZvYsTZASmYXHjlqNilQ1A0NHax3jJY9UyXMVJxKBmAYKaoH5SCmhTzb9o6H2RkDuEBavFJJSDoUqtXm/qBtHv4gdmEzpPfp+OWku35kCvqKkdTC0ZXx6eoaqSdzleJwwQqigRQ+R5a+R/t5iAaEsX+FQqCP0nUEbH+8FJ/DjJZM2WVAsULBVlahceLwuDUNR7Q6TwDvPGkKEpRbNcoP9TCjHel4o6iWRFBvYEpAJNwoWB32L/eh3jdfh920XJUJCjmQqiX9gfpGf4x2WXKCVAhyQPMinybzEMkYGa4BlNW/PWFc4yjcCjmx3GeFFD92ChQdknOk+V/QUgPNWSkd2ykJNUKcqSb6uFJdhuOcAuF9qJksZXNN9eR360+pKTO0sqa3egylD/wDImqT1I/8AJoZePIl9GDacHOGxUkTJfhe4SSkpVqCBrFLjvZtRTnlTPEBTOlKx0sDGMk4oupMuYqWsHMkoLO9WIsehB3irM7dqQe6xGIUhXIC39TJp1sYrBcGSm84LeIw89iVTkhrhKcrfOMzxDiJCVkKUtSCk0X4mNCHADdImxvHpM9RlCecyhRYJY8nNjyjKYfATJU1aFOxBSojY2V5Fj6wzaisixTbuHcMrDzi8uauRP2UT4jzSo5V+UR8X4CVVKQF65Xyq6ajoajnAf+KnJ8MwCakfqSFehor3iVHaVUsMAQP0K8SfIllJ94TcrlEmAzodIQwfkqvVs2kEsRiAUq0bq++jNFFPHZU2/wDLVzqn/cPq3WHyxMSTm8SCPCQcyel9tYVKzC2UBNR+n/u//qPYpKnhz4R6n94UHT1kY0EyboknR3ampt5XhqFkaBVne5Y1DhT9RSrbPFuRJSGGrVzOGbQP/aEjB0pbr5m+vQRK49ivNxgpcAUOu7PX25RLLSFJd7hy4boOnOEZWimO3+PWJJuEahGWgJ1uARamvlHbhuOWE5SHAGwapeoO1HsNOcMGCypcpJCgcvyJFadeTdIpgAGmmnvVtaenKJsOkqypQCSSLakv9dX0jsgshpwCWIPozimr3B0tUdIrKwd0kKZnuW3HWlYsqCszZTWnhFB6swejjakRlBSymJSk8xm0IUX2b0juIcEMrhoWllFKCBqF+Ij4dCAcr+IMKVa8UpUtcpTylC/w1I/sekG5kwGYkhACWzeFWYB2pW1hQijAWiOdhmDqKfF+ZikAdRQszQL8AWbJsB2mYtNGR3Dn4S2xbpdoUrigTiAtFGpSlIi4nh0S5yO6CJ4ShJWFhK0ZlA50FrgDzpd2ihM4epS3kp7t6hIPgH9KQoktdjmttUQsoJrOClOo4s6pI42GvpHmI4mDLUEmojmmD4xOSDmQFBNyk+Vib8gX5Rek9pUmiiQ+4IPrHZEVr3CeJwMtUqZMIGdJEwa1BBPrlbzMGsfgUTlonBwUhQI3SdD6+5jKr4mFZmUMqqFmNNYty+NNY+8S0u1i05Xd+tgkcemRiO7AZKkuDer0BOty0FTxMFDBqD7pGOxPEASFAhw9z98oiXxjXMB5/ekFJp4RNu6yG+JTELlBCkOmzbBmps1GgZJy4ZeeQnwGi5ZdjzAdngfM40hqzEDzD+14HzO0SA7Eq6D6mDok8WBqSNNxyYickM+X0vccoGYniFOgZ4zs7j6z8CDXU/2in/DzZp8R8ifppDql/kxHLkEcbx39PiO+n94GzcbMmkOolrNS/O584u4fgqdVV0289WgkmUlNwkEat9LRa9vhFtxZU48JgxJWgkEBBcKYuAPd4JqmJx0r+YMs9Aqdx+oDbcaekVuLsat4iBVrjbeG4dWRKVpIBBpWvmDobQdTVuuAtsA5XAiCxUPd4IYicpAllRzH4SeX5XiTiWLKVpUBmlrDhqEbjY8og4iSoS8oOU1JNPLrHcfI697CmAgvSPVpcWfrb5QkuQ17F2qOT3MSHD5amgaAGxQVhQoVSPKPJMqZK/5ZOU3BsfveCMoOSALWNnh6UKa33rAvYNgAqcp7D2hQfEwimZH+wH31hQ3ey5e/4HsufXqE8opSwpytCm0oNFqHkwoTr584UKJvcY0/ZQD+GxM1h3iAcqmDjwk7bgRkpaQRm1JAPnU0teFChmvCvqTT8bH47Dpdmp/mPcgTIWRQggDoUrJ9wPSFCibeRnsQy1FgdQqnKPUJBYmpKmJ1L5nrChRzb1eQy+HzPEzSCutg4evLWHrxClSEubZm8lAD2JhQoR/Cn9QojxiQlaGp4gP+1R+YEeST4km+ZRBevzhQoEd0MvgJcQPACwuRYWFn3jyfITUNrChQ/IXme4/CIVhZJKQT/Mrr8W94CYmQlJoAHv8AfkPSFChE3b1HSyTYbAIUkOkGoHuRFrhuBlvL/loOYgF0pVc/1At5R5CisctEnxNNxjAy5OEAly0JC5hzeBJNFUqQ4ZtIGYThstUqcopqJcxQqR4klIBYFtTChRWvFRSsuL/9EYttSv1gq8LkJMqY6QSEggkBweW0U8WMqUqFCQa/6m+UKFE47Ip/B7MT8v2hyvEQogO2gA9hSFCjnsdxK2JU6g+w05mJ5aX++UKFBe4FsM4h/wApHJRaHIP87LcMkMaigBFDChRVcPp9xVx8zxaAmasAMAbC14U8eB9RHsKEl8TDD4V9CDAqvF6fJBQQRrHsKEjuOQfwqdoUKFC3Y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678660"/>
            <a:ext cx="24574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9" descr="data:image/jpg;base64,/9j/4AAQSkZJRgABAQAAAQABAAD/2wCEAAkGBhAPDw8PDw8PFA8PDw8PDw8PDw8QDQ8PFBAVFBQQFBQXHCYeFxojGRQUHy8gIycpLCwsFR4xNTAqNSYrLCkBCQoKDgwOFA8PFykYHBgpLCkpKSkpKSkpKSkpKSkpKSkpKSkpKSkpLCkpKTYpKSkpKSwpKSkpLCksKSkpLCwpKf/AABEIAMMBAgMBIgACEQEDEQH/xAAcAAEBAAEFAQAAAAAAAAAAAAAAAQIDBAUGBwj/xAA4EAACAQIDBQUFBwQDAAAAAAAAAQIDEQQFIQYSMUFREyJhcZEyQlKBoQczYnKxwfAUFSNDgsLR/8QAFwEBAQEBAAAAAAAAAAAAAAAAAAECA//EABwRAQEBAAMBAQEAAAAAAAAAAAABEQIhMRIDUf/aAAwDAQACEQMRAD8A8bRQDYoALEUBAC/LiQrFgACMoxu0rpXdrt2S82BjYFAEsGigCMhkAMQUoGIAAWAAEBSAAAQQyjG7IbiE4LqBVHkVQMJYrojTlXk+bCN1GNuhj26No2zEGOS/rCHHAmGKVAGsVV0AKkBDJIyjBtpJcfASjZ2/QoxBQBAmUgAFt/OYRBLAoAgKAIAABGihgYgyMQBCgCAAAACCAAAQpAAACsgCosQRnY1sPWStGSThzSXe195PqauKwLpSjfWEkpwmvZnB81/NGBu6WWyhGN/fh2k5NpbtJLe3V5q1/NHFzWvn0O+Y/B01RliIO8ZUqdNfhhTTk1/ytSXqdFkjVZ3WmDPdIRUIWwAhbgACFaIQEACgLAACMoIqEKAjEFZAoQrIAADIIAAIUgAAADOKNfD0ou8ptqMbXt7Um+EUbdGalpbxuWDlsHQoVdOxrRjw7SNRSt4tSST8kdlyvZ/tIPCVJKcJ3qYKutO+vbou/Bta26pnSHUbsuSSSXLxOybHZq1WjQnNqnUaUW/9dVawmumunzLErsuS0IudfBYlNKVRTpOekX3VFx15cDYZ99nNWDcqCb5um1Z+cXzR3+OVRx8Lq0cXS0qQ4Kpb3vPjYyy7MZUbUcTCU6V3aMl/mpK9rp9C+MvDcTg5024zjKLXKSszQcT6Az3ZLD4ulvrdqU5K6qRX+SHmeUbUbFVcH313qLekly8xi66rYxaNWUTCxFYgysTdAhDKxLAGQrBBCWMrECoCkAjQKRoCWIUSdwIQoYEDAILvcbc7XMWABAUgEsUlihWSKQpRmjVpytqv4zRRqQZUezbK5hUxOHpYim3HFUo634V4x0v48NTt8OxzKm3bs8Sluzi0lJ+D8P1On7CVIYvLKdPD1IwxmEk7cFJveur34xknb1Obo1O2mnbsMdD2o8I1bdPiXgTWK0oV6+CrS31uwlUcIwScpVVuXVtbR5+hy+JpUsRTklGMoSTU6d04vk7dGbjD4yOJXZYiKjVStr14XT/nyOMq5fUwT3oqUqCava7cEudvm22XweN7W5B/SYiUF93LvU3+G/B+KehwMke57X7Kxx1JShZ370Jrk7HjuaZRVw1R0q0HGafBrj4rqVrxxliWNZwMd0g07CxqbpXADSsSxqOJN0DTsLGo4mNgMGiGbQaCtMGTRCDEjMiMDEMrIBAUhBAAAIUgUsCWKEZAhQrJGSZgmZFRvsvzOrh5qpRqShNcJRdn5eKO14f7Ra83FYndnb37OMl43WqOkRZmpDEez5NtjSq7sazt8FbRvyk1xO5UcZUik3adN2tOPeTXifNuHxcoO8ZNdVyfmjvOx+3lSjJU5TtF+7J9x/8AhL0uPcMvpUpRcUrKWu5ZWv1Rxm02ytCvTtVpxlZd3TXhyOKw+0sJwluNqa3XKm7aa8U+aN7gdr43VOqrK61lFriXjKtn8eV5psB35djvr8LW+vVao4qOwuLcpRUF3febsnfktL/Q97x06dOjKvGMbyWiVtOhssiy+c1Kc1q5zutOKk1YulnWvEKmw2NX+hteEoP9zZ1tmMXD2sNWXlTk19D6U/ta+FehhPJo/ChsYfMFTBSj7UZL80Wv1NJ0T6ZxGQwlo4rycU0cHjtgMLUvfD0/OMd1+sbDR8/umYOmev5j9k9F3dOVSD6XU4+j1+p1bMfs1xNP2HCa+cJfXT6jVdH3SSictjskrUfvKU4rq4vd9eBx8qQG2aMWjcSiYKk3ok2+i1ZBoj+eJqVKTTs00+jVjTaCsWRmRLAYkK0QggKQAQoAgACqUgCKVEKUZItzFFAzUjOMjSKmBz2WbTVqMVDflur2Zp2q09Ld2XG3gc1gs+xEqqnJ71JJJtJSfC29KXtNt3d3c6UmbrBYyVKW9GUl5c/CwXce5ZRi1Uo6ye4lxvw6I7BsdmajRUW9Lv8AXieJ5btXTvTVXfSut9xa0XVLmdoyXa6EEoN8NL+HU58rjpxy69vp1oy4MzPPct2mT4T9Gdmwee3WrJrN41zjinyNOWHi+RpUcwhLmbhVF1RWcbapgU+BtauVp+6jlUwXR1bF5BF3vFa8rHUs6+znD1bvs92XxQ7r+mj9D1SUE+JoVcFFjUr51zP7O69OaVNxlFu15tQ3fGXKwxOztShT3YL8zXGT6t8/I9zxmRLV2vrb1Or47JVeWiWr0XA1up48FxcXvO5tpRPRc82PjVqS3XuVOPDuy8/HxOm5nkNfDt9pB7vxrWHry+ZVcS0Ro1HEwaAxkjEzaMWBiQyIQYgrIAAAVQQoQKiFLBUCFAyTKYItwM0yqRgW4GopG4pYqS5s2lypgdgwGeyg1aTXzO2ZVtrJWTdzzaMjVhXa4MzeLU5Pccv2vhK3eszsGFz5Ne2j58w+byjzZzOC2qnG3eZn5a+n0BhM1tbvXv5m8jm65r0PEsFtw1xk/U53C7edWvUYy9Up5pFmqsbB8zzWltlB8Wa62tg+EvqQx6JLEpp2a4HUM+lOlLfSvB8bLgcetrYpe0vUyqbUU6kXGTTuZrLZY+nGUY1o6pavy5o2ThGaaa+TEsxi6deCa9neXrr+xuMLSTSfVIXleqedOq5rsVRq3lCO5LrDh848DqWY7H4ildqO/HrH2rfl4+h66sMYzwd9Cz9F2PCKlJp2aaa4p6P0MJU7K57NmOzVCr95CLfJta+p1rNNiKbT3Fbo4nXjZWdjzlkN7mWXToVHCfmnykupsmMVBcEAXAuAIikKgKCFAoIVFApABSpmJbgZ3CZgW4GdypmFwhqNRSMlM0ri4G4jWa5mtHGyXBs2W8XeA5KGbTXM1VndTqziN4yVQYOTnnFT4mY/3er8T9Tjd4sXcZB3LZTETqOq5Nu8d1fr+x6Hlsu6vJHQNmYdnTS5y1Z3XA1klxOfKdpfHNJIu6bOGMS5mVTGprT5l4/nrla2uPxqTta75W69DqWdbV/08nFy7/OEe9Jed9EbXabbvdc6WDkru6niEk2usab/AO3p1Og1Kjbbbbbd227tvq2a+cdZ43+e5y8VNScVGyaXV35s4tlbMQ0EZTFgAAACAAoCYAoIBooCBYKCAgpSXAFFyADK4uYgDO4uYFAyuLmIAzuctlWUSm1JuCjx1nHX6nDXAR3lYhUraqy53Rv8NtHHhc85uFImFelVtqKNNXnVV/hj3pv5I6zn22VXERdKnenRejSffqL8T6eB1psjZv6uYnyyczFslwzLQRi5GAIVkAAgAFIAKEABQQtwKDEoFFwQCgEApSC4AAXApBcXAtxcgAoRABblUjG4AtyEAFIGQBcEAFIAAAAAEKAKrW49NP3IAKAAAAAtwmQAUEAFBLgCgXIBRcgAoIAK2LkABsXAAAgAAAAAS4FBAAAAAoAAAAAABQAAAAAAAAAAAAAAAAAAIUAQAAAAAABBAAUAAAAA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11" descr="data:image/jpg;base64,/9j/4AAQSkZJRgABAQAAAQABAAD/2wCEAAkGBhAPDw8PDw8PFA8PDw8PDw8PDw8QDQ8PFBAVFBQQFBQXHCYeFxojGRQUHy8gIycpLCwsFR4xNTAqNSYrLCkBCQoKDgwOFA8PFykYHBgpLCkpKSkpKSkpKSkpKSkpKSkpKSkpKSkpLCkpKTYpKSkpKSwpKSkpLCksKSkpLCwpKf/AABEIAMMBAgMBIgACEQEDEQH/xAAcAAEBAAEFAQAAAAAAAAAAAAAAAQIDBAUGBwj/xAA4EAACAQIDBQUFBwQDAAAAAAAAAQIDEQQFIQYSMUFREyJhcZEyQlKBoQczYnKxwfAUFSNDgsLR/8QAFwEBAQEBAAAAAAAAAAAAAAAAAAECA//EABwRAQEBAAMBAQEAAAAAAAAAAAABEQIhMRIDUf/aAAwDAQACEQMRAD8A8bRQDYoALEUBAC/LiQrFgACMoxu0rpXdrt2S82BjYFAEsGigCMhkAMQUoGIAAWAAEBSAAAQQyjG7IbiE4LqBVHkVQMJYrojTlXk+bCN1GNuhj26No2zEGOS/rCHHAmGKVAGsVV0AKkBDJIyjBtpJcfASjZ2/QoxBQBAmUgAFt/OYRBLAoAgKAIAABGihgYgyMQBCgCAAAACCAAAQpAAACsgCosQRnY1sPWStGSThzSXe195PqauKwLpSjfWEkpwmvZnB81/NGBu6WWyhGN/fh2k5NpbtJLe3V5q1/NHFzWvn0O+Y/B01RliIO8ZUqdNfhhTTk1/ytSXqdFkjVZ3WmDPdIRUIWwAhbgACFaIQEACgLAACMoIqEKAjEFZAoQrIAADIIAAIUgAAADOKNfD0ou8ptqMbXt7Um+EUbdGalpbxuWDlsHQoVdOxrRjw7SNRSt4tSST8kdlyvZ/tIPCVJKcJ3qYKutO+vbou/Bta26pnSHUbsuSSSXLxOybHZq1WjQnNqnUaUW/9dVawmumunzLErsuS0IudfBYlNKVRTpOekX3VFx15cDYZ99nNWDcqCb5um1Z+cXzR3+OVRx8Lq0cXS0qQ4Kpb3vPjYyy7MZUbUcTCU6V3aMl/mpK9rp9C+MvDcTg5024zjKLXKSszQcT6Az3ZLD4ulvrdqU5K6qRX+SHmeUbUbFVcH313qLekly8xi66rYxaNWUTCxFYgysTdAhDKxLAGQrBBCWMrECoCkAjQKRoCWIUSdwIQoYEDAILvcbc7XMWABAUgEsUlihWSKQpRmjVpytqv4zRRqQZUezbK5hUxOHpYim3HFUo634V4x0v48NTt8OxzKm3bs8Sluzi0lJ+D8P1On7CVIYvLKdPD1IwxmEk7cFJveur34xknb1Obo1O2mnbsMdD2o8I1bdPiXgTWK0oV6+CrS31uwlUcIwScpVVuXVtbR5+hy+JpUsRTklGMoSTU6d04vk7dGbjD4yOJXZYiKjVStr14XT/nyOMq5fUwT3oqUqCava7cEudvm22XweN7W5B/SYiUF93LvU3+G/B+KehwMke57X7Kxx1JShZ370Jrk7HjuaZRVw1R0q0HGafBrj4rqVrxxliWNZwMd0g07CxqbpXADSsSxqOJN0DTsLGo4mNgMGiGbQaCtMGTRCDEjMiMDEMrIBAUhBAAAIUgUsCWKEZAhQrJGSZgmZFRvsvzOrh5qpRqShNcJRdn5eKO14f7Ra83FYndnb37OMl43WqOkRZmpDEez5NtjSq7sazt8FbRvyk1xO5UcZUik3adN2tOPeTXifNuHxcoO8ZNdVyfmjvOx+3lSjJU5TtF+7J9x/8AhL0uPcMvpUpRcUrKWu5ZWv1Rxm02ytCvTtVpxlZd3TXhyOKw+0sJwluNqa3XKm7aa8U+aN7gdr43VOqrK61lFriXjKtn8eV5psB35djvr8LW+vVao4qOwuLcpRUF3febsnfktL/Q97x06dOjKvGMbyWiVtOhssiy+c1Kc1q5zutOKk1YulnWvEKmw2NX+hteEoP9zZ1tmMXD2sNWXlTk19D6U/ta+FehhPJo/ChsYfMFTBSj7UZL80Wv1NJ0T6ZxGQwlo4rycU0cHjtgMLUvfD0/OMd1+sbDR8/umYOmev5j9k9F3dOVSD6XU4+j1+p1bMfs1xNP2HCa+cJfXT6jVdH3SSictjskrUfvKU4rq4vd9eBx8qQG2aMWjcSiYKk3ok2+i1ZBoj+eJqVKTTs00+jVjTaCsWRmRLAYkK0QggKQAQoAgACqUgCKVEKUZItzFFAzUjOMjSKmBz2WbTVqMVDflur2Zp2q09Ld2XG3gc1gs+xEqqnJ71JJJtJSfC29KXtNt3d3c6UmbrBYyVKW9GUl5c/CwXce5ZRi1Uo6ye4lxvw6I7BsdmajRUW9Lv8AXieJ5btXTvTVXfSut9xa0XVLmdoyXa6EEoN8NL+HU58rjpxy69vp1oy4MzPPct2mT4T9Gdmwee3WrJrN41zjinyNOWHi+RpUcwhLmbhVF1RWcbapgU+BtauVp+6jlUwXR1bF5BF3vFa8rHUs6+znD1bvs92XxQ7r+mj9D1SUE+JoVcFFjUr51zP7O69OaVNxlFu15tQ3fGXKwxOztShT3YL8zXGT6t8/I9zxmRLV2vrb1Or47JVeWiWr0XA1up48FxcXvO5tpRPRc82PjVqS3XuVOPDuy8/HxOm5nkNfDt9pB7vxrWHry+ZVcS0Ro1HEwaAxkjEzaMWBiQyIQYgrIAAAVQQoQKiFLBUCFAyTKYItwM0yqRgW4GopG4pYqS5s2lypgdgwGeyg1aTXzO2ZVtrJWTdzzaMjVhXa4MzeLU5Pccv2vhK3eszsGFz5Ne2j58w+byjzZzOC2qnG3eZn5a+n0BhM1tbvXv5m8jm65r0PEsFtw1xk/U53C7edWvUYy9Up5pFmqsbB8zzWltlB8Wa62tg+EvqQx6JLEpp2a4HUM+lOlLfSvB8bLgcetrYpe0vUyqbUU6kXGTTuZrLZY+nGUY1o6pavy5o2ThGaaa+TEsxi6deCa9neXrr+xuMLSTSfVIXleqedOq5rsVRq3lCO5LrDh848DqWY7H4ildqO/HrH2rfl4+h66sMYzwd9Cz9F2PCKlJp2aaa4p6P0MJU7K57NmOzVCr95CLfJta+p1rNNiKbT3Fbo4nXjZWdjzlkN7mWXToVHCfmnykupsmMVBcEAXAuAIikKgKCFAoIVFApABSpmJbgZ3CZgW4GdypmFwhqNRSMlM0ri4G4jWa5mtHGyXBs2W8XeA5KGbTXM1VndTqziN4yVQYOTnnFT4mY/3er8T9Tjd4sXcZB3LZTETqOq5Nu8d1fr+x6Hlsu6vJHQNmYdnTS5y1Z3XA1klxOfKdpfHNJIu6bOGMS5mVTGprT5l4/nrla2uPxqTta75W69DqWdbV/08nFy7/OEe9Jed9EbXabbvdc6WDkru6niEk2usab/AO3p1Og1Kjbbbbbd227tvq2a+cdZ43+e5y8VNScVGyaXV35s4tlbMQ0EZTFgAAACAAoCYAoIBooCBYKCAgpSXAFFyADK4uYgDO4uYFAyuLmIAzuctlWUSm1JuCjx1nHX6nDXAR3lYhUraqy53Rv8NtHHhc85uFImFelVtqKNNXnVV/hj3pv5I6zn22VXERdKnenRejSffqL8T6eB1psjZv6uYnyyczFslwzLQRi5GAIVkAAgAFIAKEABQQtwKDEoFFwQCgEApSC4AAXApBcXAtxcgAoRABblUjG4AtyEAFIGQBcEAFIAAAAAEKAKrW49NP3IAKAAAAAtwmQAUEAFBLgCgXIBRcgAoIAK2LkABsXAAAgAAAAAS4FBAAAAAoAAAAAABQAAAAAAAAAAAAAAAAAAIUAQAAAAAABBAAUAAAAAH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37629"/>
            <a:ext cx="24574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90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D.	Most cephalopods have small </a:t>
            </a:r>
            <a:r>
              <a:rPr lang="en-US" b="1" i="1" u="sng" dirty="0"/>
              <a:t>internal</a:t>
            </a:r>
            <a:r>
              <a:rPr lang="en-US" b="1" dirty="0"/>
              <a:t> shell (squid, cuttlefish) or </a:t>
            </a:r>
            <a:r>
              <a:rPr lang="en-US" b="1" i="1" u="sng" dirty="0"/>
              <a:t>none</a:t>
            </a:r>
            <a:r>
              <a:rPr lang="en-US" b="1" dirty="0"/>
              <a:t>  (octopus) </a:t>
            </a: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5364" name="Picture 4" descr="http://1.bp.blogspot.com/_ZdcfqAMQM6U/RzLkjtWONdI/AAAAAAAABVY/qaJ-K3rg4Xc/s400/sotong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96952"/>
            <a:ext cx="38100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75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E.	</a:t>
            </a:r>
            <a:r>
              <a:rPr lang="en-US" b="1" dirty="0" err="1"/>
              <a:t>Defences</a:t>
            </a:r>
            <a:r>
              <a:rPr lang="en-US" b="1" dirty="0"/>
              <a:t>: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1.   Move rapidly by using a form of </a:t>
            </a:r>
            <a:r>
              <a:rPr lang="en-US" b="1" i="1" u="sng" dirty="0"/>
              <a:t>jet</a:t>
            </a:r>
            <a:r>
              <a:rPr lang="en-US" b="1" dirty="0"/>
              <a:t> </a:t>
            </a:r>
            <a:r>
              <a:rPr lang="en-US" b="1" dirty="0" smtClean="0"/>
              <a:t>propulsion </a:t>
            </a:r>
            <a:r>
              <a:rPr lang="en-US" b="1" dirty="0"/>
              <a:t>forcing </a:t>
            </a:r>
            <a:r>
              <a:rPr lang="en-US" b="1" i="1" u="sng" dirty="0"/>
              <a:t>water</a:t>
            </a:r>
            <a:r>
              <a:rPr lang="en-US" b="1" dirty="0"/>
              <a:t> out of the mantle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cavity through the </a:t>
            </a:r>
            <a:r>
              <a:rPr lang="en-US" b="1" dirty="0" err="1"/>
              <a:t>tubelike</a:t>
            </a:r>
            <a:r>
              <a:rPr lang="en-US" b="1" dirty="0"/>
              <a:t> </a:t>
            </a:r>
            <a:r>
              <a:rPr lang="en-US" b="1" i="1" u="sng" dirty="0" smtClean="0"/>
              <a:t>siphon</a:t>
            </a:r>
          </a:p>
          <a:p>
            <a:pPr marL="0" indent="0">
              <a:buNone/>
            </a:pPr>
            <a:r>
              <a:rPr lang="en-US" b="1" dirty="0" smtClean="0"/>
              <a:t>2</a:t>
            </a:r>
            <a:r>
              <a:rPr lang="en-US" b="1" dirty="0"/>
              <a:t>.   Release dark-colored, foul-tasting </a:t>
            </a:r>
            <a:r>
              <a:rPr lang="en-US" b="1" i="1" u="sng" dirty="0"/>
              <a:t>ink</a:t>
            </a:r>
            <a:r>
              <a:rPr lang="en-US" b="1" dirty="0"/>
              <a:t> </a:t>
            </a:r>
            <a:endParaRPr lang="en-CA" dirty="0"/>
          </a:p>
          <a:p>
            <a:pPr marL="514350" indent="-514350">
              <a:buAutoNum type="arabicPeriod" startAt="3"/>
            </a:pPr>
            <a:r>
              <a:rPr lang="en-US" b="1" dirty="0" smtClean="0"/>
              <a:t>Change </a:t>
            </a:r>
            <a:r>
              <a:rPr lang="en-US" b="1" i="1" u="sng" dirty="0" err="1"/>
              <a:t>colour</a:t>
            </a:r>
            <a:r>
              <a:rPr lang="en-US" b="1" dirty="0"/>
              <a:t> to blend into </a:t>
            </a:r>
            <a:r>
              <a:rPr lang="en-US" b="1" i="1" u="sng" dirty="0" smtClean="0"/>
              <a:t>surroundings</a:t>
            </a:r>
          </a:p>
          <a:p>
            <a:pPr marL="514350" indent="-514350">
              <a:buAutoNum type="arabicPeriod" startAt="3"/>
            </a:pPr>
            <a:endParaRPr lang="en-US" b="1" i="1" u="sng" dirty="0"/>
          </a:p>
          <a:p>
            <a:pPr marL="0" indent="0">
              <a:buNone/>
            </a:pPr>
            <a:r>
              <a:rPr lang="en-US" sz="2800" b="1" i="1" u="sng" dirty="0">
                <a:hlinkClick r:id="rId2"/>
              </a:rPr>
              <a:t>A squid video</a:t>
            </a:r>
            <a:r>
              <a:rPr lang="en-US" sz="2800" b="1" dirty="0">
                <a:hlinkClick r:id="rId2"/>
              </a:rPr>
              <a:t> 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>
                <a:hlinkClick r:id="rId3"/>
              </a:rPr>
              <a:t>An Octopus video</a:t>
            </a:r>
            <a:endParaRPr lang="en-CA" sz="2800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572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Autofit/>
          </a:bodyPr>
          <a:lstStyle/>
          <a:p>
            <a:r>
              <a:rPr lang="en-US" sz="4000" b="1" dirty="0"/>
              <a:t>VI.	</a:t>
            </a:r>
            <a:r>
              <a:rPr lang="en-US" sz="4000" b="1" u="sng" dirty="0"/>
              <a:t>How Mollusks Fit into the World</a:t>
            </a:r>
            <a:r>
              <a:rPr lang="en-CA" sz="4000" dirty="0"/>
              <a:t/>
            </a:r>
            <a:br>
              <a:rPr lang="en-CA" sz="4000" dirty="0"/>
            </a:b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VI.  </a:t>
            </a:r>
            <a:r>
              <a:rPr lang="en-US" b="1" u="sng" dirty="0" smtClean="0"/>
              <a:t>How </a:t>
            </a:r>
            <a:r>
              <a:rPr lang="en-US" b="1" u="sng" dirty="0"/>
              <a:t>Mollusks Fit into the World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A</a:t>
            </a:r>
            <a:r>
              <a:rPr lang="en-US" b="1" dirty="0"/>
              <a:t>.	Many ecological roles: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1</a:t>
            </a:r>
            <a:r>
              <a:rPr lang="en-US" b="1" dirty="0"/>
              <a:t>.	</a:t>
            </a:r>
            <a:r>
              <a:rPr lang="en-US" b="1" i="1" u="sng" dirty="0"/>
              <a:t>Herbi</a:t>
            </a:r>
            <a:r>
              <a:rPr lang="en-US" b="1" dirty="0"/>
              <a:t>vores			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2</a:t>
            </a:r>
            <a:r>
              <a:rPr lang="en-US" b="1" dirty="0"/>
              <a:t>.	</a:t>
            </a:r>
            <a:r>
              <a:rPr lang="en-US" b="1" i="1" u="sng" dirty="0"/>
              <a:t>Carni</a:t>
            </a:r>
            <a:r>
              <a:rPr lang="en-US" b="1" dirty="0"/>
              <a:t>vores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3</a:t>
            </a:r>
            <a:r>
              <a:rPr lang="en-US" b="1" dirty="0"/>
              <a:t>.	Scavengers: eat</a:t>
            </a:r>
            <a:r>
              <a:rPr lang="en-US" b="1" i="1" dirty="0"/>
              <a:t> </a:t>
            </a:r>
            <a:r>
              <a:rPr lang="en-US" b="1" i="1" u="sng" dirty="0"/>
              <a:t>detritus</a:t>
            </a:r>
            <a:r>
              <a:rPr lang="en-US" b="1" i="1" dirty="0"/>
              <a:t> (</a:t>
            </a:r>
            <a:r>
              <a:rPr lang="en-US" b="1" dirty="0"/>
              <a:t>clean up dead </a:t>
            </a:r>
            <a:r>
              <a:rPr lang="en-US" b="1" dirty="0" smtClean="0"/>
              <a:t>material</a:t>
            </a:r>
            <a:r>
              <a:rPr lang="en-US" b="1" i="1" dirty="0" smtClean="0"/>
              <a:t>)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B</a:t>
            </a:r>
            <a:r>
              <a:rPr lang="en-US" b="1" dirty="0"/>
              <a:t>.	Food source for </a:t>
            </a:r>
            <a:r>
              <a:rPr lang="en-US" b="1" i="1" u="sng" dirty="0"/>
              <a:t>humans</a:t>
            </a:r>
            <a:r>
              <a:rPr lang="en-US" b="1" dirty="0"/>
              <a:t> and other animals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</a:t>
            </a:r>
            <a:endParaRPr lang="en-C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0872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 descr="http://cephalopods.lifedesks.org/files/cephalopods/images/Common-octopus-eating-crab.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74752"/>
            <a:ext cx="2325548" cy="155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images.imagestate.com/Watermark/19322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17031"/>
            <a:ext cx="1745236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x44.xanga.com/718f936208230261323417/z20494347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863" y="4570172"/>
            <a:ext cx="1762125" cy="132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://www.cooknutri.com/wp-content/uploads/SPICY-MUSSELS-STEA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538" y="5517232"/>
            <a:ext cx="1660806" cy="110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8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27-1  Mollusks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I.  What is a Mollusk?</a:t>
            </a:r>
            <a:endParaRPr lang="en-CA" b="1" dirty="0" smtClean="0"/>
          </a:p>
          <a:p>
            <a:pPr marL="0" indent="0">
              <a:buNone/>
            </a:pPr>
            <a:r>
              <a:rPr lang="en-US" dirty="0" smtClean="0"/>
              <a:t>A.  Phylum Mollusca Origin:  from Latin </a:t>
            </a:r>
            <a:r>
              <a:rPr lang="en-US" dirty="0" err="1" smtClean="0"/>
              <a:t>Molluscus</a:t>
            </a:r>
            <a:r>
              <a:rPr lang="en-US" dirty="0" smtClean="0"/>
              <a:t> = soft</a:t>
            </a:r>
            <a:endParaRPr lang="en-CA" dirty="0" smtClean="0"/>
          </a:p>
          <a:p>
            <a:pPr marL="0" indent="0">
              <a:buNone/>
            </a:pPr>
            <a:r>
              <a:rPr lang="en-US" dirty="0" smtClean="0"/>
              <a:t> B.  Contains animals that look and act very differently from each other</a:t>
            </a:r>
            <a:endParaRPr lang="en-CA" dirty="0" smtClean="0"/>
          </a:p>
          <a:p>
            <a:pPr marL="0" indent="0">
              <a:buNone/>
            </a:pPr>
            <a:r>
              <a:rPr lang="en-US" dirty="0" smtClean="0"/>
              <a:t>C.  Mollusks:  Soft-bodied animal that have an internal or external shell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AutoShape 2" descr="data:image/jpg;base64,/9j/4AAQSkZJRgABAQAAAQABAAD/2wCEAAkGBhQSEBUUEhQVFRUVFhgXFxcXFhgVHRoXGhcXFhgXGhcYHCYgGBsjHBcVHy8gJCcpLCwsFx8xNTAqNSYrLCkBCQoKDgwOGg8PGikcHxwpLCkpKSkpKSkpKSkpKSwpLCkpKSkpKSksKSwpKSwpLCwpKSwpKSkpKSwpKSwsLCwsLP/AABEIAKgA4AMBIgACEQEDEQH/xAAcAAABBQEBAQAAAAAAAAAAAAAEAAIDBQYBBwj/xAA6EAABAwIEBAMGBQQCAgMAAAABAAIRAyEEEjFBBVFhcQYikROBobHB8AcUMtHhQlJi8RWCFpIkM3L/xAAaAQACAwEBAAAAAAAAAAAAAAABAgADBAUG/8QAJhEAAgICAQMEAgMAAAAAAAAAAAECEQMhEgQxUQUTIkEyoRRCYf/aAAwDAQACEQMRAD8A8wPDWjVjfkpf+IZl/QJ9LeqsXYaQJ1THOebZfer6OfzfkrXYFgDfICSSDyHLunVsHRJgNEcxInnurXC0zmALQdZnlESq3G4E0zLbtJQoZS/0BPCKbnEBxHcT+yjHAHukMIMa7e9FUqRJR1KsBAMgmxg/MIcUWc2jJ1KZBghca2VqeN8PY1oLZneVRGgDpYpGi6OS0ApIo4F211CWRqEKHtMjST8qbCjQTiScRyXIUohxJdSCBDiS6VxQgkkklCCSSSUIJJJJQgkkklCCSSSUIeyMwDTsE9+BYGmwQgxsEIulj2k32V5xaZHheEtIJISr8JZlcHyLW7q94TWBMyIAmCYCA8S14e2GwImdkArsZOjw5gd/ajm8DabgweuinZQmXGBcQrHBuEGbga9EQuTMzj+BuiHaHTdQUPDwmw+q11bA5rg226KLDYWDpugkP7jSKHBeF73VhU8NsIyuY0g7wtPhKYAk33Urm5jmAkTyT0VPJJ/Zhsb+Fofei4ttobiehVFX/DTFNny5o/tP7r2ulSIFoTMWCW2slcUXRzzX2fPmM8PYilIfSeI6Kv01C+ksHQzNJdlPIRPukqi4j4IwuJcTUpwY/Uzy/JLx8F8epf8AZHhJXIXquI/CGkSRTruB2zNBtysU/DfgqwXqYiRyDI+Jcl4su9+B5NCUL2Gr+D+HcYbUqtMa2I7mdOyp+I/g49s+yrNd0cMp+ajgwLqIM81SWix3gPGUhLqLiBu2HfIqoxHDKlP9bHt//TSPmEtFynF9mCLoCdkXXN5ffRAYYkuwuEKEFCULoCRRINSSSQIeq1cGQSDqDCVHAHsFcVqZfDnDWfNEXtK5Td6K84vJgtDDVCDlBOUSh8bWc4xvyB6XV7h65ptcJiRpzVTiKIPmGoP2VKImAYfF2LCdD75RznBsROxI0m1wmPcHuHtIm3mAue4GpT8TXDmtDQQ4ZsxJmb2jlaFAvYTTxkAEfpNxBmOiPoVmuGt1nsOwzB+HNWuEoHQ2M+4ooVoKdiMh0MH3WR+GxggcvRV+JwpUopnbZEUv6GLtrsmHFg225qsw1he9lOC0Rt/OyljFh7Mh0zDY6XRbWgt2VF7R2fUkcipjxCG3MXUbQ0SasAO/NS03kWKBFeZJUlKv1ukIg7PZNI5BRsxA3Kne8bKW2NRDcKR7GuHmDXdxPzCje+yjAKBCuxXhmi7MG02NDhBhrRY63hV9X8N8G5pHs8tv1NJB+cK+LzOmi4a8hEClJdmec4/8I3a0aoI5OEH4Ktq/hxiCIcWQ0cyJ6fpXq9Op5ova5RLiHDdMopj+/kX2eGP8D4j+lod2IVXjOBVqQl9Nw/6n5r3N9IMOkH5rjqbSIIB6IOCGj1U/vZ8+lqQavYOLfhzh65LmE0nHlds9tlnK34R4mYY+mepJb9Cq3BmqPUwffRtaNQ5b6C91A+qIkeitcHTGJpez0rUx5J/qbuO4VJiKJaSCCCLEHmr5I5S7hI8wk7ITEaGPudLpjaxEj6JrcWAQ6A7oe0JaHodhMH7R2XorH/igGOIcPLbfVVGFrOBgGFZBuTKCZzNDtI1H8KB2cFEAwP3UwlpSoqX2JcVAEwxjnG9zrsi8M8zfVCsw5boFb4bCZfNUMTo20+myWU1BXIaGOWR1FWMGHm6dTogiQEYK7QPKye829UPi6z+bW62aRpGuiyT6yK2lZ0cfp033aRA2uwmJE9bT+6nHCvaWABPKQq+tw0mCRI3HPrINveh6+BcRLDU7XPxVcesv8kWz9Orsyzq8EqNnykAc1BRw0zJVO724MZnkciT9VoOA4cOjMNxr6bIT6xdolS6FrbCaHCaeUH2hPOLJVsA3Rpd/2/haJ3DwBYRBUNWiCbG26oy9Tkg9bNmPosc4+DLVARaIURa4aLR1aIgzp0VVUwTcwc0O3+WskgIQ9Qf9kCfpi/qwBn3+1k5mCqG4Y6Oy0fDMELQBGkzGlvVXYwg6LbDO5r4oxvo1F/JnnVKuWmHWLjYRsi6NRxs1pJ6LScT4VuAfvaEuBuDZpPETds8zt6bqiHXPnwkqZfP01cecXa/ZlcXUEgOs7kdwkMC/LIaY5wdFuMRgqd8zWmBqQLRyUHA8a14NM/qaSACDoNddSJ+K0+/JTUJ1vwZv4cXByi+xk6OCqQ05Hw7TykSF32hbzHefXstnWxrKTTncGt1BOxkCOvTusRj+MGs8uNh/SNYH8rTCTMmXGooy2MzNOemS1wu0g6EaK2wHGqWP8lXLSxTbHYPHMc5vbUKsxtSdRl5D6qo4hwbP5mEse27XC1+qutopSTVMtOKYF1GpDwROh1BHTmg69YOdIgTsLAQPgj/D3iltYflcaIqCYJNn9QdnfNGu8Evc8lrg1samTvYQdLKcb3EP46ZVcMrUw8e1bmbN41j71VlxviTaj2hn6GgNaIA8v7yp8T4BrNjLUY/vLfnKj/8ACsVY5Wns4H4JXFhTTFTYS0ZcxJtGW3qFcYLhFQDM8QP8jH++yuOEcLbh6UvuQJ9eSFxWML3S/QaDYLPmyrEv9NGDp3le9IVLymKbZdrJGnM3sAuupw6/mPM7+uvdMp4gNh7rk2jbXQjkDfqnUXy+Xu8xOnyH8BcxyeTu9/o9DhxRx9lr9klNxcYA7/eilHC+ZT6uKa1s7cxsoHcVzCWXFr9yQL+5UzWOGpbZuipS3FUh9bhrYufvqga9QUwQypJ5AGPmnOa5xu4kcwbdbn6IfGYCLazvofh81m93wqHli8uyY41rp9o0cg6L+9dwVQMeMpMcyN+kbd0KxkT7S/IfLuUbgmMcRJmBpy7lWJyyfFmScYx2jYYPE5hBmY9UPi2kGwF9EHgOLsnKNWiO7besc1Z1yHsDhEc9VoklKDjdtGeL4yuqRWk84QFbEzbKffp6I2qzkUHWYBp8/rsua4OzbzTQ/CVTIzGJIyuF4IK0OExGaZ1Bg/MfBZN1aTDZFvd27K04RjQKhBOovPwM/RbOmycZUzL1EbiH4ukSTbN3296osQzJoIM/FaqqPvVZbxRSdYsMHSb+XXzcp7QQl6rp3B8kx+mzqS4sucBxAVmagECHDvN+xVX4m4q2iwmcpFw8C4Oxg67CFi6niB2HAyu0GUEicwuZ5EE3n5KpxPiI1HA1S2oyZADi4EiLmYNjt810cV5oLz5OVnfszddmabFcaqYpozjK2xyxqeeptyQ/sVVHxIyGm8mfgYUrOPsd006LowhxVHInOU3ZnjmPO3XREVa7m3k2ChpD7/nmrA1mmmA4CRaRMkHf3XHorAFXjaQrt/ybdrhYgi4K0PhrxJVr4ZwqPDqgZmga+WZk8/LPuVTTptsWkX2NjA35dEDwJ4bUpsdnDW1qjHHQFtSMpJ6S9Dt2LEk40z2TheKz021JhjhaeffRWFGrO0EHfcDcLH+G61Zg9m6YphwDQRe4IzR/VBmRZaf25uIg97fD5qyeVQhbFx43KVIg8RYkZmsHIlx6ASAs4XB0ud+lo9SieIVSKjp2CrXnyhsxeXHp3XDyz5ybO3hjxSQ/A1SSSfTkERiq4cwFom56aDUqpxuIA8sam97jaLbx6KOjjDka2ILXnMSDYGbDnqs7Olje9Fpg35hGbPmtfywW3FtwfipvzZOUtEh1iTEjn2PRB4XBNa7yaEW3Jjsi3ZZ8plzrECA0Hmf3WWRtTvQZh6rGtho9plEEk6bHbROq1iZzGI0Y3SOZPJDNrFuUW/ya06jTXkSmydB5T1g8xqdQFVbLeBBi3ucQG+UcyNugS9kGkAGBA0nXmUJjOLNg5HwbbXk8gfuCgKmJNQENdGxneI+7K/GmzLlVGiZjIqMDTN7mPULXcKxYLAG/pMxtpr81564ZaTQGnMYIOgHK/PXkrLg3F8rhTcYM2vurmpQdmLU1RrOIkAWBVeHgtPTbT/aO/P8AtWOhtxa4Insqv8yDOxG2/wDtL3YJOkRVDzt0+qEdjPZvB0J0HTme6fjK0XH6o3+KpatTy5puQYm25l3S2iKx+Cv3KNVT8StZSJcTEwL6TFufvVLxzxPTylpcGNi4JBOvLqJvKxuO8QsYQyoZa4jMJgZZiSQCbQTGtuqx/FeOAHNTuC+rqPKBm8hAJkENJ8pW7Hjc1UjLKbUviW/GeLe2qS0wwTAk3neTuq/81l1PvF7LOf8AIumfhspDxCy34+MFSMs4Sk7Zon8SBDQJt+6mbjJsOyz2CmofKDsFreEcEJu7ZXxdmXIlDuFhkIgVYBgjSOagqtLTfRPLCb/RAo7kbjJuL7bKAkMDmVCcrn0yCIIBAc1wPP8AUwxvlKnLlHxTDudS8s5mkOaBzGnvufVRlke9Gy8P8TFSebS1hc4WJOoaOkLV08SZ0MRrECb6XXm3hHjbatYNIazOCHEkjzTIgTAIPwsvRuD46niA6LEOym0SQNQORJPoqcycoUi3CuOTeis4gzzuP+Pqqdj4N72j9wtXxPh9vdssrj8MRm7fSPeuTJNOmdaD+0BMY4nMTJJ+MgT6mUTQFKm9rarokQHDTNrBHWI91kDh8Sf6Wlzr20MAS4hQvxeZ+a0g+Vv9oA3/AHScWu5pjMs8bichcJkOcSCL9QOllDRxgd5SYkG03i1gBeVWYl2Ya+boL7fpvfvCNwPBnvuTlb1uTO3VRYnk0i6OaOPcmHYPizW5hliCRqDpv9NdkU6m948k6XOjr3AB0B6wnYHBspbTG7r+mwVkcQNRurl6a1uYz9QT/FGcxfAqpmwgzaZI6deyfgOHZPM/WLNO3+R/b1VxUxU/e6Fqu3PotGLpoRlZlz9RNxpkrX87od+AbUeHDynmN+663zHsrCnDR1WqSWTTWjCm8eySjxU06jaZJdaDaRfn6KTFtDzIvlNyDBsdJ1n5oB+IyEn3+kffvVDx3jQYwOa4MLj5idJcbEjfygn3hYZdPx2hv5DemW3FMYGyXODWjpc9AJvZZjxF4gbTZcmSP0Egm0R9FluN+J3tyEVA8uBdaPKQ4tjrpraVlMZj31XFzySSrY4vIt2S8Q4iajyeZUAjLJcc06RtBvM84EKFTYXBvqGGAk9Fel9ILpdyFFYPhz6hhoKusL4QfEvstRwbChjC0i6tjjf2ZcvUqK+JVcB4AaRzOB0utRhxl7Sog4ggaj3osEq9KlRzpzc3bI8VlymLncclBSZqdrozF0ALCBp9UEKLu10jRIsayiCQBvHqtZwLCMp0n4ipAawGCTA6lZ/hWBL6rGgSXEQRt1+vuVt4uxeao3DUwPZUYzcnPAkDs2f/AGKeOvkSXy0ZE4KrXdVrUGBr3EkM/RNMkEOjY78xK0fgHjlRtdtGtSex5aRmOYgwZa29gAJvN0BRqupvDw7K79QPWT5e2y9BwDGV6LarQGudqRs/cdt/eFU4y+i+ORMtMXXFh0n3Kh4lhpBBaIgn7Cj4vhKroIeG6wbXIvHOeiq6v5mQTUAymD5RIixvoTuOyxzwPL3VGxdQsWk7KZ9T2TwTIynyuiATe0e5U+GqPfUIF3OmbSNZ7LXP4VUe053hwN4jlz5LP8R4Yab7eXkBoe26n8aSWyLqk3oveC8CZT8x8z+Z2HJWTqsEzJMi37LM4Djbm2fYjdwgx15q0wWKD2jM5uaSRfry5LbilGOqK8kpS3ZNUrHMRFj9+oSpZpLXffIohzhoY+Xvnqoqz8wMHzNgAXhw/jkr5UwRytEFXEFpkwBMEanv0XGuLz0+aYaRd+owEXQADSBNuesdFllFI0rK33JqTYEn3KN2IgTKY+tbW3yWe4/x9tMZWkE7df4VaYJbJ+KcVk5QeRceQ1hec+JuNGo8gGw06bT6WTuLceMFjTc3ceqzxKjGjEkq4kuADjOUBo6ASY+JTG0ydFpvDPhH8wMzyWjaN1tuHeEqVJv6RI33TqDZTk6mMHSPPOFeFatUiRladZsvQeB+H6eHi0u59UeKBDmtiRBJKlrgAdTvMQr4RSMGXPLJrsjgpgu83u3ug6zACbQPqu1XuFtd1C68yZ59U5nohbUgT1gfe6Mr1g0ebXkL21iy4GNc2N9eyhrnLGX3k31UGHkddRodlG/ETNpE2ULHOEy222w9d0/O4kmIslHSouvBz/8A5LM3WJ5wUPWrec5zcueTN7lxm/3ohuGYlzKoI1aZB6p/Fa2asXtEAkkdJ1R1QrWyPGBpMgDoALLReC+K5HFj5DHEAcs3+rLPsZaYnS23RG0wXOl2vQW9AkbGi6N1jcHJuSTczOmosOgPvVUaQNnZnQdBpETe2sojg3FQ6KdT9Qsx3XkSjqtLyEDbfrvYKJssdMrMPXa7OWiBMDbYRAQr8EHu/wAgLkmYB3g8kbguGua50iJgje3VWDcCJmBI3jmr4bWyiaoy/EPDLHNggF/MCJIAj1WGx1OvhDLgYJ5WF/kvYzhDLjrKr+K8GZWbleJGqMsEZbQIZpQ/1HneA4/Nj7PNsHPczbYwfRXfDsQ4/wD2OpgQbMdF+rnfRZLx94ebR8zHBx/tFz8Fgv8AkKo/rd6rDOMoOrOphrJG0e4fn2AHM5g5R8pVTj/EtOkf1CfX4BeTVOJ1Dq4nvdR/nHc1XZesfk2vGPGhcIp2H3vyWQxPEXOJMkk6n9kI55OqJwHDX1XQwe/ook2P8YrYLC0Ph3wu6sQ94IZPqtBwbwQynD6sVDy0+C12HotDYaI6K6OOu5izdUvxgR4HBinAAsI0R5gxqo6I2upnNMQVcc67IDRykmegm6BxFUgEeiOe626BxPm2gIoAO+ZuO/7pENmxIjXZPrQW3PuF7oGvUbsTc3B7XCIyCfaXgaRFrXSxNIkAF1/Tt70JUrtNyLgDSyKFRpDPNJHTXkP5QJQb+UEAQDEH39SmflzP9MkRzsjKVCNdT9wpKtEtEkCLb6IAtgFHCgE7o2lhwbHUmNZUmGw1ptB1+pXX8OygOmZkxr2RoHIfQo7COVtSoHMLXEQnVOJkGIA5WXMLiSbkzdCibCaLrRA7/eiuMNxl9Py1R7Rv9zT5ux5qorxlGXVJtQ7+gVbjT0WRkaPGeKqDWEz5mizSMpJ2aJ1PZZ3F+Nq2aGsa0c9fr39FJWwgeySFTY3h5gxck2i0JlNjaYR/5biHC7wOwA+iqsXxWvUJmq/tP7KOlhnAwbzOptPQ7pOaBqL8h9/FNyf2TVldX/z/AHSfwilVYJbPcRc9d0qriS4yexRODryCyLbfwoNbS+OimxPg6iBN+rQb+t1EzwrQItmHdyvag126aSE6jgW5rbiItqpxXgPvT8sgwvhPDANIbP8AcT5r8o+qsuHcNa0mMoaD923U4YWWvponUKxDwdIuN/8AaOkUucpd2F12ZSD/AEnlF0RTvou06rM2YNFwZEac8vqEdg6DDEHQXJG+yUAO1k2i8xa9117IJkRsp3Y5osA1xE3v2317qOjiWBuwN46zrKNkoqsS/WNtlV44kNBaJvburrGOmw7nmfeo3YMOp5efXT3ooBSRYWid1WuqkEmdDorV78vlm7Ttcamf2QWJwZBJi5NtrfVEeLIwPaaGByPNSjEHyg0zpqu4WiQ0vJADSBE3JPIdFOcZsgw2aOhUOWcukWNt112NF+515rqSLKUA4epDvKSL9gRyI9EXWxub+oSTE6f67rqSgaA67MzrWI37DYqOlWjb/aSSUKJWVzG3uNvRWOHqggSNN+fSEkkGEm/MZrC0p7MNbnK6klQwM7BWOYDUXjcXQVTg79nWmYAHpmSSTIXsDVuD2dI13mZ3QNLhZmRaLyfT3LiSZEtjqXCy91z9VZUuH+zFrykkiCTZJSoADmTYkhDDC3jT7skklYEwnC03ZZn3feyc+vA1ifcEklWWodSrsi8TIvKY7EUxdzhbYJJKEoAr8TBGhg7RryUlLE1SLNayd9THKNkkk6A0DsOQ2E3OpudJnn3TK1VrmFpBDpkR8uySSYUrqeHOaToelhb4qWlhLQddjzPdJJAa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545" y="213092"/>
            <a:ext cx="2133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t1.gstatic.com/images?q=tbn:ANd9GcTn_3qd1xC9zTO6BLNm_7uHGqQ0SKAP0B4LWNMbj6wpaeS3xNU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60848"/>
            <a:ext cx="23812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 descr="data:image/jpg;base64,/9j/4AAQSkZJRgABAQAAAQABAAD/2wCEAAkGBhQSERQUExQVFBUVGRkaGBgXGBgaGhgYFhcaHBoYFxoaHSYeGRwjHhoYHy8gJScpLCwsGB4xNTAqNSYrLCkBCQoKDgwOGg8PGiwkHyQpLCksKSwsLCwpLCwsKSwsLCwsLCksLCwsLCwsLCwsLCksKSksKSksLCwpLCwsLCkpKf/AABEIALcBFAMBIgACEQEDEQH/xAAcAAAABwEBAAAAAAAAAAAAAAAAAQIDBAUGBwj/xAA/EAABAgQEAwYFAwMDBAEFAAABAhEAAyExBBJBUQVhcQYigZGh8BMyscHRB0LxFFLhFSNiM3KCkhYXNENTc//EABgBAQEBAQEAAAAAAAAAAAAAAAABAgME/8QAJBEBAQACAgMBAAICAwAAAAAAAAECERIhAzFBURNhBJEiUnH/2gAMAwEAAhEDEQA/AOSnKzAs7XANBo9welICfl1Y/UAt6E+cG9XdgosQDWlyRrv1g8wSXSpThiDYgt1oxoDyekdWREC32au16CEKTXeHjKAe4ApZ62ahIu9eUKlYdswXRg48LeheARLlvZiw8tX8IkolgkWrcWbRoLDAA97UaE0o1Wfx66Q7RQJLlRIIINtS71NPG0bkBEMBlSSlr2qWBBI0uG5xKVKQjDlKkkLUoLQoN8rFJSfGvsRElGoPzWeprUa63tEjGzQoCmVu6zn9r1Attq/hGtBianKEpCwoKZWUPQ6ZgWGZjo4reEsgFLZ7OqgJBDktyAavWCQ1iSBqByBYebQcksrMQFANcOCdHG1D4wE3AcXShOVaAtK3z50uDVw2qSGFQRcioix4Shfxssmd8OWoJUtTAKoLMrqSA/N4ofggkkfKSWfYPp/k+MWPDsYmWpQYUBIzAFizuMxbNsGu0TSldrMFLk4hUuWhSQwZRWCmY4B+ImpoS9ATpa0QeJz5To+EgBGVLgkqIWxScymFVZQoByPURZyOPT5iZ8tCipBBUpRSlwmy6HNlfPYG4GtIg8PXICJiJyFLUsAS1JLGWRmLs9XJAINGqzxjd0KvEJUlTEBOYJUAC4ZQdOux1rWG5sqjgDu3qHLkswNfLxiUrIJhzBSClSWBYMEu4PdPefLYEfNyiPiV95SsrZiSBoyndnvf0iURwOcHlDO/hDhwyikKykJNAoggEhiQDYmo8xDTViBSlvyHnT3yglEE0DNt6mFqU4qRQ29+7w1ABoVk191EAwbhgwL61d/BqaamAJ/xTXSCCX28/G5gwfqC9ae3HlAUgimsAa2BLOwpUMfEbwgwsSnHOE5H+/5gAEQGHSJctLDl+YZWBmDuxu14thsnDzChYUDlKS4Iq35hWKxSpqytZdSrk/WkIA3ggWibQcwjxglpY9N4NoLLADK2nukFlhYU4bS/jACRXl9atBdkQIXAgbKcBvb7/Q+fk8iZRIqA6jRn7wAI3sAKvrziOkekLCiWSA55CtaDnDaHlk7m5+vPnBSz0/n6wiVK6vsLjc+EOSlJpTe76u2txGg8pFdi1umnveFTUlRb9zigAq9wG6gM2ujQeFTrok+L0v8ASHSoMMp7z3FG12d/GNwJw6ik2CiDry0219B4uS56ltLolJXnc6KPdudIZzAg11uRtCDX+Nbnozt+LRQ/MyHvIcJdmFVXbcO4r1LM0MNrXL+0l2I0ZoOYrKGBoS7PqDR63iQvFKypzZlGpqDUF+8bOX326iAZctyahLjRqPU9IP4TyyrMDVsoNQSxKmZmoRe5FYRLmKNixckZQO6VaAv6cjuYkSsYwAXVAIomihRIzJU75mQGB7t/CbCuETfhT5amBSFOSQwKT8wU7EgVqbEBjaLDiPAgtJnyykoKk2LFBIf4eVSnUwYUd6VDtFXj+HqJzpKpkolkKuK6KGY5V27pPnAkcQmSSQ5AAKSl+6pqEEGjFqxjSouKS6UkAdwFJZJFi/eOqqs/SFYvCoTLlr+I6lJU6ctiD9CDfk3OL/i/ZLJLTNAJUtKFZLGUfhlSkqAFSCwDjVruYpJ/CVLmpCZks/EykqKiEy8ymPxFKSGCC4UoUGU6RnYrAmulKPob1DVaEiLPG8DXLMwAmZLlnL8ZKV/CJrRKiGIzBSQaZriKxvv1pEAhU5iolKSkaB3Ycyw01aG80KT10an0v7eKCSPfv3WHXGVn12G28N2hSQS7EmlW2Deg9IBEL03p5VNOeh8eUER0298oD1b1ghfxACGcgNcN9zq8Nm/4hRT78ISkUNIBUtbQSy/OAtNWYA0HiKbmtH2rtCpskpYGhYH/ANkhQ9CIBt4WpNBz9/mF4eaEkkpCnpWwBerBiTYiumsImACxf019+cAAPbwAd4DQQMAYhIMG8AwCnECFSsQUhgQOoH3EFDYSuY/X68zCgTl1CQRa2Zr7OcvodoQtXvy/ELlIzUpe5IHm+kFFLXo0SJLMNeT1L/RoalBmINa7ejcjq1jDsokkJACmJNBWgrUVIASDV2Yszl7ES5aGz1ZQoxZ2YuR4gUexh2bL76SpOUFDpCXsAe9rdirx0uI0sJISQFFTkk6N3WHUHNrqNqyQlCVBK37qVPYsalDXBFU+ZjcEfIBQ6VPhWHpyUgoL5nSFF0ZQlRd01JCkine/5Wo0OyJeeWWAzJcl1pQMgSXAzEOb0uXAAMJmLJeodbaJIpzumyflFvW7gaTKOZiR0Lgju9HqGh2dNKlhwCwSkBTBgnK16CifUmFyOETFFmzEgBg515X387xa8O7PKUDnBoGIUCcw5Bnows99Kxzy8mMXTPrxANGBr/dps4+WrmlTTSFCQBlJIsFMpkuCAbO+XnroI1UnsgvOD8MAUqBqHBPezUIZTWBekWUzs6rvTJhQkWzKMuVLGuVCiQGcnuuWpsI5X/Ixhxv4yMvDhE4ZJnzaEOyj8kqYF0IcgOQQ0SEJOdkSJagAAFKBKa3UhB7oqCQ+bKS8bPAdi0zFjEZkzqgFcuahYBAADqBULA0iTxHs4MpypYWsC7U2Y2vSOeX+TPkbmFY/iGCUuQQElMxLkM7lWd3TlPdejPQcqRTT8HMCKhKSkUKaEnKHDmpzMS2h0AjoWE7PzMzJCmKXy6M1SkmtKEhqaPWI2JmYWStKTiJAWLhRdjs4zN5gj1jl/P8AkbnjtYHFifPUVrWV5rqWq5G+9g/iYhScA6kpV3R+5Qra9N6e2jZT+BKln4kn4apa7GWrMkmuYg1AJdiOdBEU9nZqlOlBBLgDVyO74VFeYsRHaeRm4X0yh4at2CSTfRmGv1po2sMzpJSz0/j6x0b/AOLzUB1pYvXKywNwCkkRU8Q7N5xRIchxUeLC9xrW+8J5Z9Z4ZMWlV9XH4r9vGDyba+2i+X2aWarU4FNXBL3/APKJ2N4DLSBkdYKe8SAO8AAphpV63qLERu5wmNZTav2aCyxPn8HWkl0knQAUr+NukRjhFDTfUaCsb3KzowkV2hwEZfd9YUZJArr5391hQwhNTZLZjtdqc2NngaMlOh09va1YVJWQoFN3HR+b084cxKLEfuqBo1a+msIUzag7eg9ftAptmgC/L6QRVAMVDom0AZI5sHr/AHG/h5QhKXLOdWYfZ4KXzt5w6pADZSCWc8jtXUQCEKywg+UKze9a/WFz1DMNQAB5AD7QDkjiC0BkrUkbDeBEdjoD6wcASySQDegZm5CkLU4BFhfzD36Q2r35RIa+UFhVjdh/cQ1rG1zBaZJ9/dvODl9a0Ydf49RBLm0AAZnq5cuedBSlG5vEnAcOmTlplypalrWWSEhyTdqWYVPIE2iGhImGgtbW789NIkyf295iCG3FSTzd9o6H2b/Rr+okha5yQQpaVfCGYuGcFZOQ5TmqkG4qQCIquO8Ql4OaqRw5ORSaTMSpytRFCJJPyJ0cMVNtGP5fkbmF+o3COwWKxFUyylAPzTHQlT2cKDsRqkH5hGl4Z+mCvmnTBLQlIJUFd1KUnvEkkCrb6PD/AOnna7EpeXiCrEfGWnKZsxRKWBzMSFULJIDs4O7hzt3iMdiAZS5PwpIL5AWCtQVMe+L8n0cRzyud/wDFkx+mB2o4dITMOGAmLTmDq+JVRLZgAlig1qCNAWd43HDpsmdJRMQqWgCWlQzZQkJWnNYl03IZ6MekcUTw34RXMIASiofanJi7sxHWNz2J4YjFYbLkZKwpnolLklKkubaMLG93jF8crXLS37SfqDhMMgiQRiZwBCQn/opJ1UuxFT3UXYClxx/j3Ep2OmpmTVZiEs7AAMSrupFEhi1AKJFy5Oh7QdlDInISXm5ywWGyhrlVe6AdDs8NnCGW6EhszEuK0PMOCKxqax9JbtD7IYybgp+dCmCklMxDFWcaJygpzKexcNUipjosv9TZCEp+JhJ6VMC6SlaC4cEKWRoocxbSOaYdUxOKLhkpYp0sxoRVzvppGpnYxKsPlTYLIQFAOAoF8wFCzlmH7RFy432nfwO1P6lTcSkysMgyJZLKIP8AuTOSlgDKnknz0jBS+FkEE715N/EarhyUGUSqinoNxXVmcMOrmI3EkqyrUADTu8z7IHhEl1dRb2hcG4ucNiFGYlapMz/qJB7yiaiYkk0mCqgeoNCY6pwbjWEmoSUT5CmslavhLYMTmCzQuB8pIoL68kwchRlgru6ndhR9dHZxE2TgEZVFtL/j0vDPGZeyXTe9re20jDf7eHCJ883CVPLl/wDeRUqp8qT1Idjz2f2yxoXnJlkXy/DS1LW73rCEAJmpSEuF6gFh/jxEDGYf4aFqLrrQADWkTHDGNc603AuMScWogJyzAe8gd5KwQypkoKBUWGZ0u9iNSNDhcAnuiXlUkF3PeTtUVBprcB+b8rw+HU4XLUUqDLSbEG4N6GNZwztkUl58pyVOoymZZ1UpBYAnkWvQRjPx/wDVZl+tNxDs1LUVHOpSkhTkIDFVT3QAAA50BvYkxSK4PJSkgJClpKmfMCC5bu0Dcm5aw52h/UYzpZk4ZC5WeiphIC21SgJJy69532a4weE4hPwysyVEh3KFElJ9aHmKwwxz0ZXFeTuGMQ6RXoGNQx6P5xLTwUvUJLh6EdwEEPQswc0u1rw6melUuXNRWWt6EDMlSWzIP/a4PiDqIsFYVExLasGYnkSwF7H2IzfLY3MYx+P4GComWUgPQzMqElrpzKLjShOh8KGcbpDsK1DMaVIGtB5RsceUzBXKpKbZSkjNWp1fqfSIJ4ShSkqV8qqMACSkaBrahzy3j0Y5/rjlj30y4l097j8wnMffOJ+LlBD11IYAPRi5pTw2NWiEu2vj76R2l252AgPS5s3hDsgFitLd1ncpfvPUJN7GoBalnDtCcSKeYhUgJdlFqGpBNWJApvQcorJEEYN9PZ9/eFzJWUsf8QCpeEUoOlKiOQeBBImlIoojoSPpAgAg0Zk3b/lX3p4w2lTB2FfdumpEOSpzskqZIJPTMAFNzISPKEhDhRdItR61/tGo3blBU3hfC14qdLkyUOtZCA2t3Wol8tC5Ng0dSkJwuDk4iTw8Lm4vLlmzMpZKBRQllVgTUt42jG/pVi1J4pICAnv/ABEHMH7pllRy7KOVgf8AkQ0agcIUnEfHQkoUlf8AuIUk3JN60GoL/t2MefyXeXG+nXDqcvpn9Pp68PiCiZLmmXMLZUFSkhSqFSkCmgGbTnGi412KkhalIHMg0Z3o1vt6xPm8GGYTE3G1Nj10i2krDMT3SGI56Ej0i3dmk33tguHdmymXkmLKs1yHBY0pXu02tGkGHUlKUUyhgLkhKRRJJd+T7xYT8KB9PwYQkkhjQi3P/MZn9oosZwELKiRQgjKWLg6HQ6w5w8LlS0hJZKUsEgAJYaFNlObkxcfG3FfrEVaksQCK6bbiMbkXVqDxBPxqlKQMrMEgRSp4d30uaEEeO3pGiKdAfZ+0QsURr6fUcxtGOUa1WdxvD8iwvLmdw1HNKAP0hk4d1CmlumkWuNWlQF3JalgRZvr4CGVVDs5DGlH5jZ7HrF5rpXSsKzjYw9isMDJT4HrSJ0gjOXSzhxUetX/gwWMS0ogVYhhQXLC9qw5dmlGMI0o2p+YQmUQW0ao9InTCPhqDXGZr6s3pEpGCV3l5TlLAK0YVNfGN8mdK5GFqk8oV8MlLjf6xbJwb+Ip03hCpATTS/rE5RdM3NkZSeZ9/SGZWGLs1/bdIt/ghhmNhXqQ5PgPrBIlBIzEVV8osbUfZvzG+URU4HhYC1rCnJcc/ryvzMTsRg0/DUpWjUANQXq+/KLDC4QoTmNXoObctITiJb00dz1+94nLdNKXgmNySypISULbNLWKOKPQ90j+4b6w9M4uk5kSpakKKWKipwkKBcJIAct01u0Sfggvs7+URk8NBzKAYlqtVtvKLrG91d2dRnJKFyVZwLUINljYtb7XpGiKSooWnvIWAQTtqDzBcHpCsYh0BBFVajS9xDPA8euUchRmlkEqHeGVX9yTZNG3emwMW99xJddEYvBIWAlwhRHygjMoPcJuWY9axnJsooKgaM4f6ecXPHEmdOJQlScoGQJrRLqUSf/ZTt+YnyML/AFEkLCQVnuTCCQQpmYizKHesXZW0amWp2zZv0yU2YpRBUoq8SW5e+UJSnXpSHsTLYkNYlPQpNab++jCxWOrA1HlX2bQFzCb1hLQoF6U300G8VB5YEJECACnet/yP8w7IklZIAzMCTUCgDk3hm/ife/1hYb+24auhIuPrWCjQVJJLsU8y7u1CNjzjZcE7aITLkif8UzJRUAv5wuWtRJCiVBQKagEOKCkY5L1D8jWlgNKNQQT0r9W3rube3jNm129GcP4gkoSQQpJDgg6e97sdjAxc4M6f4jgWA7Qz5H/TmrSHNH7tW/aab6axosN+oMwgCYBX9wB82B6+UcfJhlfTWNk9t/ie0uRwoFhrf6VHlDae0yTQnz918oyqe0MpYAVMS6hTMbFnYsaGoHiGJrEE4oEZsySUkuAQxSqlN2tR6KGxjz8cvrruNqrtOg0LnwiHP7QoNQ58Pq/1jOlGZCSl3qWI+YClNCze2gyopCVKByqDJtZKiknzB216w4bXcWS+0RCvl1YuSw2Ja4hC+0JVmzIH7aO4c/RuUVQWLEBQsDqz0D+2h5bfCBapUp22QlP0zw4/0myp3Gl5M2UB6Ufe3o/gIUjiMwOA2oAYtuNecQFS3SlmIAc7VLatytD5UcoUNKGmot5j6GOkkTZZ44sftDgM+tf5hziPEKZUkLSoO9iC7sByMQMRiHJVQP5XoBsbdYaBdNTY/X+IvH6h6TiZiQSCC1ACWcO+g5RNPG5uUI+ZL5iCQxJuPvFfOmMQQXdj5vDgV3gOVfEP/iJa1MVxg+JFSmLucx2FASG8miEvib0N3JLuxowAo+UO/wDMIkSqRJ+CS9y5T5/xGNyN8FdM4iGs9HrY1uWvu255VmYQpPfmEE2+Yk/x7tEr+kJKlDWidq0KvOEHAJKXypLkAEgOzgX53i8ozcTiuIJIZP0oP8w3PUkCj1vuX367RAxGDTmLUA1HOzesQ5hKLltqB3NqxqSfGb0txKcB+6OlfK7wso3psnU9WjO/1qkkOaHa9a1tEzC8VT+6nIMPMu8XVZWZkh3NDoPzDMyUEpsAfdT9PCGlcXRp7/MRp+KJN/AfnWNxKr8clZUCCyUnzpDeE4jMkHPJUZasrLcghVSXykENZtmfWJU0vekV89IUWJCQdWJYMTYeUdP6ZQ5MwZjnchdFGhIJrm6v94jrBBL1Yt5Q9KlJJaup6MDf08udGJ0wrUVHXa20aQVKb+kJesKSPe8EtBBYg0PrFQYmHc+ZgQTQIqDLHo32/PsQtayXNKnRgP8A1FhX6whArpb6i1dfxBrQyiAQedW5EUeI0NCCXo9H8Bc9PyINbW+/p4eEJBv6+/KLPh/Z/EzVAS5MxRunusKG7qYUisocv9tORAcEg3B6g5af5h7BLAUO6lTv8zgChFTZrH2Y3PDP0pnllKmy0Ko6QkzAKuQT3U7WfxeLKT+iE0j/AO4l+MpWu/ebwtGeUVzFSHXoC+4yg8iHDPCcNOKFBaSyk2LA6VuGJ6x12Z+iOWWrLOzrJYUASkVqQEvMNTTMnS7RAT+ik4P/ALxA/wD5KD8yyqa7mljGbni1pm+yXC/jy1rKlAoUxCQHbKCKu75mDMzPV40GH4PmDEHYEsPKNH2W7DIwiCla1rdQCilOTNmIYhllTJbVgxqk1iXxWcJSHyknMpLEAd5OXYlwQoH28ePPPd6dsZ125/i8IqXmBDAXpFMOOpDoylYdWUtYsASBqGSC3LnHQ+JpnBXwWCwUgKFipX7l7ZQSUJfRDuHL5aR2ICu7kWp3JmUQgiozOqoQ/wC4tm0Gp3hnNf8AJmz8UI4kk1z+jX38HhxU3NZTm5rFrP7MSEFviLJHzBKaU/5TGPP5ddoh4jhiQX+GkD/iSlRD3zCjtT5Wpa8dJcamqjow7F1ORdwSCNq6VaIU1LC9zatWBq46keMSOI8PmpahYig+agA2F/zFdNkqDPrztG4zsv8AqSE5e8APlINnuOYN+R6mJ3+sd5RDFCRR+6o0tt6RXSE5s2rJUof+Ac+j+kImSmNRFuMqzKtTw3jEpZAfKad1VCeQNj5xoUYdwzkB6h9QLHzMcuWG6GLvg3ahWHyhs8v9ySS4L3STajUseV445+H7i6Ty/roBwrhtLRFxsgp0tFtwnEony0zJZCkqtya4I0I2iXisI4tHCRu1z+ZjXWzpBNB1aterjyiFxNWUAqLBNyLnYB76Rd9oez795NFfWMfxHEqYBYzBJroSNnZx1j0YSVyytNKxQKld51F2LMByuSfdDeG/i5icoJAFH6MPX6RAUuDE42t4+p3jtpz2spJDkCvp1JA6RJRjAtVQ5JuS1+YimROpz+0N54aNruZiwNk+MQF48gnIbgpJYVCgxHlEIl4KLIg1qc9IKFmUcoV3akj5kvTdL5h1IaG40FIc0Z3+20BO2kJhy9Wgi6w39GoZphUlRJJSkMlLmyRsIOKGBF2mgKaP9qW38v8AEOzZrlWVwnQEuQl3AJADnwv1hl2d+l7fnUeMBSi7k31N/wCYy0772P7IYZEqWqXKS8+TJUoqGfN/tglgt8rkkkBtNovsPwz/AH1AKlMlKUlIYzUu6u+rM+Uu4SUgDnHP/wBKu1qDKGFmTGmSyfhZv3y75EklsyS5CdjR2jp/CRLWv4xTlmzEICmZjldszVJANCXYUpHO5fKa+pCsEE0HUnbf+enWHUYY8/Gr+BtEadh8QrFJUmYlMgIZUvICpS8xqVPQANQc352SMZmXMlhKwUZe8pJCTmD9wn5m1I1pDQEo5fvDv9Seg3P4hRl6bfWGPhua2GnMRNLs78YGlD4P78IjTuDSFvmlpLlz1AYGmrUh5aWhcqVqfLQRnjv2u0I9mpBJVlLkN8xttWgiDi+yCFAgKKQTm0vo+4Ggi9CiRygfEYPGeGP4vKsrjexxXoCEjulykndynvNyBD8oz2N7KzEE/wC13Eh1GWhK5sxR/akEEIfS5AqSTbpHxFbesNzFJHV9Lv71jF8ca51x7iPAFMpPwxKTLSFTZinUxUXyJUEknLRyEjmQGeLK7LGaE51KCVk/DJZ8pTmUvKTmIYIAFPmBsK9tyZgxev306QzP4bLWXKEE1qUjUZSabikXjlrqpufY4Nw/gYExNKLkzTtRUuan7RQL4MpWZXzMCpVam2aupq5q7R3PG9jEGZmQlMsJl5BldsqgpKgmvdYKURe8VK+wCQjIFqCWmDMpL1nMNGBYJHXMYsuUXpxqbgQkJKs3ediBYhqZS2YEFCgXFFCEz+GlKAoEKQqgULBTPlU9UqYaiuj3jquJ/TdZErLMlH4akG/zBAZVK3YU/wCPWG//AKfzQCFJQpKkrRMykglGfNKIFAVS/lc1FGjV8uvicdsl+mWInfGUhAeWRmWDZOgU+h0bVuVOqLlUjPdm+y68HJyhOZSi6lJLVHyp6Aaczu0Xs/EqSKoJ6O1jqRQuGbmObcc/JLlXTHHUVnE8K6THNe0+GCSSW8xHSMbjrggeemmr9aUjHcb4UmbQ5gS7EMxoaVBIo/VrxcPJJUyxrn0zDEOa+X1hpUtiQdNjy31Fo1X/AMbQfkWoG7nKQob0ZvfImMvgBUbZuaaGutb7e2j0/wAmLlxrPJMLUlgLX8ff5MXWI7LzrhCqixTyr/MRF9n5yf225sfVo1MpU0rSIIiJauGzA+ZCh4P6iIr1jSDTL3gnpBrmPAUaAbW8/WCEGHU2fpDUGFNBQmIrd4EKTIKqgUgQDZg0i9+ezOL+LekApgAhjTSlqFxy2BFG+xBSFkVH4/iOjdiv1TVJUiXilZpfy/EA7yNlK/8A2DQ/uo9bHnGnP7QRjNxl9rt6jm40TZaTJm0LHODQgj5gQ5IFTS7iJfBuPpmJWCoKMskKI3Ad25io8do849mO1czDHJmJlKun+19U8tSNesbnhna8y2mpAVLatTlUgOGQGHeBrVmtR48mU8mGe/jrOOWP9utcWwn9Th5stKsipiSAbgGjZhqHFRShoxrCOGTZUkIk5ldwBIUoFlMA7Ekv9PpFNwrtLIUii8uZzU6PUBgKvStRWIfHe0CFFKEAquUkEUyi5FKDZ4zn/k8eoY+K321fafif9Ph1zRLVNyM6U3y5g6rGgDk0P3iZgZpXLSopUgqAOVV0uBQ8xGd4T2kTNkhvmBZQNCljUHZr9GjSYbEBQBEd8fJMvTFx17CdiGBCakac2tDM6YWfpTmYpp86VhUrVL7pXMKmoSpStQGsKdakuTD3B+0InlSCzirj3pGJ5sblx2twutrWVO7xewH3hvBqzZ16Ow9PufSKzjGJWrDT/gHLOMs/DrV2oASwD1D6O8J7LYaajCy5c9eeZdRd6k5spIuzhPhHWWWMdrmbDImVrpaJRk0ii7SibLQDJlmaonKUgsa616M9hGKq1QrvNdhEQA5iGBCPTw6Q7g2Sol3pXrVh5fWKbh/Hpc3+oVLWlQC2cG3cDelYfNqs5cpNev16w58MDLva/wDb03EVEjFqSVOCQS46WH0ibLWWSTrXwP8AMYtizZ5UgCZqyhvtcc7/AFgLwqavX626bQzi8V/0yD+4j6f4h2diw7dPUQshLUPEcJSzglhpfxGo6CImI4QglikEKsWao0LeETv6hnHWGV4gfBSdQpPrQ/WLJKbqon9nJbuwza0r/P2MQv8AQkbDyH2AjTYggs1yH+oiuxc1KQSrf7PT1hqG1HO4Qm4cjYb7tZ4iTuFgh6kfQe+kaZBSf/IMYjSEjvNoa+v4h1indZNfAkVGUONd+fKMjxzgwOYgMsa7nY+6R0vOkkp1dhuxD1G14zHaPha0rJTehFH1AIZtnLu9GarjrjkzY5pMw5FwR1DWHk8Nxu1cMSsOtLywcwclIdiC56RhFdY7SoJQY6GCaFKW4FqBrAak1a5rc8toQYCTKmgBngojQIbBmBADe+v4eA0A4AoizgXpZ94CEO4AL3DNo5L+Ah6VjlolrQk9xbZhSphhCTQ7b+nrFBpPrrEvBcTXJJA7yCXKFWJ3oaKbUesCfMlGVLYqMx1ZxZID90imx9OkQ8/+IlkpG24R2hlgMCoFaiVIZsiv2lBdiCHcDa0WON4gGCRr812ozOXtq1RHOAl+lHLb2+/lFlgeMLQkhs6RvcdDtalai4jzZ+CW7jth5bOq2GB4zMkKzJWrK4Ki9noCCS4P2jb8P7erKWWQsa1NtLXjlCECaykKJSWBBLEf9wbx11u8W/CMYUZkKKe6CRm7oUNQLseTfWOHk8XXV7dZZbutj2k7UFSMyVEAsaUfS2rDX1YF87ge0ypEwLCswFCCR8uxY71G0VnEOKKURQCXqE1LcyK6e9KzF4lLZkhXju1X58x1jPi8Ovbdz6067wHtNLmjuLBfRSgkitqlo2UrHIQnMpQ6Ag+ooOsedOz2M0Lvp7cRrZ3EcsvMZhAeo0AA3c1teLny8fWLnMJl3a3fFu2CSaEnLW6mfalPqYicK7VJWtgaVYO4J0Z7HRjuI5vO4kVB3YGgBB7oNi51N39IYkcTWlVSaFio06fzHPHxZy8re3S8dajtGH4gFpIc1v702iD2f4HKwoMuW61KVUlnNTlTZu6PEsd4x3De1qyWWkn/AJJa+5YEPzo8XyO28mQjMlClzjYqqx5ACnrHSZa6rjwvxsJ3DwUqTMUlLl2dyzvpCVTEMRnSdmpYXaOV8S7Yzip1TJrk/wD4zRJJ5hj5vDmE7YFsq1WqlRoTu9Pf0zcsr6nTf8cn1p+0mHxCp2FGHUUywsqXZgAEkJIJDg94Ui6m4g5hkAd0li3ygsTfS/tooMNxYrT3BnN2BDu1m8rRc8MxcvCpM7FrQjZJIKuQSgEl6RuZXLUvpys0t8QgKBMtOctoLnS1oy3arGYhGHHwpQ+I8oKSkZspJSksn9zEtTZ4g439VviLBQAmS5DEsoNYqAoHp0eJGG4+maSoKKidCagNpWpB8Q8S56vUa4ddrfAYovLMwMoy05gLBf7kjxJ8IVj8L8Q5UJBL1B2BD0u7O3NogcJSSozp3cQl3zEABINFKUaJHXwiBx39VUkhGEDSwWKykgr5pBZk7OHPKNz1cr/pnjvoePkYqXiJAKfhy2zLUpgnugZgHqTyoeYgYGetSmBNFEqZJYpc9yv13EQ8J2kVOSfirAIYpzDu87WMU/Ge2knDy1ScMvOsu6wTlQTfKo3OzUTu4aE3louOmn4jgpKJ2YzEmegFkAPlJFQpT0LXTZ63qEcRnS5Un42IOVIZwDUlROVA3UQPBjoI53ge3qZRClZ5ykhgCadHJcdRFL2j7WTsasGaUpSj5JaAyUvc1JKlHVRL6UFI7Y4ZW7rN1PSy7S9rxOQUS0hGd8wSGCE6S06qLXUb13plVD1g1HWFGWaelR71j0SaczISa0tf6Qkw5OW5ct/ENwBQIBgQBgVpflC0oD94kDkAT5ONYQVwE+7/AJgFy11pAQqtfetPKAlESVsQkMA1KBiXJvuat0EXQjqQ5pQeLfmkLlynBLgHbf7ecP4WelK3WnOljQlqkUtteCkzA3e/xTeoLQDZR+YL4A1PvWvl5wYdn316fzCkTGp0cdD75xQQlKSXRmoLpzBqOQTy10h1XFprh1mjEOB+HIhC1uAkWNS6Q7h7FnYDnW8MLTbpGbJV3Y0eFxyJqQxCJhFQ7V5OziBiMAZae/kLipc0PUXLD/EZhUBU0vUmOfD8b5/q54WopU6RmDl2v/EWOK4kCO89DQEi+lIz3DuJGUpxUHT8GLlfaCSoHMk5ug+xjGWN3vTeOU0ZXjLknViKN41eE4XiHeD2I602HjWIH+pd4MAAKc2JfpE7B4UEpJZlWI3uw36PGrNTtOW2hQvKh38wfSrCI3+oB3cvvUnbTwgseEy0gk9ASKn3pFKZgU9VZtqNTlpSOOGEvbrc9LafxNC1Fzathp4AmzxDOIzUu1lPU+dYiS8OpVCK09CK0iQtAlfMRmNkguf8R04ydMcqm/6iqWmh5e9usNT+OqWkguQKsSe9SrnTQeMQSvMG1PUi0MqUlI7xZnoK+Q0HWEwn1Lmm/wBaSlu8RzL3vX18/F7D8aXLHcIcc7H66xUjGo0BHh94jqxe3v8AHnGuErPPS+4hxifMA+IoqCTauUeGmtecRP8AUkBQd6XCSav5xULxCiGKi22nlDYjUwkZudWGL4wtdHITs/1iEVQluUGY1Jpm20IcFreMNiDeKh+ThioOCNeVmc+vpChhFDanPx99YZlLYhyWeresSUTEsHUXo4Djk9tmgETMIeQbntfpEVQam0TPio/uV4k79NoSZctnc1J1r9K6GAiFECFBZgoINKYcJJO5ZvIMB5CDgRVCUoEsaDlCCqBAihTEM40fwt9Q0EF+/KkHAiB+VUEB6MeVdd3qG8amGpmKch9Hq5ryNd4ECAAWFGpAG7NpsHgjOdNze3gwPqYECAMYVRGZu6GBLi+g9hqwiaAwAejkuX+wFhAgRA0FDb+PKCgQIBMLlzSLEjoSPpAgQAmzCouoknmX9TBpdncwUCAeOPmMBnV5xHUskkkuTqdYECACSbjSDVMoBSm2tSXPOrdAIOBAJeANKtzrTyg4EAkGFAwIEAHhZmA6b+MCBAJgAwIEAYmNoPEP9aQ9/VKp3iOlPpAgQBHFq/uPmYbVOe7HwH1FYKBAJeBAgQ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50" y="4581128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34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C.	3 examples of mollusks and how they are detrimental:	</a:t>
            </a:r>
            <a:endParaRPr lang="en-CA" dirty="0"/>
          </a:p>
          <a:p>
            <a:pPr marL="514350" indent="-514350">
              <a:buAutoNum type="arabicPeriod"/>
            </a:pPr>
            <a:r>
              <a:rPr lang="en-US" b="1" dirty="0" smtClean="0"/>
              <a:t>Damage </a:t>
            </a:r>
            <a:r>
              <a:rPr lang="en-US" b="1" i="1" u="sng" dirty="0"/>
              <a:t>gardens</a:t>
            </a:r>
            <a:r>
              <a:rPr lang="en-US" b="1" dirty="0"/>
              <a:t> and </a:t>
            </a:r>
            <a:r>
              <a:rPr lang="en-US" b="1" i="1" u="sng" dirty="0" smtClean="0"/>
              <a:t>crops</a:t>
            </a:r>
          </a:p>
          <a:p>
            <a:pPr marL="514350" indent="-514350">
              <a:buAutoNum type="arabicPeriod"/>
            </a:pPr>
            <a:endParaRPr lang="en-US" b="1" i="1" u="sng" dirty="0"/>
          </a:p>
          <a:p>
            <a:pPr marL="0" indent="0">
              <a:buNone/>
            </a:pPr>
            <a:endParaRPr lang="en-US" b="1" i="1" u="sng" dirty="0" smtClean="0"/>
          </a:p>
          <a:p>
            <a:pPr marL="514350" indent="-514350">
              <a:buAutoNum type="arabicPeriod" startAt="2"/>
            </a:pPr>
            <a:r>
              <a:rPr lang="en-US" b="1" dirty="0" smtClean="0"/>
              <a:t>Shipworms</a:t>
            </a:r>
            <a:r>
              <a:rPr lang="en-US" b="1" dirty="0"/>
              <a:t>: destroy </a:t>
            </a:r>
            <a:r>
              <a:rPr lang="en-US" b="1" dirty="0" smtClean="0"/>
              <a:t>wooden</a:t>
            </a:r>
          </a:p>
          <a:p>
            <a:pPr marL="0" indent="0">
              <a:buNone/>
            </a:pPr>
            <a:r>
              <a:rPr lang="en-US" b="1" dirty="0" smtClean="0"/>
              <a:t>      </a:t>
            </a:r>
            <a:r>
              <a:rPr lang="en-US" b="1" i="1" u="sng" dirty="0"/>
              <a:t>boats</a:t>
            </a:r>
            <a:r>
              <a:rPr lang="en-US" b="1" dirty="0"/>
              <a:t> and </a:t>
            </a:r>
            <a:r>
              <a:rPr lang="en-US" b="1" i="1" u="sng" dirty="0" smtClean="0"/>
              <a:t>docks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3  </a:t>
            </a:r>
            <a:r>
              <a:rPr lang="en-US" b="1" i="1" u="sng" dirty="0" smtClean="0"/>
              <a:t>Clams </a:t>
            </a:r>
            <a:r>
              <a:rPr lang="en-US" b="1" i="1" u="sng" dirty="0"/>
              <a:t>and oysters</a:t>
            </a:r>
            <a:r>
              <a:rPr lang="en-US" b="1" dirty="0"/>
              <a:t> can concentrate toxins in the water (e.g.  </a:t>
            </a:r>
            <a:r>
              <a:rPr lang="en-US" b="1" i="1" u="sng" dirty="0"/>
              <a:t>red </a:t>
            </a:r>
            <a:r>
              <a:rPr lang="en-US" b="1" dirty="0"/>
              <a:t>tide)  that can harm or kill those who unknowingly harvest them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247" y="1052736"/>
            <a:ext cx="1945812" cy="145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93" y="2721937"/>
            <a:ext cx="1795188" cy="119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157192"/>
            <a:ext cx="2000250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35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II.  </a:t>
            </a:r>
            <a:r>
              <a:rPr lang="en-US" b="1" u="sng" dirty="0"/>
              <a:t>Form and Function in Mollusks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A.  </a:t>
            </a:r>
            <a:r>
              <a:rPr lang="en-US" b="1" dirty="0" smtClean="0"/>
              <a:t>Body </a:t>
            </a:r>
            <a:r>
              <a:rPr lang="en-US" b="1" dirty="0"/>
              <a:t>plan have 4 basic parts:</a:t>
            </a:r>
            <a:endParaRPr lang="en-CA" dirty="0"/>
          </a:p>
          <a:p>
            <a:pPr marL="0" indent="0">
              <a:buNone/>
            </a:pPr>
            <a:r>
              <a:rPr lang="en-US" b="1" i="1" dirty="0" smtClean="0"/>
              <a:t>1. Foot </a:t>
            </a:r>
          </a:p>
          <a:p>
            <a:pPr marL="0" indent="0">
              <a:buNone/>
            </a:pPr>
            <a:r>
              <a:rPr lang="en-US" b="1" i="1" dirty="0" smtClean="0"/>
              <a:t>2. Mantle  </a:t>
            </a:r>
          </a:p>
          <a:p>
            <a:pPr marL="0" indent="0">
              <a:buNone/>
            </a:pPr>
            <a:r>
              <a:rPr lang="en-US" b="1" dirty="0" smtClean="0"/>
              <a:t>3</a:t>
            </a:r>
            <a:r>
              <a:rPr lang="en-US" b="1" dirty="0"/>
              <a:t>. </a:t>
            </a:r>
            <a:r>
              <a:rPr lang="en-US" b="1" i="1" dirty="0"/>
              <a:t>Shell </a:t>
            </a:r>
            <a:endParaRPr lang="en-US" b="1" i="1" dirty="0" smtClean="0"/>
          </a:p>
          <a:p>
            <a:pPr marL="0" indent="0">
              <a:buNone/>
            </a:pPr>
            <a:r>
              <a:rPr lang="en-US" b="1" dirty="0" smtClean="0"/>
              <a:t>4</a:t>
            </a:r>
            <a:r>
              <a:rPr lang="en-US" b="1" dirty="0"/>
              <a:t>. </a:t>
            </a:r>
            <a:r>
              <a:rPr lang="en-US" b="1" i="1" dirty="0"/>
              <a:t>Visceral Mass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 descr="http://kentsimmons.uwinnipeg.ca/16cm05/1116/33-16-MolluskBodyPlan-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553" y="1628800"/>
            <a:ext cx="5068795" cy="315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84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B.  	Foot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1. </a:t>
            </a:r>
            <a:r>
              <a:rPr lang="en-US" dirty="0" smtClean="0"/>
              <a:t>Usually </a:t>
            </a:r>
            <a:r>
              <a:rPr lang="en-US" dirty="0"/>
              <a:t>contains the </a:t>
            </a:r>
            <a:r>
              <a:rPr lang="en-US" b="1" i="1" u="sng" dirty="0"/>
              <a:t>mouth</a:t>
            </a:r>
            <a:r>
              <a:rPr lang="en-US" b="1" dirty="0"/>
              <a:t> </a:t>
            </a:r>
            <a:r>
              <a:rPr lang="en-US" dirty="0"/>
              <a:t>and other structures associated with </a:t>
            </a:r>
            <a:r>
              <a:rPr lang="en-US" b="1" i="1" u="sng" dirty="0" smtClean="0"/>
              <a:t>feeding</a:t>
            </a:r>
          </a:p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 smtClean="0"/>
              <a:t>Many </a:t>
            </a:r>
            <a:r>
              <a:rPr lang="en-US" dirty="0"/>
              <a:t>different shapes:</a:t>
            </a:r>
            <a:endParaRPr lang="en-CA" dirty="0"/>
          </a:p>
          <a:p>
            <a:pPr marL="0" indent="0">
              <a:buNone/>
            </a:pPr>
            <a:r>
              <a:rPr lang="en-US" dirty="0" smtClean="0"/>
              <a:t>a)  Flat </a:t>
            </a:r>
            <a:r>
              <a:rPr lang="en-US" dirty="0"/>
              <a:t>-- for crawling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	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b) Spade-shaped  </a:t>
            </a:r>
            <a:r>
              <a:rPr lang="en-US" dirty="0"/>
              <a:t>-- for </a:t>
            </a:r>
            <a:r>
              <a:rPr lang="en-US" i="1" u="sng" dirty="0" smtClean="0"/>
              <a:t>burrowing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dirty="0" smtClean="0"/>
              <a:t>c)</a:t>
            </a:r>
            <a:r>
              <a:rPr lang="en-US" i="1" u="sng" dirty="0" smtClean="0"/>
              <a:t>Tentacles </a:t>
            </a:r>
            <a:r>
              <a:rPr lang="en-US" i="1" dirty="0" smtClean="0"/>
              <a:t> </a:t>
            </a:r>
            <a:r>
              <a:rPr lang="en-US" i="1" dirty="0"/>
              <a:t>-- </a:t>
            </a:r>
            <a:r>
              <a:rPr lang="en-US" dirty="0"/>
              <a:t>for </a:t>
            </a:r>
            <a:r>
              <a:rPr lang="en-US" i="1" u="sng" dirty="0"/>
              <a:t>capturing prey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C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9076"/>
            <a:ext cx="2602632" cy="203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data:image/jpg;base64,/9j/4AAQSkZJRgABAQAAAQABAAD/2wCEAAkGBhQSERQUExQWFBUUGBcYGRgXFBgaGhcYFBcXFxgYGBUXHCYfFxojHBcXHy8gIycpLCwsFx4xNTAqNSYrLCkBCQoKDgwOGg8PGikkHyQpLCkpKSwpKSkpKSksKSwsLCwsLCkpLCkpKSwsLCksLCwpLCksLCwpLCwpKSwsLCwsLP/AABEIAMIBAwMBIgACEQEDEQH/xAAcAAABBQEBAQAAAAAAAAAAAAADAAECBAUGBwj/xAA6EAABAwIEBAIJAwQCAgMAAAABAAIRAyEEBRIxQVFhcQaBEyIykaGxwdHwQlLhFGJy8RYjB4IVF5L/xAAZAQADAQEBAAAAAAAAAAAAAAABAgMABAX/xAAkEQACAgICAgIDAQEAAAAAAAAAAQIRAzESIUFRBBMiMmFxFP/aAAwDAQACEQMRAD8A9pCmAoNKIFyodjhOmTqkRRJ0ydUQB0lFzo3VapmdMGNQLuXLqeQWcktsKTei2hmsJiRPKb+5VsZidLNzqPs6Rv26dSsLCZ0P6j0bGSTMuO8+XRRnmS0PHHZo5h4qoUhJLnXIhjSTbfeBZY2O8ePY8xh/+sN1BxfdwOxgCBtsTwQs7cZIqaJY4+zadUuBvPP3ysHNi4BpbUa9rh7J3bG49Uwd7bJPtvqxvr6ujsMj8YsrMmp6juQuDO0RJWy2o/USWjTaBPrDrEdrSvMMrrNpva97nSwgta0C5B4zw6LpKv8A5BaBZt/cJ80k81eRlhk9I6zDZgx49UyYkjiO43HJZD81DqlRgAbpuNTbE8Z4iey47/nD2Pc5jGAuMnhMczx/lZmY+KKtV2omCeQj/ajPO30i0fj1s6jMcdjXMIDWtABBY1wLiNwdMfDdc5lmf4ig8FrgSARpIsZjcTY2WTVzN5m8dVS/rXTd/wAUv/Qyi+PE7/8A+wazoDqDARcyTDhB2m87KzhfHjmOANE+j3JDiS0R+lpvvw6+S8+p5rNi6e/3VmnjYsfmis7uwP46PSsT4rw7mhza72GQI0kkT/apf8gBALKjao6Agjo4cPgvPWY1pEE/C6JSa4mKZMuNo4ngI4lU+1MR4WtHo+Fz+d2kc9PrR1jeOsFaOGzAPEtcHRy4d+S85y3xC6gXa6ba2qBDgAW6REAHY7yVZpeIqT3kaalAktAOqw2kl2+/XhxTqbWmSeP2j0dtYFTlcs3F1WAE1GVmH9QMHzj7LSwubAmCYPI7+XNVWbwybx9WjYSVaniwe3PgjteDsVaM1LRNxaJJJJJwCSSSWMJJJJYxXapgobU76oaCXEADckwB5rkKMInlctmfjljDFFhrD94I0T3Fz8B1XO42rVxdNxr1XBokhrSGtsLS0C/mSjy9A4+ztcx8V4ejq1P1Obu1g1Hta0+a5vEf+QalQj0FPS3iam/lEgfFcthalNgkwTHEX/hBdmugW0xJPvJO3mhLJS7Y8YN6R6CzOhUou1h5fBJDLxb2mxEoeUZph6FJpe9rXGS4X1T1AuvMK/iE3g77xaVn1M3dvw6lcU8ibtHXHE+NSZ6jmPjmiHudTa50tDZJgWJuG+73Bcji87L36tRvwBj5LkH5q7mPfPyQamMJ/UPNI5Sk7KqEY9HV1MykybnqgPzAcx7wuVqYzm6OwKGKjTvqPcLVINxOoGasH6x71IY5n7x71zdOsyfYJ8/4U/60D9AA5ElDiw8kbzsxYNpd2H1KG7GvPs04+KwXeIC0EAgTyaCR2Kr1M1c83k93IrHJgeRI6yj4axGJ9YCABeTy4winwu1rfWxNIOG4ltvKQVyVPF1CIEx/kVPD0qj9mbSjVGuy7mWFDHQyo2pzIEDtM3U8FmBZ7cn/ANh9VVyzDuq1TTkNIE7dY49woZhldSnU0uuDsY+CNI3JnRUMSx150nkTC0GVtEEn3ELjDjKrTpd6zdoI+qu4LNy02bqA/S7gOhU6fge15OwOP9I4vJa4kb8Ztcxuj4WhrEEb9YH8LnsDmlN0kHQf2k38ua2qdU8CjydUwcV4LbMoq0Zqhrg1piZJF/vzhWq3iIaQHs4+0NxHEE373WS7HHjccr/JGpV6b/aG/wCfl0E3ZnFV2dBlPiNwMBwe03h1iOx+hXRYHNWvcYJBG4O1+YPzXnFbDta4+jc6JgOgSQbw6LiY6q7hs5BcGkFhJcQW3AMSL8ibQu1PqzhaadHqFHGgwCbqzK5HBY1xbDrgiJA+Y4FbmT5hrGl2426j7q2LNydMnkxUrRppJJLqICSSSWMc5/yik46abgf7nSB5SBK4/P8AM/XLPSl9N3rO/wAp9meXbkuNxWeEn1duf25rOrZs4ry5ZE30jujiddnVV89Y1hY1s9RHDqsjEZ44zeOkrKoy/wDUOwP0TYjE0xA0kkcjAPcpZSnLbKRhCId2Pc4kAk2mypV8S8m5A73Pu4J2VKrvZ9Uf226eaQwRJCVR9j8vRVm/PqSp02HiC7ktRmBAieKn6MA32+J910egdmWaR6Dpb6JNwhO6vYjGU2cZP7RcmUChUqYh+lv/AFtAuYk/FFfwxXOHa3j0359VWNW8BpJFgtn/AI8G1Br1PB4nkrdfK2kt0CADvCDlFbCkzncVSqtEkBo4neBzUqWUOqjVeDtP26rssbQaKUu4NMyqeRYxpp3iZg2AiNrA8kn2WrQ3Dujm8uyUlxHEK3i/ClUeswahy4+SevRL6z3UiWu1cJH+1tYHNsXEeh9JH6rt952KZ8qUhVWqMLKa7qL/APvpO9HtOgyDwPVdO3MaIh9MhzDExYt5EtNwmOAxlcEP9HSaeA9Y/ZKl/wCP6X6y5x6u+gSycXvoZclojXyf0j216R0v4R7Luh6EITc8pVHeiqtLHgxBB36ELYwHhenSADS+xt67oHYbfBX3ZfTHrOguGxIA26qHNaK8Xs5TMazKbS4s9I2QPVF5Kxa2cNlpZhXiCCSReAbwvR6b6ceyB1ixnlKIRTI9lp8vonjkivAsoSOCx78O4tLHtBPlHccD0WTVx9VjQ9tRwaR6vy2PZd7iMsw0madO/QKtivDlCqAPWgWaNVh2HBMpRA0zjcN4xf8Ar0nuI+Istil4kpF2zgLX8r2B5oWZeBoE0zPQ7rmquDfSdpII6FW4wlolcone0sxaTLXj3q0J3YQOO5A8o2XnlLEHse62cuz5zLOuO6RwaG5JnpuXZy5jdLrahx48+618vx4a8QZMAieB4i/NcRl+etc0t1WcLifiORC2qFcASSSOB68J6/dGDp9CzVo9No1NTQ4bEA+8SpqvgHzSYebW/IKwvXWjy2JJJJEx83UsuLvasjuy8NBsrWMzRtOwueSz21qlQgbAnbivI/w9MgMO136R3HzjgjjAMaJj3hFrv0uDY2ME8zxuOATuE/my1mSBlvACAispBo/OPRBxOOZTbLjHxPlzKo0K1TEuLafqNH6iPWM28vJbeglnE5oGEN3dyADo+xUMHl1bETqdobtDRc9ytPKMkFB3rix2f8weS2v/AI/SdVM77tOzuoPAqcskY6HUGzn8syptCtoe32vYceJ3jotbHZaWEVaYkg+sOJHGPmrD8TTqgscLjcHcEcvuqlXNvRODHmWnZx+R5qTySkUUEg2O01KRgxIlpBgghZmJqBlP0gdsPOfqqeNzjTU0sbqkyA2fiOZ+isUMnq1WQ8Bmo7bmN/LktGDrszl6Muvj6leBNja3Hp/C08ry0tJa4HTFiBG+91vZZ4fawCy1C2m0XG2w6p5ZIpUhVBt2zIo5eJ1aQLAWETHPmVr0GNaL2WTi8yh2loM9Nh3PNVKtOo/2nkDk23x3KjUpFfxidBic0psEagPzqsuv4oosvqnsCVTp5QwcJ6m6r18E0usJj3Jvq9sH2BH+K3PMUqZk8XbDsB91JuOrn2iP/wAhFweHABtB7fVWA2P5TKERXNlGrSL7vc53c/RVqmVn9zo/yK2Hc/omieCel6F5MyaeSgXI1dyptwz6frUzHNpuD5cFpFvf3bobgjSBbI4DOS46Xt0u+Du32SzjLm1mXF9weSq4rDah9eSJgK7wdLzJ4Hn36pWnHtBtSOSxeWFpMcPiotw1vyfzZdTnWGhzXDZxv3hZrKQk+a6E+Ssg1Too4N5puuJ/NwV1GAzDSYEuYRs4fC245EXWb/RSNlbp6NDYmWwDPPnPL8sklHyOpHrPhLMWejbR1EuDS9oM+wXWGo7wTC6Jea+GsU8VKBaWjSXB0mCaZ0l0c9pjp3XpIK9HBLlBHn5Y8ZsdJJJXJHzZRoR1J4x9SrIa4wXe7h7lXFzO3JOzMi1zWuLbneNvcvJPTCVHQPWgeUBVzj3F2mmzUf7rATf+YR2l1R7CGOIB3naehOkDbmeq1m4NjzMkOF5BuD2SyajsaKb0ZGDyGr6QVKo18LHYdGrZGFaHhzRBH6hYj/JvEKycQ6mJdDm8xY+aqYjFOqgOoseTwdoIB8zAIUJTlLRaMUtmkzHj2XQOXI9iqWMrmiC5plu5afoVU/8Aj676ZD6bWvPH0gieERt7lHAeEa5EVqstPAOJtykjZLwXlh5ekZeZY44ktNEODtydiOkq3gfDVWoJqvMbxufeV0lLK6dAQ0Ceg+HUq76IBoJsU32KKpA4t7KOWZHTpiWtEzvx96nVxBbMQnr460NsPms6s8uUuTmynFRLFTMieJPnAVU4qo4wIb1JkpejjdWabBpEjz491VY0I5vwLDU4Fvfx7qyA0bqq23Tz+ym0QQT+QnsSiy4dT2QKWHPL8Ks0J3/0if1JOyXYQOmBHPdCePyym4k9UxZ+FMgMC9kbqRdZTZT7/nJOQiAHSHP4n7IjhxSB4Wjr/CWkb7ef0Qs1AX0p5oD2x3VstPAIFWkeJWsNFfNAfRnjpgj896xcLWl3W6083xZpUi82I27mw/O6xsE3W9p2vJMSLquH9WSy/sjVDrTtwVuhT1NI6W5WVbW11234T9IV2jTIbI7rMyNzwXUmoGOJvYmOBBXpuAqAsEXA9Week6Z+C8by+qA830g6bztJE3/N16xkeJDmEbQbDY6TEGOE3XT8bo5fkGmkkkuyzlPmkPc+Q2QBx8uA491ew+SMLBBh28m/z+SdrRSGoXbABHIdOnRGoYumTDXDUeAN+fsryJT9Hqxj7LNLVTbfSY5SFBuEqYm4BpN/cfaP+I5dSr+X5YTeodV5A4AcJH6itynThQv2WSKmXZUaYgOc4HfWZM854fJWmYV0m9uyPrACG7GRtcqUpdjpEzQDdyoVMSIsFWq4ri4+Sy8XmaQoWnYgD1jcifiqdfFF1yVSDtVyfdt7uKIGd/NVjjvZNyomBKI1o4z5JmlE022uqpUI3YIN4hGptn38uaGUeg8Az+FazFkYdp5+Sengr32UmvhO6tI/IWZh4FwCYHCUwF7iISpmydruJCWw0PYRxKQItwTmBefrCgasnb87I2ChqjJUIHGO3+kZtGdzsn/px5Icg0Vi7yT+jBG8lHqMjt1QXM5Icg8RR1TVKdu6g144799lzviPxNpDqdIy/Yn9s/VZXJ0jOo9s57xbnxq1fRN9mm65/c4W9wVjKHho9ciOR59lkZZlJcdTri5k8TxWrVw4MNbeN43/AArvbjGPBHH3KXJmxg8ZRMgS2eexPPotjAV76SWkG08+5m3dcthMGAJcJ/t67XW5leDBiKYAAuQ5wn47qTH2XMXS0P0gTPD4/OV3HgHGVKtSq6pIAY0Bsjn8Yge/quNdhXXLY4zqMjoZ4La8H4mqcQxoMDd0covPSE+PI06J5Maas9QlMoByS7uRwcT55bj2Fwp0wHudwHAczyC38tywNJd+o7n6DkFn5Dk7aLbASdz/ADyW9TfC8ebS0exFN7LNNsJ6uJACr6z2VeoQDJv3XO5WXUaDvrkiSdI+KBXNpLtLeXEqhVx17X77eQVapXc65KCjYeVEquIvDbd5Kh6OVFoKKDCtGKROUrCAxw8kg+N+J9yhqRwyfNVRMQF1aY2endVGt0ugk22JV+lXbpmQPmlugjPogcZKY0NipPB4cVJte0Qpux0K/FFYyRBt+ckEO1WiERkgC6ZGCOsmL7ckIuJunFAxKDZkicSZKMKnT4bKNIRc+SdsTaUvYxI2FkF7iFMvj8+iRaI5hC6CQaRuk4j7obmxcbLnPEudaQaTfbcLx+kH6oK5OkZ/j2yj4i8UD1mUDJEgv5cwOZ6rm303ag4Xm/fmrOCwM6gbQSi4TDPefR20gxqjh3XoQio9I4pSctlfD46pERDOR4E2tHBbOUYEuJcbfnw5LWp5C1wgQAFcw2BAsLRy4rNoCTKlHL5cYFhG9iVt0QGiAAFIUePAKtWqx5mFJsrRCvjTtPWPlK7HwBkApM/qHP11KwtaA1pM26mB5ADmuJblL62JZSb7LhLnEbMBvt2PvC9Yw0NAa0QAAABwAsAOwXViSSvycmVtyrwaAckgB6SvZI8npIwfCqueq9fGQLrxNnr6LtfGwsfFZlqOlpnny/lZ+Ixbqp0tkN4nn07KzhqIaICosfliOYVo5lFaFCU4KegWFJ4JgmhSa2LrAsIBP8I4tGyCD3+iIwiRx/OC1hJ1BO6h6OEdryDPzTNGrfb3KbYyHpifsjMZ8kJjIRmMHVYIcUgClUBMBR9LBspOqcisYi7lvCIyZk+5Q1dEpSjDh0youJSI4BNstZghiNlGpVA39wQjUXM5/wCI41U6ftWBdyngOqVJzdIzairYbOvFWkllONVxt7HO/wC5csTpqAu2IuevNO+gQGuAm9+sqwMWK0MY0zxJ4dl2Y4KOjlnO9kvQNrPAZ/7H6LpMJgAGhrRHXp1VfLcAKYAi3xJK6CjgobJME8U0nXSFirdsZlOBskxSrGAh0TJU7sqkHq1PVhUMS2Y81brWVQO9aDsBP1PwQCzp/CtM3cRwied/4K6ik9c94cefQtJESSQP7eHyWzTeuuHSo4pO2aAekq4ekrE6PJMbj2g7rJqVjUN7N5c/4QGMJMlWWhefGFds9ByDUxCIUFqK0J2ITARWtlRCISkGFwRACROwChFpspl5gT5BKxkLVzRBzieqGd/W35IvpDtt0SsYLTdcbqQMobm2unalGRYaURoVdplFAQCGF0wCTCncsYUhSa/goNYZRmMHmpSmUURU6UpOpDc2ARDAbLjAH5fkuMz7xJ6UllE+pBGobn/HkOq0IubNKSiLxL4jJDmUDAFi7n0b91gsoaqc9JQ8O9oGlxuBHfsiZflT3HiGnhK9CEElRwym27DZeXvYQRadIM7/AAW9gcoFMckTA4NtMW35LfwGXiNRu7eDyWlOukZQvYsuy79ThtsOXkrtciIH5CnUMXFpjmqVV6jdlkqAVro9GhG/dQpUpKt1TpnitZijiTKhgMNqqAjifh/pSrYS+ptg7hwWjk2Ggl0bWWj26Fl0rN6mYVhjlTYVYpldiONlwOSQwkqCHi7SptKg1qkCuU7ArCjAoLURoSsIdhupu9yDKkBKRjJEyQFNpMzt9ENpjvyTkXgoDBGm/NSa631Q5SnqlYSyHqbSq4ciNP4fslYwZqLqVcEogclGDB6k18oAfOwTV8Uyk0lzgPgAkbb6QySWzUpM5lDx2Y06TSSQAPzzXG43xjeKcunibD7lY2Mxb6hDqjpv5DsE8cEvIksq8GhnOfvxFQtktpjZv7urvssp9X0R2mdgh4x8Fun2lo5Xk7nnU/8AOy7YwSX8OSUm2Nl+Xmo7U4R9F1OEwkAAC6fB4ExAFu2y3sFgwwdUs53oaMQGCwEGXC5F/wA4KxWqhtm7ckStXEdQqD6klRbLJB9ZNypUsNO5j82T0yBvy8v9qFSrKAQrngCBx6qs8pCohkR+dbo2AdjyXBo/Oa3qDNIACzMvw19R8lphypiXlkcj8FhrlYpFU2FWqZXSjmZbCdQDklQU8bUmFBBRaZK5DrQUIgKEFJpslYyDMJhEZVAEITZTgJBwrahJkJa05aot2QZkTCcNUQpSgwk3OTseUMqcKbHQQvS+ihCzcyxD7NHqg/Lqguwt0GxOegWp+87fyuazLGOq7uJAuJ4+XBSzCv6pYzsTxPQdFnMxPq6YvsuvHjpWc0530He2Gz2UqtXUNIG+6fAYF5N79D910eXZNPATz5KrpE1bKOT5IBDne6F1uCy0EfRSw2GazvzRmVOSlKVlIxLTCGi1uiX9TZCLpUWkSotlkqE6oZTspojGRunq1QCsEbggVKoG9vIorW6iOAQasvJi8HgsKyDzqPqmQOUfRWMLSDnfNBw1LkO60aLNIWUeT/grlxRZCk1yBrRGLqSOZlqmVaplVKatU1RE2WQkoAp04Dx+FO8KLQn9IuU6yQRWIbXhTgJWYI1SUARzTEJWOgolS1FCa9PKUYKHJa1DUlKVhQamrAqADqqwcG3JjuqmJ8Q0WcdR/tv8dllC2ZyouE8Z6/nRc1m2aySeBIA6woZxnrniA3S3lNz3VHDBz3gkbbDl91048flnPPJ4QsM1ztTTYzutTLckM7TC0ssykC7luUYaLCAqSaQkU2VsFlQbv7lpOAaLIPpVBzpK53Ky6jQeePNP6WEBtMqw2jG6myiC0RPQIzDBEIWsAKLHrGDVao9yA6pKhVdJ7oFSsAI4mx/jqiBh6rzOkf7P2RThzENMcymw1KB1RpTxh7JSn6J0GaRARQUEFTBVUqJN2GaUemq7FZppxWWKassKrMVhidCBwUlEJJjHkaVVJJcp1Dv2CTSkkgYK1TZskkkYyJNKMUySQcU2TwmSQYyMHxO8+qJMcpXP1D9EyS7MX6nJk2GDpInot3JxdJJOKdRh/ojNTJLlkXgSapAJJJCgdgsVAHdJJAJE8VNm6SSKMweL9lQwzQXNttKZJFbEn+popJJK5zsmFNiSSZADMVqkmSRQrLLEVqdJOhWECSSSY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 descr="http://www.evidenceofdesign.com/wp-content/uploads/2009/05/octopusjpg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37112"/>
            <a:ext cx="2619375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53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C.  </a:t>
            </a:r>
            <a:r>
              <a:rPr lang="en-US" b="1" dirty="0" smtClean="0"/>
              <a:t>Mantle</a:t>
            </a:r>
            <a:r>
              <a:rPr lang="en-US" b="1" dirty="0"/>
              <a:t>:  </a:t>
            </a:r>
            <a:r>
              <a:rPr lang="en-US" b="1" i="1" dirty="0"/>
              <a:t>Thin, delicate tissue layer that covers </a:t>
            </a:r>
            <a:r>
              <a:rPr lang="en-US" b="1" i="1" dirty="0" smtClean="0"/>
              <a:t>most </a:t>
            </a:r>
            <a:r>
              <a:rPr lang="en-US" b="1" i="1" dirty="0"/>
              <a:t>of </a:t>
            </a:r>
            <a:r>
              <a:rPr lang="en-US" b="1" i="1" dirty="0" smtClean="0"/>
              <a:t>a </a:t>
            </a:r>
            <a:r>
              <a:rPr lang="en-US" b="1" i="1" dirty="0"/>
              <a:t>mollusk’s </a:t>
            </a:r>
            <a:r>
              <a:rPr lang="en-US" b="1" i="1" dirty="0" smtClean="0"/>
              <a:t>body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b="1" dirty="0"/>
              <a:t>D. </a:t>
            </a:r>
            <a:r>
              <a:rPr lang="en-US" b="1" dirty="0" smtClean="0"/>
              <a:t>Visceral Mass contains</a:t>
            </a:r>
            <a:r>
              <a:rPr lang="en-US" b="1" dirty="0"/>
              <a:t>:  </a:t>
            </a:r>
            <a:r>
              <a:rPr lang="en-US" b="1" i="1" dirty="0"/>
              <a:t>Internal organs</a:t>
            </a:r>
            <a:r>
              <a:rPr lang="en-US" b="1" dirty="0" smtClean="0"/>
              <a:t> 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122" name="Picture 2" descr="https://7salemanimalkingdom.wikispaces.com/file/view/T761279A.gif/33933193/T761279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62780"/>
            <a:ext cx="51816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madsci.org/posts/archives/1998-05/892237971.Zo.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108" y="764704"/>
            <a:ext cx="3788741" cy="2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01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E.  </a:t>
            </a:r>
            <a:r>
              <a:rPr lang="en-US" b="1" dirty="0" smtClean="0"/>
              <a:t>Radula</a:t>
            </a:r>
            <a:r>
              <a:rPr lang="en-US" b="1" dirty="0"/>
              <a:t>:</a:t>
            </a:r>
            <a:endParaRPr lang="en-CA" dirty="0"/>
          </a:p>
          <a:p>
            <a:pPr marL="0" indent="0">
              <a:buNone/>
            </a:pPr>
            <a:r>
              <a:rPr lang="en-US" dirty="0" smtClean="0"/>
              <a:t>1.  A </a:t>
            </a:r>
            <a:r>
              <a:rPr lang="en-US" i="1" u="sng" dirty="0"/>
              <a:t>tongue</a:t>
            </a:r>
            <a:r>
              <a:rPr lang="en-US" dirty="0"/>
              <a:t>-shaped structure used in feeding</a:t>
            </a:r>
            <a:endParaRPr lang="en-CA" dirty="0"/>
          </a:p>
          <a:p>
            <a:pPr marL="0" indent="0">
              <a:buNone/>
            </a:pPr>
            <a:r>
              <a:rPr lang="en-US" dirty="0" smtClean="0"/>
              <a:t>2.  A </a:t>
            </a:r>
            <a:r>
              <a:rPr lang="en-US" dirty="0"/>
              <a:t>layer of </a:t>
            </a:r>
            <a:r>
              <a:rPr lang="en-US" i="1" u="sng" dirty="0"/>
              <a:t>flexible</a:t>
            </a:r>
            <a:r>
              <a:rPr lang="en-US" dirty="0"/>
              <a:t> skin covered with tiny </a:t>
            </a:r>
            <a:endParaRPr lang="en-CA" dirty="0"/>
          </a:p>
          <a:p>
            <a:pPr marL="0" indent="0">
              <a:buNone/>
            </a:pPr>
            <a:r>
              <a:rPr lang="en-US" i="1" u="sng" dirty="0"/>
              <a:t>teeth</a:t>
            </a:r>
            <a:r>
              <a:rPr lang="en-US" dirty="0"/>
              <a:t> </a:t>
            </a:r>
            <a:endParaRPr lang="en-CA" dirty="0"/>
          </a:p>
          <a:p>
            <a:pPr marL="0" indent="0">
              <a:buNone/>
            </a:pPr>
            <a:r>
              <a:rPr lang="en-US" dirty="0" smtClean="0"/>
              <a:t>3.  Acts </a:t>
            </a:r>
            <a:r>
              <a:rPr lang="en-US" dirty="0"/>
              <a:t>like </a:t>
            </a:r>
            <a:r>
              <a:rPr lang="en-US" i="1" u="sng" dirty="0"/>
              <a:t>sandpaper</a:t>
            </a:r>
            <a:r>
              <a:rPr lang="en-US" dirty="0"/>
              <a:t> to scrape/tear off food</a:t>
            </a:r>
            <a:endParaRPr lang="en-CA" dirty="0"/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384" y="260648"/>
            <a:ext cx="3784299" cy="314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009" y="4149080"/>
            <a:ext cx="338137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23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F.  </a:t>
            </a:r>
            <a:r>
              <a:rPr lang="en-US" b="1" dirty="0" smtClean="0"/>
              <a:t>Carnivores </a:t>
            </a:r>
            <a:r>
              <a:rPr lang="en-US" b="1" dirty="0"/>
              <a:t>have a radula or sharp </a:t>
            </a:r>
            <a:r>
              <a:rPr lang="en-US" b="1" i="1" u="sng" dirty="0"/>
              <a:t>jaws</a:t>
            </a:r>
            <a:r>
              <a:rPr lang="en-US" b="1" dirty="0"/>
              <a:t>; some </a:t>
            </a:r>
            <a:r>
              <a:rPr lang="en-US" b="1" dirty="0" smtClean="0"/>
              <a:t>produce </a:t>
            </a:r>
            <a:r>
              <a:rPr lang="en-US" b="1" i="1" u="sng" dirty="0"/>
              <a:t>poisons</a:t>
            </a:r>
            <a:r>
              <a:rPr lang="en-US" b="1" dirty="0"/>
              <a:t> to subdue prey</a:t>
            </a:r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pic>
        <p:nvPicPr>
          <p:cNvPr id="7170" name="Picture 2" descr="http://t2.gstatic.com/images?q=tbn:ANd9GcTFvROBl9hv-bw5CUjx9z5LdakRfqb1_UKb4QJ-1X_sznyfdfPTJ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-243408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2.bp.blogspot.com/_7DY5WNbbhEc/TLe-kgk6OHI/AAAAAAAAACE/T2un5-jmTto/s400/octopus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12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10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G. Filter feeders use </a:t>
            </a:r>
            <a:r>
              <a:rPr lang="en-US" b="1" i="1" u="sng" dirty="0"/>
              <a:t>gills</a:t>
            </a:r>
            <a:r>
              <a:rPr lang="en-US" b="1" dirty="0"/>
              <a:t> to sift food from water.  </a:t>
            </a:r>
            <a:endParaRPr lang="en-CA" dirty="0"/>
          </a:p>
          <a:p>
            <a:pPr marL="0" indent="0">
              <a:buNone/>
            </a:pPr>
            <a:r>
              <a:rPr lang="en-US" b="1" i="1" u="sng" dirty="0"/>
              <a:t>Mucus</a:t>
            </a:r>
            <a:r>
              <a:rPr lang="en-US" b="1" dirty="0"/>
              <a:t> and </a:t>
            </a:r>
            <a:r>
              <a:rPr lang="en-US" b="1" i="1" u="sng" dirty="0"/>
              <a:t>cilia</a:t>
            </a:r>
            <a:r>
              <a:rPr lang="en-US" b="1" dirty="0"/>
              <a:t> on gills trap plankton and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move it to </a:t>
            </a:r>
            <a:r>
              <a:rPr lang="en-US" b="1" i="1" u="sng" dirty="0"/>
              <a:t>mouth</a:t>
            </a:r>
            <a:r>
              <a:rPr lang="en-US" b="1" dirty="0"/>
              <a:t>  </a:t>
            </a:r>
            <a:endParaRPr lang="en-CA" dirty="0"/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 descr="http://shells.tricity.wsu.edu/ArcherdShellCollection/Illustrations/Haliotis_tuberculata_L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5433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faculty.clintoncc.suny.edu/faculty/michael.gregory/files/bio%20102/bio%20102%20lectures/animal%20diversity/protostomes/lophotrochozoans/cla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41552"/>
            <a:ext cx="3904769" cy="314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0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H.  Respiration</a:t>
            </a:r>
            <a:endParaRPr lang="en-CA" dirty="0"/>
          </a:p>
          <a:p>
            <a:pPr marL="514350" indent="-514350">
              <a:buAutoNum type="arabicPeriod"/>
            </a:pPr>
            <a:r>
              <a:rPr lang="en-US" dirty="0" smtClean="0"/>
              <a:t>Aquatic </a:t>
            </a:r>
            <a:r>
              <a:rPr lang="en-US" dirty="0"/>
              <a:t>species: use g</a:t>
            </a:r>
            <a:r>
              <a:rPr lang="en-US" i="1" u="sng" dirty="0"/>
              <a:t>ills</a:t>
            </a:r>
            <a:r>
              <a:rPr lang="en-US" dirty="0"/>
              <a:t> inside the </a:t>
            </a:r>
            <a:r>
              <a:rPr lang="en-US" dirty="0" smtClean="0"/>
              <a:t>mantle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dirty="0" smtClean="0"/>
              <a:t>2.  Land </a:t>
            </a:r>
            <a:r>
              <a:rPr lang="en-US" dirty="0"/>
              <a:t>species:  </a:t>
            </a:r>
            <a:r>
              <a:rPr lang="en-US" i="1" u="sng" dirty="0"/>
              <a:t>mantle</a:t>
            </a:r>
            <a:r>
              <a:rPr lang="en-US" dirty="0"/>
              <a:t> </a:t>
            </a:r>
            <a:r>
              <a:rPr lang="en-US" i="1" u="sng" dirty="0"/>
              <a:t>cavity</a:t>
            </a:r>
            <a:r>
              <a:rPr lang="en-US" dirty="0"/>
              <a:t> is lined with </a:t>
            </a:r>
            <a:endParaRPr lang="en-CA" dirty="0"/>
          </a:p>
          <a:p>
            <a:pPr marL="0" indent="0">
              <a:buNone/>
            </a:pPr>
            <a:r>
              <a:rPr lang="en-US" i="1" u="sng" dirty="0"/>
              <a:t>blood</a:t>
            </a:r>
            <a:r>
              <a:rPr lang="en-US" dirty="0"/>
              <a:t> vessels, folded and kept moist so </a:t>
            </a:r>
            <a:r>
              <a:rPr lang="en-US" i="1" u="sng" dirty="0"/>
              <a:t>O</a:t>
            </a:r>
            <a:r>
              <a:rPr lang="en-US" i="1" u="sng" baseline="-25000" dirty="0"/>
              <a:t>2</a:t>
            </a:r>
            <a:r>
              <a:rPr lang="en-US" dirty="0"/>
              <a:t> can enter cells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pic>
        <p:nvPicPr>
          <p:cNvPr id="9218" name="Picture 2" descr="http://faculty.clintoncc.suny.edu/faculty/michael.gregory/files/bio%20102/bio%20102%20lectures/animal%20diversity/protostomes/lophotrochozoans/cla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692" y="332656"/>
            <a:ext cx="4448677" cy="358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2.bp.blogspot.com/_li5GG5WIrnA/TMJXXiGHLZI/AAAAAAAACC4/Zi_F55ZFVdU/s1600/snail46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815458"/>
            <a:ext cx="21907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02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</TotalTime>
  <Words>512</Words>
  <Application>Microsoft Office PowerPoint</Application>
  <PresentationFormat>On-screen Show (4:3)</PresentationFormat>
  <Paragraphs>121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Complex Invertebrates: Chapters 27, 28 and 29</vt:lpstr>
      <vt:lpstr>27-1  Mollusks </vt:lpstr>
      <vt:lpstr>II.  Form and Function in Mollusks </vt:lpstr>
      <vt:lpstr>B.   Foot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J.   Excretion</vt:lpstr>
      <vt:lpstr>K.   Response</vt:lpstr>
      <vt:lpstr>L. Reproduction </vt:lpstr>
      <vt:lpstr>III. Snail, Slugs, and Their Relatives </vt:lpstr>
      <vt:lpstr>IV. Two-Shelled Mollusks </vt:lpstr>
      <vt:lpstr>V. Tentacled Mollusks </vt:lpstr>
      <vt:lpstr>PowerPoint Presentation</vt:lpstr>
      <vt:lpstr>PowerPoint Presentation</vt:lpstr>
      <vt:lpstr>VI. How Mollusks Fit into the World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 Invertebrates: Chapters 27, 28 and 29</dc:title>
  <dc:creator>Jonathan Juri Buchanan</dc:creator>
  <cp:lastModifiedBy>User</cp:lastModifiedBy>
  <cp:revision>13</cp:revision>
  <dcterms:created xsi:type="dcterms:W3CDTF">2011-03-07T02:43:52Z</dcterms:created>
  <dcterms:modified xsi:type="dcterms:W3CDTF">2012-03-14T17:02:02Z</dcterms:modified>
</cp:coreProperties>
</file>