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E87771-1493-471F-AA55-DD652F4D50F3}" type="datetimeFigureOut">
              <a:rPr lang="en-CA" smtClean="0"/>
              <a:t>22/04/2012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BFACFF-D092-48C9-889C-4278FA394DDF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CcpRfsLlI2M&amp;feature=fvs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QIgW639Oog&amp;feature=relate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tMWUlca-o" TargetMode="External"/><Relationship Id="rId2" Type="http://schemas.openxmlformats.org/officeDocument/2006/relationships/hyperlink" Target="http://www.youtube.com/watch?v=cAUSKxWMIh0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80728"/>
            <a:ext cx="7184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28-1  Introduction to Arthropods</a:t>
            </a:r>
            <a:endParaRPr lang="en-CA" sz="3600" dirty="0"/>
          </a:p>
        </p:txBody>
      </p:sp>
      <p:pic>
        <p:nvPicPr>
          <p:cNvPr id="1026" name="Picture 2" descr="http://www.domestic-animals.com/popups/k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" y="1664860"/>
            <a:ext cx="4076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matodes.org/NeglectedGenomes/ARTHROPODA/A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5347"/>
            <a:ext cx="3996031" cy="30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shfloridakeys.com/lobster_files/lob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95910"/>
            <a:ext cx="2509838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 Defense against predators: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en-US" b="1" i="1" dirty="0" smtClean="0"/>
              <a:t>Venomous </a:t>
            </a:r>
            <a:r>
              <a:rPr lang="en-US" b="1" i="1" dirty="0"/>
              <a:t>stings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and bites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LcParenR" startAt="2"/>
            </a:pPr>
            <a:r>
              <a:rPr lang="en-US" b="1" i="1" dirty="0" smtClean="0"/>
              <a:t>Attack </a:t>
            </a:r>
            <a:r>
              <a:rPr lang="en-US" b="1" i="1" dirty="0"/>
              <a:t>with powerful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claws</a:t>
            </a:r>
            <a:r>
              <a:rPr lang="en-US" b="1" i="1" dirty="0"/>
              <a:t>, </a:t>
            </a:r>
            <a:r>
              <a:rPr lang="en-US" b="1" i="1" dirty="0" smtClean="0"/>
              <a:t>chemicals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LcParenR" startAt="3"/>
            </a:pPr>
            <a:r>
              <a:rPr lang="en-US" b="1" i="1" dirty="0" smtClean="0"/>
              <a:t>Create </a:t>
            </a:r>
            <a:r>
              <a:rPr lang="en-US" b="1" i="1" dirty="0"/>
              <a:t>a diversion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	(ex</a:t>
            </a:r>
            <a:r>
              <a:rPr lang="en-US" b="1" i="1" dirty="0"/>
              <a:t>. Drop a body </a:t>
            </a:r>
            <a:r>
              <a:rPr lang="en-US" b="1" i="1" dirty="0" smtClean="0"/>
              <a:t>part)</a:t>
            </a:r>
          </a:p>
          <a:p>
            <a:pPr marL="514350" indent="-514350">
              <a:buAutoNum type="alphaLcParenR" startAt="3"/>
            </a:pPr>
            <a:endParaRPr lang="en-US" b="1" i="1" dirty="0"/>
          </a:p>
          <a:p>
            <a:pPr marL="514350" indent="-514350">
              <a:buAutoNum type="alphaLcParenR" startAt="3"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d)  </a:t>
            </a:r>
            <a:r>
              <a:rPr lang="en-US" b="1" i="1" dirty="0" smtClean="0"/>
              <a:t>Visual </a:t>
            </a:r>
            <a:r>
              <a:rPr lang="en-US" b="1" i="1" dirty="0"/>
              <a:t>trickery (ex.  camouflage)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84" y="1196752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g;base64,/9j/4AAQSkZJRgABAQAAAQABAAD/2wCEAAkGBhQSEBUUEBQVFRUUFRcVGRMYFxQUGRcVFxQVFRUVGBYXGyYgGBkjGhUYHy8gJScpLCwsFR4xNTAqNSYsLCkBCQoKDgwOGg8PGiwkHyUsLCw1LCwsLCwpLC8sKiwpLCwsLCksLCwpLCwqKSwtLCwsLCwqKSwsKSksLCksLCwsLP/AABEIALcBEwMBIgACEQEDEQH/xAAcAAEAAQUBAQAAAAAAAAAAAAAABAIDBQYHAQj/xAA/EAABAwIEBAQEAwYEBgMAAAABAAIRAyEEBRIxBkFRYRMicYEHMpGhQsHRFCNSgrHwFWJy8RYkM0NTskSiwv/EABoBAQADAQEBAAAAAAAAAAAAAAABAgMEBQb/xAAsEQACAgIBAgUDBAMBAAAAAAAAAQIRAxIhBDETQVFh8BQiI3GBobEzweEF/9oADAMBAAIRAxEAPwDhyIiAIiIAiIgCIiAIiIAiIgCIiAIiIAiIgCIiAIiIAiIgCIiAIiIAiIgCIiAIiIAiIgCIiAIiIAiIgCIiAIiIAiIgCIiAIiIAiIgCIiAIiIAiIgCIiAIiIAiIgCIiAIiIAiIgCIiAIiIAiIgCIiAIiIAiIgCIiAIiuCiSCRMDcxa+yAtovYXiAIvdNp5LxAEREAREQBERAEREAREQBERAEREAREQBERAEREAREQBERAEREAREQBEVdOi506QTAkwCYA3JjYX3QFC37IMhpjD4eoSScQ3EU3MjceHWJvyLTTYR3PZaG1hOwn0uugcA5oC1tCq12um6o+k6LEVKbmPBneA4ut1PRZ5ZJRbZpjTckkc+K8WXz/h9+HrmnpJBksi8tkjlzBEH0UJ2W1QQ11N4JIABa5sk2G45yFaMlJWisoOL1ZstHhqmaVQlwDm4RlYNgz/0y5zp2jUAI3vyC1EroHFdQYXCsZpIrVcNToapaW+Ew6i4DeTMXix22XP4UQkpK0WnFxdM8RewvFczCIiAIiIAiIgCIiAIiIAiIgCIiAIiIAiIgCIiAIi9DUB4i3Phv4XYjEuYa3/L03ydTxL4iZFMkG/KSJWyYv4GfuwaOKBqaRLXsIYXTeHgki3Ig+t1ks0G6TRdwkuWjlMKujh3PcGsaXOOzWgkn0Auuq8LfCRvh68Z5n3hjSdIbyMt+YneZjbfltGF4To0yBRpBrdiQ0XHcnf3VJ51HsrLwxX3ZwKtQcxxa8Frhu0ggj1B2W2/CzG6MeG6tAqsczVfs8bd2roHGfBjMVQIaQ2rSs10AAWJDCdy3Ydplct4Ra6nmVEOBa5tXSRsQYcCPVI5Fkg/UOGkkfQrMNDSWVnGOTR12EfqF67Lqb2O8VrdQBPiaGhwt809Vdw1EPId0aO1zv8A0+6ltyqnBJHK8km3pKyWOT7di7mka9hcoh7g46wBZrRpLoAMgk7ARF7/ANWa5O3wz4bNDpgNNyRG7QJ+v2WTzLChlEuAMncS4aZiACIMhVYXBzRD3TIl3c6TN/YHaFx8pvEl5X+x1WnWRvzr9zFYbgyjUY79qp0qjpEWLtADbtlw5mDty3UKtwHgyHBuDw8Ablzw71EOH9FtRyyPle8A3sd7WOysvwJaR5iQTuQ0kT0MLsWOUUopcHK5qTbb5OV8RfDrDso1HUqT2PiGuNRxY10ixkbESN+a5S4QV9A8Y4mKZY0mO5m8j9F8/wBQ3PqVvib5TZnkS4opREWxkEXoarj8O4AFzXAGwJBAJEEwT6j6oC0i9XiAIiIAiIgCIiAIiIAiIgCIiAIiIAun/CjhRhH7ZiBMEik07DT81UjncFre7XcwFoGR5b+0YilR1aRUeGlx5Am59YmO673Q8OlS00mwym0Na0yJDRYQ3cmATPVed1+fSOi7v+jr6bFu9vQvf4lUq1arWs8lMBoqHm8tDnQN/LaTtNlfqVtDXOeXAC5baT5RIAECTG9ljs8zI4fAVnsjUykXfzEjf3cVC4OzVma0XsdLA1o8RjT5mydLQHEWa6/U+U7LzcWOeR7wSaujsnKEVrLg6BlVBlRjXNgtcJGxHpH97K9UpMB2mP6x1/JQcHlzaIAoksaCDDSdNo3bN7CJ3+in+Hqgc+cXk9vuvbSfmuTzHV2mYLMMOIM2DnSHCZDgIB5g2j7ghcy4h4dDMZTxlMQW1WeM0DyxOnxmjcXs4HYkEG5A7FicGDuB/fQha3mmTgBzT8j2uYeVnAiwPSe/yqso0aRknwZfKH6miO32U3EvtHWB7EifstSyB2JbTaXwLWsTIixJmJI7fVZn9tLtMNcXB4ktGsHfUIiekcu6yjmVa+ZeWJ3Ze4mqacJVcBJZTc8CSJ0iY+gUnLGHwKYdvoaTc7lo1RfqSsfxRSc7DuYP+4NOkGajx+JrW/KLTJLoAlXcme5tEa7imNLibObpFxUZyIHMEgiDzV/s8V8eRX7vDXPmTcJX8gA5Aj2BI/JUYt9p/vZYrD5kCHFp1HUYgHTptBLyQBzPqFFx2ekNJNN2xNoNuoG59N1Dzxqmx4MrNe4jOurpGwGo/ULhrt13ivhw5pfMmr8pH8JFjHvK4li8qqU65olpNQO06QCSZuIG5kEH3WmB9yuVdiIFsvDPAtbF+b/p0v8AyOG/+hv4vXbusvwvwC/UKmKYIERSJ57y+OX+Xnzst6pUC94aT5RFhZoA2AAss83WQx8LllsfTynyecP8LYPCgaGNe8f9x8Pcbm4mzb9B+HqL5zG1mVGjUxtQeZvmAd8zYtqmBCxvga7AiR5hFon5fUcvqtV4z47fRHhUhoMc7kg8+kSNvsvPWXNmyVFnV4WPHG5EPiX4Zg0/FwW8SaMzPM+Gev8Al58ui5u8Qum/DziB9RlUVCXaHhx/0vt7AFv3WE+JGQ+HW8dghtQlr4iBV3J7hw807TK7sGWUJ+DN37nPlxqUfEiaWiEIu85AiIgCIiAIiID2F4p4wJKHLiq7ItqQEUx2BIVBwh6JshqRoRSP2U9EOGKbIam2/DHLddd1SPlbpFpu7eO+mR/MumCt5mdCJA2BAv8AlP1WofDXD6cM89S47TezWn15rONxoOLFLpTc7nIk6Gf+pXzvWSc8z+dv+nu9NBRxJe39lXHmYinl9a4LntDNP+tzWybdCYHULTfg9mbKWOc15Y3xaRY1zi7Vq1NIZTAkFznaRfYA++U+JNecKB/FVFt/4j+QXPspx9TDV6dalAfScHtJAcNQ2MHeJXo/+cqxP9f9I4OuVZF+h9RMxUjlf27/AKqRTrjr+XuOnotN4b4ibiMOx7KrajxTpCuGtIFOq9oJBBAG4cRp2Mjss3SxswNyTGkE3j1G5Bt7ru2OTSzYTWkQbdTzn6q1icIHNg8/z5rH0sVPMc7FwEfa6v1cYdPO8CRAN+neFLaorq7NfxWdOZXfQa+mC0Al7i2nAvYAXqOEXjbmrmDzqCPDGuJAcfKHOnzO7Mb5R3IMKfxBgg/CvNBjHVGsLqYc0OGoCY81u0kwJXFMB8SHtdNQXO59NgDMBo6bLlljldo6FOLR2OviS1/jVZfLdHlaBpEzIEzBMTJJs1GYwl/i0ANOkNLXNkPANiYM2uOdndlz7D/EUOeGB2qTGlokz2mztuRV+l8Q6ZdoY6xBPmLGWAJJ+boD9FFNO+RSNwxuaAk6hptDhGrRIs8QPM3UBy5kWNlGxONpPovbLdbdJPmBEO2eOek/Y25LScb8RaUjQ4SLh0zE7jlIIsQsFnHGrMQG7Uns1CWiA5p+bl+Lcg8wFTwm74LqSVcm95fD6TnUriS0uAgTaQD0jp1UrLcpaKup4bqIgVIGrSB8hdvHT3Cu8B42hUwbWU9TmsdpNRzHta+pYuc0uF2kk7kHsNlN4xxdPCUHVXAgNuA0FxE+UEgbNkwTPNSsOvJEst8FrFw2wEcvusPjs4pUWy9waDbqTvIDRcmFoebfEhzwRSETu43PeOQ+61LGZq+oSXOJJ3Mkk+pN0XSqTtoPMoqrOs8MZv47qz2yGagxs3+VoLr+rhblYLTviZR/e0ncy17Tb+FwI/8AZZn4cP04d0mD4jiD/KwfkVj+Pz49ZjGiNALnO5AvDIAtezZtbzeq58Crqml84Nsy/Db9jC8D5yaOI0n5ao0m8eYSWmfcj+Zb9m58ehVpiHhzCA02OoCWHsQRv+q0DA5aym5rruLSDJ7dguj0A0ta4NEEbxyN/wC/Ra9Zjampr5Q6SUZQcWcWcLrxblnuT0xWeC0XMyLb+ndYHF5NAlht0MD7r04vZJnnSWraMWilU8KJiS8/wsE/Vxsr9ag+m3UGtYPXU76n8lJUx5EbrxeucSZNz1XiAIiIDaadNe6V0GtkgEnwQO0glYPH5C5slrD9LLjUzr1NYfQnZDRCy5wmgQbkqw3AmQOuylSshxoxj8Oqzl1lsGEwzHjS7yR+IhWmZeZc0Q4DnMKbI1MtwTV/dmmDBEkjsdvaeSsZVjGuzRxBloDaQNxdpAP/ANifooGVu8KqDPld5T2BtKrxdIUMRUqcmv1mP4XiT9yfovNng/JNrzXz+T0IZvsin5P5/BN41ok02AiPObdxrC0uvg1vnEmZsrYZlWxBdrJ7PdqBt/mJ9J7LSnZhTLo1BdHRKsde5h1jTnfsX8nzSrg3CrTJLWuDzSLnhjyA5o1hpEgB5XRuEOLqeMaGEBtYNbqZDfO79453hNu7Q0MBLj/FHJc2xOPpFpbqFwR9R/ssVltQtfZxbLXDUDFiINx9Pddhyn0W1uoeVwPTseQjlC1DjTifMMHWpuil4ZZpa7wy9usfNqcYhxAB0zsTZYbKfiI5pjEwZLQHMAbYCILZvA2Ivcz2znF+PpYvL3Oa5rzSIc1wAeZaYLQQfLY3joosmja+GeJ2YqkHscNUDUzVJY4zAIHX2+y4rx7kwpZjiGiIc/xBFhFQa4iBEEkQrnCHFX7Li2SYZUOh9hcGQ0+xM+5Un4n5s05gef7mmD2I1W+kK6bZSkakMD0Vp2CupIzdvRVf4izdOSOCIcEruAyh1Wsyk0XqPawe5ifbdShmLCtj+HVLxcypeG0O0B7zcDSA0t1T6uAA6nkqylJJtEpI7HgsFTo0W0WCGMaGNgxAEz7n5p3kyrGYhr8PWY4AipTqA95Y4XJ533KuVao5GeUWsbDT629Fh+IMaaWDrOP8DgOUucNDRbu4Cf6Lz4zl2rk31R8+twpMQDsP6K6zLnWtzA+phZ+lRDYspVPDEuZaxcL+69FzaVmChbo2DhnL9NMN5B7ifusfxO7VXtyYwe8E/wD6Ww4ZzaNIB5iQXd/Md/oFp+Z5gXPc9rTDiYLpAgbQPSFwdL/kcj0Oqf44x+cFjQtiyTNm+DpJktJEC5tcfYrXMRl7nMbqf5nkQ0WAnqtg4bYMO8gNa2npJLzuSWlkdzs72XV1H3QOXpvtmYXijF1H4kNY3SS2ZcL7m8e61+qWiS7XVLdybMHJbVmWIOIqVKrQTH7tsm50m7pPV39Fr9ei4uaHODr3psEgALXE6gkzLKrm2hSoAU2sLtDnmbbmbwPsFBzZxBDPwgAjv3J5rIVaBfUDnHRGzfmd1+UfmqP2PW4mPl3fUvHYNFvZabIy1MFpXin42mZ3JA2m30A2UbwVOyGpZRX/AACvEsimfS2NptcwOoGDIJBki5vdQzTBMHWHdSLHt0WOwFVxp3dfsSpjcxds026LzHl55PS8P0LOK4cc86qYE3uImf6FYPH5FUpw6pqETYtbERuCNys7/i7qRHYzAMetuas43PvFbBB3UbxZOskac/H0tn6riZ84IFuRFx/d1LynB4eu5wcajNO1YN8pb1nY+yytfK6dQ2Ak3mAYMRN+cCPYdFkaOAawCQSB7XIgm3PupU0uwab7nPsVw7Uc806JOouOmYAcOo80ybcl5j6dSrS/eTTxWGYaT6bwZr02xMWEvbOogT5XTddCOEFR4INhuCTfaAOkbiITMMrDzNX95sZeNRBFgQTsRyI2V3JpWymsZcI5pw7XLWHD4lp8KqC0OvDNf4XGLbyOhP0qx3CdOk4Na9lWwBMxDuc7wB17rdM2yWnVM6SXluku1Fs8hLBZ0Dr17LytkbW2a0wGgD1Wby09o+Zfw1Kk/I0OpwE4t1Mqt5w0tIn0MmR3WPq8IYpsDwi4HYsIf9YNl1GjhadKCGmBuJkH2PNV0HUqhdoDo21fhB/E0K31M17h9PB8rg4pXwz2GHtc09HAj+qrw2Kqsnw3PbIg6S5siIgxuIXXszy4VIbUp+I0bEgFv6g+ihVuE6LKY0Mcx0wIe4C+8iT7Rdbrq01yjnfTNPhnMcNh2u3qQZAAgkrON4JrV4NBzqpIky06ug2klbbX4Zplhc6mwFwE+WDIv83I9xuo+YZWGBzGeLTa9oINN2klsAQZmRa4kKPqLfBb6elzyaq7gWvrNMCXts4aXQ09CRICj1+EKzRePy9JXY+E8wbTwzGPedR3f+JzmgNEx1jnKsZtkWqoPDIaagOrVcOI5tA2MKq6l3Q+nVWcd/4Zr7hsgbnl9V0H4S4MYejisTW8oAa2bfI0Oe+CP5fssticrq07NeHahpIO0EgmGkGPl3F1Dzdhp4Q0BDDXry9w8o0ABxMC1y0CArLPt9siHgS5iQuCeMcRisfW8RxFM03vFKBpZDmtaOtgYnmd1d+IfE4bow7QXOLtT2joANAjuST/AChQOH8obhq/jNc58tc06gB80GQfZMDw5UGKdiarg+XF2mDzsLn+EQB6KG4OWwUZJUzX/Hqn/wCPV7At0zG9z+SzfDjqz6bi8CmxtgAJeTz7/wC62DiJlWp4YpCGMa4ucGudHyhtONzJk2tbfkolCk+kA10CHQ4lvyhx2MbT39FWWTZVReONJ3ZAzvNabXNpNZDngESTIbtJ6bFYfE1HVq2hsFrAJ/qf0WdxPDRrVjU1POmQXFmlpmJv9FdrZMxgLWudUef+1SaCSQBOup+Fv99lbGoQjSIyylklbNfq5m0VQX+UNEDuT06q9iGPbSdUqywucWtD5aZ+XbeBJNllKmUuYWuqMDIM6RpcQAJBknedgDdYSrXNeo3S392CW66jpcIO5HftyWnE+DNLTkstcC1rWlz4sB8o+1yrxpNYIeb/APjZYe55rL5Rg6bXv01W6mw27HtEneJb+mysf8N1PO75g10SIGouEiA4yATYG8wYVm6KJWRMBRHmeAGCzR+v1Kj5lhiGgN+Ub/6upWUOV1alOGMOhjdTnb842FwJm56KnFZS5lNrtfiSPlBMMAvqeGidNrkmyXYqjWhR1WKt1KMGAs1imPgO8ug+UFjmaSfRpJKs0sse8mNPpIvzt7KLFMxHhnoilVQASDYjkUUkHcKOWNGy9blgmyoOPhXKOZheQ5M9KiHmmXW9lr7TB0lbbVxYcCFh6+C80rSPIboYOhzWTqMlsKxhYFlfej4KFjC4MsMzIUmvUtdUiuAFGr4wFW2dCilkSVRUrCYVFLdXWYIl11VRtk3SBogi4XmGoBohoEEzb+sLLMwQ0qKaWkrZw0XBmpbMk08RSLNL7EbLX34Y6i03aTY9llalIHZKeG7LC/Q17dzzKsvpNvU8xG3+yx+fupus5p0/hjkVkX4YjYq8zDs0+a5XRtcaMaadmCw+CBAcIgK/i60CwmLz37FV4vDcmmAqHYV2jdZNV2NdtuWYvEYl7o1EiDaF7iyHBmu8dVfbg3blWatAlQ3T4L0nwXKLg75QPL1VmpmQa6HLJ4ai0N2uolTLmvNxdTsjOizRzGpctLmtAtaRMRsVCxdOpVJMAkxJcNUAG0DYeyybqRY3TyVeBDwDAseZ2VtvQKJDwmJ1eUMeSfxEuDfYTZZN7HU6RcbcgPaP79FFxj3uIbSMkGSRtKvsbVqQKkBo7yZ9rKXK+zI1ryImGfTbSPiaRMzNjtvKimrTpn/lNbhUu4xLGuG1uZ7qVXy8arifW/2UtmWmLLePC5MZcsxzcJqdqBaJEFjWkEmZ1F87rIYNtGlT0lmkukmATc89RvKzGX5aNN91jM1wxkjkp2fmV1XYh4HJ2OLy6u9xAEDU0WOwJIvHfpK16rgX1K1VmvXTPyv8So1sRGos1BoPpaymVm3ilI/icDv1b3CuDKxMmdo6pKfJMYmJ/YxTqRDCCN6dg09hffmqqOXgOLmwT1LQ4xEDf+wsq7LmAENESrLm+GIkKm9l9aMeaL+o+g/RFJDh1ROPQG6PwkqhuEhZMthRsTUAWGqRpZ5haF7qZVwNlEp4oBTKeYhXikirtlNHAKqvh1IbiQQrVTEBS6IVmLr4ZQ3YQysvVrBQamIErFmqKaTIUgPhWHVFHquVdqJ1syAzE7K1VryVjzWVTMSrbtkOFGRolTKVTqsQzE91e/abbqLoNE6tiAopryoj8SrtJwUbjUrexeCpCqeVEqVbpsNS89oIVo0LKw7EL0YlTYorErzXCodioVh2JlSg0SX1wVTWrDTFz62H0Ct0GybK6+h+XPqrFaItGo+d4HQWH0CqxFd4u2xUhlAjkOfPpuqqlKR9Pvsq1zZfYiMzGB5236j9Cp+Bzqnzn6LGVqBvt9QrFTDkG0bAzMbrVNlWkbVVz5gHlBP0CwmLxbqp3gdB+ah0qTufLv03hS34bT7/AKSolJlVFHtDBALyvSI5q5Tke/LnfaypxVMnpz5iLbqtsmjCYrGEH81axFQuEqXXwh/FH1B32VlzRELdNFGmY6EUo0EV9kU1Z0CsYKx9Z5lEXG2bllxKuUQZREQJwqwouJxUIiuQjHYjMlHbiboiho0RkKL5Cqe1eoqURZDr0+iNp2RFdIhsrFC26ueGQERRJEplipUhUtxiIqNGkT39sK9NZEVaJI9WrdUGqeSItoIykWa1crzD1JRFpXBnfJlKFoVZxZkyAbDryM7oiyLFupje3mlx52norD8e6B2jmbxtZEV0QQzjy0G289efbmqBmFrtBEAc7xsURXIZcbmZO4B3g9JV+tmJMSAQPXpELxEYRY/xe4sJEXvNtlefmUiwAEG1+e5RFFEkSriyZ2vH2EKy8oisULJqLxEVqI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g;base64,/9j/4AAQSkZJRgABAQAAAQABAAD/2wCEAAkGBhQSEBUUEBQVFRUUFRcVGRMYFxQUGRcVFxQVFRUVGBYXGyYgGBkjGhUYHy8gJScpLCwsFR4xNTAqNSYsLCkBCQoKDgwOGg8PGiwkHyUsLCw1LCwsLCwpLC8sKiwpLCwsLCksLCwpLCwqKSwtLCwsLCwqKSwsKSksLCksLCwsLP/AABEIALcBEwMBIgACEQEDEQH/xAAcAAEAAQUBAQAAAAAAAAAAAAAABAIDBQYHAQj/xAA/EAABAwIEBAQEAwYEBgMAAAABAAIRAyEEBRIxBkFRYRMicYEHMpGhQsHRFCNSgrHwFWJy8RYkM0NTskSiwv/EABoBAQADAQEBAAAAAAAAAAAAAAABAgMEBQb/xAAsEQACAgIBAgUDBAMBAAAAAAAAAQIRAxIhBDETQVFh8BQiI3GBobEzweEF/9oADAMBAAIRAxEAPwDhyIiAIiIAiIgCIiAIiIAiIgCIiAIiIAiIgCIiAIiIAiIgCIiAIiIAiIgCIiAIiIAiIgCIiAIiIAiIgCIiAIiIAiIgCIiAIiIAiIgCIiAIiIAiIgCIiAIiIAiIgCIiAIiIAiIgCIiAIiIAiIgCIiAIiIAiIgCIiAIiuCiSCRMDcxa+yAtovYXiAIvdNp5LxAEREAREQBERAEREAREQBERAEREAREQBERAEREAREQBERAEREAREQBEVdOi506QTAkwCYA3JjYX3QFC37IMhpjD4eoSScQ3EU3MjceHWJvyLTTYR3PZaG1hOwn0uugcA5oC1tCq12um6o+k6LEVKbmPBneA4ut1PRZ5ZJRbZpjTckkc+K8WXz/h9+HrmnpJBksi8tkjlzBEH0UJ2W1QQ11N4JIABa5sk2G45yFaMlJWisoOL1ZstHhqmaVQlwDm4RlYNgz/0y5zp2jUAI3vyC1EroHFdQYXCsZpIrVcNToapaW+Ew6i4DeTMXix22XP4UQkpK0WnFxdM8RewvFczCIiAIiIAiIgCIiAIiIAiIgCIiAIiIAiIgCIiAIi9DUB4i3Phv4XYjEuYa3/L03ydTxL4iZFMkG/KSJWyYv4GfuwaOKBqaRLXsIYXTeHgki3Ig+t1ks0G6TRdwkuWjlMKujh3PcGsaXOOzWgkn0Auuq8LfCRvh68Z5n3hjSdIbyMt+YneZjbfltGF4To0yBRpBrdiQ0XHcnf3VJ51HsrLwxX3ZwKtQcxxa8Frhu0ggj1B2W2/CzG6MeG6tAqsczVfs8bd2roHGfBjMVQIaQ2rSs10AAWJDCdy3Ydplct4Ra6nmVEOBa5tXSRsQYcCPVI5Fkg/UOGkkfQrMNDSWVnGOTR12EfqF67Lqb2O8VrdQBPiaGhwt809Vdw1EPId0aO1zv8A0+6ltyqnBJHK8km3pKyWOT7di7mka9hcoh7g46wBZrRpLoAMgk7ARF7/ANWa5O3wz4bNDpgNNyRG7QJ+v2WTzLChlEuAMncS4aZiACIMhVYXBzRD3TIl3c6TN/YHaFx8pvEl5X+x1WnWRvzr9zFYbgyjUY79qp0qjpEWLtADbtlw5mDty3UKtwHgyHBuDw8Ablzw71EOH9FtRyyPle8A3sd7WOysvwJaR5iQTuQ0kT0MLsWOUUopcHK5qTbb5OV8RfDrDso1HUqT2PiGuNRxY10ixkbESN+a5S4QV9A8Y4mKZY0mO5m8j9F8/wBQ3PqVvib5TZnkS4opREWxkEXoarj8O4AFzXAGwJBAJEEwT6j6oC0i9XiAIiIAiIgCIiAIiIAiIgCIiAIiIAun/CjhRhH7ZiBMEik07DT81UjncFre7XcwFoGR5b+0YilR1aRUeGlx5Am59YmO673Q8OlS00mwym0Na0yJDRYQ3cmATPVed1+fSOi7v+jr6bFu9vQvf4lUq1arWs8lMBoqHm8tDnQN/LaTtNlfqVtDXOeXAC5baT5RIAECTG9ljs8zI4fAVnsjUykXfzEjf3cVC4OzVma0XsdLA1o8RjT5mydLQHEWa6/U+U7LzcWOeR7wSaujsnKEVrLg6BlVBlRjXNgtcJGxHpH97K9UpMB2mP6x1/JQcHlzaIAoksaCDDSdNo3bN7CJ3+in+Hqgc+cXk9vuvbSfmuTzHV2mYLMMOIM2DnSHCZDgIB5g2j7ghcy4h4dDMZTxlMQW1WeM0DyxOnxmjcXs4HYkEG5A7FicGDuB/fQha3mmTgBzT8j2uYeVnAiwPSe/yqso0aRknwZfKH6miO32U3EvtHWB7EifstSyB2JbTaXwLWsTIixJmJI7fVZn9tLtMNcXB4ktGsHfUIiekcu6yjmVa+ZeWJ3Ze4mqacJVcBJZTc8CSJ0iY+gUnLGHwKYdvoaTc7lo1RfqSsfxRSc7DuYP+4NOkGajx+JrW/KLTJLoAlXcme5tEa7imNLibObpFxUZyIHMEgiDzV/s8V8eRX7vDXPmTcJX8gA5Aj2BI/JUYt9p/vZYrD5kCHFp1HUYgHTptBLyQBzPqFFx2ekNJNN2xNoNuoG59N1Dzxqmx4MrNe4jOurpGwGo/ULhrt13ivhw5pfMmr8pH8JFjHvK4li8qqU65olpNQO06QCSZuIG5kEH3WmB9yuVdiIFsvDPAtbF+b/p0v8AyOG/+hv4vXbusvwvwC/UKmKYIERSJ57y+OX+Xnzst6pUC94aT5RFhZoA2AAss83WQx8LllsfTynyecP8LYPCgaGNe8f9x8Pcbm4mzb9B+HqL5zG1mVGjUxtQeZvmAd8zYtqmBCxvga7AiR5hFon5fUcvqtV4z47fRHhUhoMc7kg8+kSNvsvPWXNmyVFnV4WPHG5EPiX4Zg0/FwW8SaMzPM+Gev8Al58ui5u8Qum/DziB9RlUVCXaHhx/0vt7AFv3WE+JGQ+HW8dghtQlr4iBV3J7hw807TK7sGWUJ+DN37nPlxqUfEiaWiEIu85AiIgCIiAIiID2F4p4wJKHLiq7ItqQEUx2BIVBwh6JshqRoRSP2U9EOGKbIam2/DHLddd1SPlbpFpu7eO+mR/MumCt5mdCJA2BAv8AlP1WofDXD6cM89S47TezWn15rONxoOLFLpTc7nIk6Gf+pXzvWSc8z+dv+nu9NBRxJe39lXHmYinl9a4LntDNP+tzWybdCYHULTfg9mbKWOc15Y3xaRY1zi7Vq1NIZTAkFznaRfYA++U+JNecKB/FVFt/4j+QXPspx9TDV6dalAfScHtJAcNQ2MHeJXo/+cqxP9f9I4OuVZF+h9RMxUjlf27/AKqRTrjr+XuOnotN4b4ibiMOx7KrajxTpCuGtIFOq9oJBBAG4cRp2Mjss3SxswNyTGkE3j1G5Bt7ru2OTSzYTWkQbdTzn6q1icIHNg8/z5rH0sVPMc7FwEfa6v1cYdPO8CRAN+neFLaorq7NfxWdOZXfQa+mC0Al7i2nAvYAXqOEXjbmrmDzqCPDGuJAcfKHOnzO7Mb5R3IMKfxBgg/CvNBjHVGsLqYc0OGoCY81u0kwJXFMB8SHtdNQXO59NgDMBo6bLlljldo6FOLR2OviS1/jVZfLdHlaBpEzIEzBMTJJs1GYwl/i0ANOkNLXNkPANiYM2uOdndlz7D/EUOeGB2qTGlokz2mztuRV+l8Q6ZdoY6xBPmLGWAJJ+boD9FFNO+RSNwxuaAk6hptDhGrRIs8QPM3UBy5kWNlGxONpPovbLdbdJPmBEO2eOek/Y25LScb8RaUjQ4SLh0zE7jlIIsQsFnHGrMQG7Uns1CWiA5p+bl+Lcg8wFTwm74LqSVcm95fD6TnUriS0uAgTaQD0jp1UrLcpaKup4bqIgVIGrSB8hdvHT3Cu8B42hUwbWU9TmsdpNRzHta+pYuc0uF2kk7kHsNlN4xxdPCUHVXAgNuA0FxE+UEgbNkwTPNSsOvJEst8FrFw2wEcvusPjs4pUWy9waDbqTvIDRcmFoebfEhzwRSETu43PeOQ+61LGZq+oSXOJJ3Mkk+pN0XSqTtoPMoqrOs8MZv47qz2yGagxs3+VoLr+rhblYLTviZR/e0ncy17Tb+FwI/8AZZn4cP04d0mD4jiD/KwfkVj+Pz49ZjGiNALnO5AvDIAtezZtbzeq58Crqml84Nsy/Db9jC8D5yaOI0n5ao0m8eYSWmfcj+Zb9m58ehVpiHhzCA02OoCWHsQRv+q0DA5aym5rruLSDJ7dguj0A0ta4NEEbxyN/wC/Ra9Zjampr5Q6SUZQcWcWcLrxblnuT0xWeC0XMyLb+ndYHF5NAlht0MD7r04vZJnnSWraMWilU8KJiS8/wsE/Vxsr9ag+m3UGtYPXU76n8lJUx5EbrxeucSZNz1XiAIiIDaadNe6V0GtkgEnwQO0glYPH5C5slrD9LLjUzr1NYfQnZDRCy5wmgQbkqw3AmQOuylSshxoxj8Oqzl1lsGEwzHjS7yR+IhWmZeZc0Q4DnMKbI1MtwTV/dmmDBEkjsdvaeSsZVjGuzRxBloDaQNxdpAP/ANifooGVu8KqDPld5T2BtKrxdIUMRUqcmv1mP4XiT9yfovNng/JNrzXz+T0IZvsin5P5/BN41ok02AiPObdxrC0uvg1vnEmZsrYZlWxBdrJ7PdqBt/mJ9J7LSnZhTLo1BdHRKsde5h1jTnfsX8nzSrg3CrTJLWuDzSLnhjyA5o1hpEgB5XRuEOLqeMaGEBtYNbqZDfO79453hNu7Q0MBLj/FHJc2xOPpFpbqFwR9R/ssVltQtfZxbLXDUDFiINx9Pddhyn0W1uoeVwPTseQjlC1DjTifMMHWpuil4ZZpa7wy9usfNqcYhxAB0zsTZYbKfiI5pjEwZLQHMAbYCILZvA2Ivcz2znF+PpYvL3Oa5rzSIc1wAeZaYLQQfLY3joosmja+GeJ2YqkHscNUDUzVJY4zAIHX2+y4rx7kwpZjiGiIc/xBFhFQa4iBEEkQrnCHFX7Li2SYZUOh9hcGQ0+xM+5Un4n5s05gef7mmD2I1W+kK6bZSkakMD0Vp2CupIzdvRVf4izdOSOCIcEruAyh1Wsyk0XqPawe5ifbdShmLCtj+HVLxcypeG0O0B7zcDSA0t1T6uAA6nkqylJJtEpI7HgsFTo0W0WCGMaGNgxAEz7n5p3kyrGYhr8PWY4AipTqA95Y4XJ533KuVao5GeUWsbDT629Fh+IMaaWDrOP8DgOUucNDRbu4Cf6Lz4zl2rk31R8+twpMQDsP6K6zLnWtzA+phZ+lRDYspVPDEuZaxcL+69FzaVmChbo2DhnL9NMN5B7ifusfxO7VXtyYwe8E/wD6Ww4ZzaNIB5iQXd/Md/oFp+Z5gXPc9rTDiYLpAgbQPSFwdL/kcj0Oqf44x+cFjQtiyTNm+DpJktJEC5tcfYrXMRl7nMbqf5nkQ0WAnqtg4bYMO8gNa2npJLzuSWlkdzs72XV1H3QOXpvtmYXijF1H4kNY3SS2ZcL7m8e61+qWiS7XVLdybMHJbVmWIOIqVKrQTH7tsm50m7pPV39Fr9ei4uaHODr3psEgALXE6gkzLKrm2hSoAU2sLtDnmbbmbwPsFBzZxBDPwgAjv3J5rIVaBfUDnHRGzfmd1+UfmqP2PW4mPl3fUvHYNFvZabIy1MFpXin42mZ3JA2m30A2UbwVOyGpZRX/AACvEsimfS2NptcwOoGDIJBki5vdQzTBMHWHdSLHt0WOwFVxp3dfsSpjcxds026LzHl55PS8P0LOK4cc86qYE3uImf6FYPH5FUpw6pqETYtbERuCNys7/i7qRHYzAMetuas43PvFbBB3UbxZOskac/H0tn6riZ84IFuRFx/d1LynB4eu5wcajNO1YN8pb1nY+yytfK6dQ2Ak3mAYMRN+cCPYdFkaOAawCQSB7XIgm3PupU0uwab7nPsVw7Uc806JOouOmYAcOo80ybcl5j6dSrS/eTTxWGYaT6bwZr02xMWEvbOogT5XTddCOEFR4INhuCTfaAOkbiITMMrDzNX95sZeNRBFgQTsRyI2V3JpWymsZcI5pw7XLWHD4lp8KqC0OvDNf4XGLbyOhP0qx3CdOk4Na9lWwBMxDuc7wB17rdM2yWnVM6SXluku1Fs8hLBZ0Dr17LytkbW2a0wGgD1Wby09o+Zfw1Kk/I0OpwE4t1Mqt5w0tIn0MmR3WPq8IYpsDwi4HYsIf9YNl1GjhadKCGmBuJkH2PNV0HUqhdoDo21fhB/E0K31M17h9PB8rg4pXwz2GHtc09HAj+qrw2Kqsnw3PbIg6S5siIgxuIXXszy4VIbUp+I0bEgFv6g+ihVuE6LKY0Mcx0wIe4C+8iT7Rdbrq01yjnfTNPhnMcNh2u3qQZAAgkrON4JrV4NBzqpIky06ug2klbbX4Zplhc6mwFwE+WDIv83I9xuo+YZWGBzGeLTa9oINN2klsAQZmRa4kKPqLfBb6elzyaq7gWvrNMCXts4aXQ09CRICj1+EKzRePy9JXY+E8wbTwzGPedR3f+JzmgNEx1jnKsZtkWqoPDIaagOrVcOI5tA2MKq6l3Q+nVWcd/4Zr7hsgbnl9V0H4S4MYejisTW8oAa2bfI0Oe+CP5fssticrq07NeHahpIO0EgmGkGPl3F1Dzdhp4Q0BDDXry9w8o0ABxMC1y0CArLPt9siHgS5iQuCeMcRisfW8RxFM03vFKBpZDmtaOtgYnmd1d+IfE4bow7QXOLtT2joANAjuST/AChQOH8obhq/jNc58tc06gB80GQfZMDw5UGKdiarg+XF2mDzsLn+EQB6KG4OWwUZJUzX/Hqn/wCPV7At0zG9z+SzfDjqz6bi8CmxtgAJeTz7/wC62DiJlWp4YpCGMa4ucGudHyhtONzJk2tbfkolCk+kA10CHQ4lvyhx2MbT39FWWTZVReONJ3ZAzvNabXNpNZDngESTIbtJ6bFYfE1HVq2hsFrAJ/qf0WdxPDRrVjU1POmQXFmlpmJv9FdrZMxgLWudUef+1SaCSQBOup+Fv99lbGoQjSIyylklbNfq5m0VQX+UNEDuT06q9iGPbSdUqywucWtD5aZ+XbeBJNllKmUuYWuqMDIM6RpcQAJBknedgDdYSrXNeo3S392CW66jpcIO5HftyWnE+DNLTkstcC1rWlz4sB8o+1yrxpNYIeb/APjZYe55rL5Rg6bXv01W6mw27HtEneJb+mysf8N1PO75g10SIGouEiA4yATYG8wYVm6KJWRMBRHmeAGCzR+v1Kj5lhiGgN+Ub/6upWUOV1alOGMOhjdTnb842FwJm56KnFZS5lNrtfiSPlBMMAvqeGidNrkmyXYqjWhR1WKt1KMGAs1imPgO8ug+UFjmaSfRpJKs0sse8mNPpIvzt7KLFMxHhnoilVQASDYjkUUkHcKOWNGy9blgmyoOPhXKOZheQ5M9KiHmmXW9lr7TB0lbbVxYcCFh6+C80rSPIboYOhzWTqMlsKxhYFlfej4KFjC4MsMzIUmvUtdUiuAFGr4wFW2dCilkSVRUrCYVFLdXWYIl11VRtk3SBogi4XmGoBohoEEzb+sLLMwQ0qKaWkrZw0XBmpbMk08RSLNL7EbLX34Y6i03aTY9llalIHZKeG7LC/Q17dzzKsvpNvU8xG3+yx+fupus5p0/hjkVkX4YjYq8zDs0+a5XRtcaMaadmCw+CBAcIgK/i60CwmLz37FV4vDcmmAqHYV2jdZNV2NdtuWYvEYl7o1EiDaF7iyHBmu8dVfbg3blWatAlQ3T4L0nwXKLg75QPL1VmpmQa6HLJ4ai0N2uolTLmvNxdTsjOizRzGpctLmtAtaRMRsVCxdOpVJMAkxJcNUAG0DYeyybqRY3TyVeBDwDAseZ2VtvQKJDwmJ1eUMeSfxEuDfYTZZN7HU6RcbcgPaP79FFxj3uIbSMkGSRtKvsbVqQKkBo7yZ9rKXK+zI1ryImGfTbSPiaRMzNjtvKimrTpn/lNbhUu4xLGuG1uZ7qVXy8arifW/2UtmWmLLePC5MZcsxzcJqdqBaJEFjWkEmZ1F87rIYNtGlT0lmkukmATc89RvKzGX5aNN91jM1wxkjkp2fmV1XYh4HJ2OLy6u9xAEDU0WOwJIvHfpK16rgX1K1VmvXTPyv8So1sRGos1BoPpaymVm3ilI/icDv1b3CuDKxMmdo6pKfJMYmJ/YxTqRDCCN6dg09hffmqqOXgOLmwT1LQ4xEDf+wsq7LmAENESrLm+GIkKm9l9aMeaL+o+g/RFJDh1ROPQG6PwkqhuEhZMthRsTUAWGqRpZ5haF7qZVwNlEp4oBTKeYhXikirtlNHAKqvh1IbiQQrVTEBS6IVmLr4ZQ3YQysvVrBQamIErFmqKaTIUgPhWHVFHquVdqJ1syAzE7K1VryVjzWVTMSrbtkOFGRolTKVTqsQzE91e/abbqLoNE6tiAopryoj8SrtJwUbjUrexeCpCqeVEqVbpsNS89oIVo0LKw7EL0YlTYorErzXCodioVh2JlSg0SX1wVTWrDTFz62H0Ct0GybK6+h+XPqrFaItGo+d4HQWH0CqxFd4u2xUhlAjkOfPpuqqlKR9Pvsq1zZfYiMzGB5236j9Cp+Bzqnzn6LGVqBvt9QrFTDkG0bAzMbrVNlWkbVVz5gHlBP0CwmLxbqp3gdB+ah0qTufLv03hS34bT7/AKSolJlVFHtDBALyvSI5q5Tke/LnfaypxVMnpz5iLbqtsmjCYrGEH81axFQuEqXXwh/FH1B32VlzRELdNFGmY6EUo0EV9kU1Z0CsYKx9Z5lEXG2bllxKuUQZREQJwqwouJxUIiuQjHYjMlHbiboiho0RkKL5Cqe1eoqURZDr0+iNp2RFdIhsrFC26ueGQERRJEplipUhUtxiIqNGkT39sK9NZEVaJI9WrdUGqeSItoIykWa1crzD1JRFpXBnfJlKFoVZxZkyAbDryM7oiyLFupje3mlx52norD8e6B2jmbxtZEV0QQzjy0G289efbmqBmFrtBEAc7xsURXIZcbmZO4B3g9JV+tmJMSAQPXpELxEYRY/xe4sJEXvNtlefmUiwAEG1+e5RFFEkSriyZ2vH2EKy8oisULJqLxEVqI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g;base64,/9j/4AAQSkZJRgABAQAAAQABAAD/2wCEAAkGBhQSEBUUEBQVFRUUFRcVGRMYFxQUGRcVFxQVFRUVGBYXGyYgGBkjGhUYHy8gJScpLCwsFR4xNTAqNSYsLCkBCQoKDgwOGg8PGiwkHyUsLCw1LCwsLCwpLC8sKiwpLCwsLCksLCwpLCwqKSwtLCwsLCwqKSwsKSksLCksLCwsLP/AABEIALcBEwMBIgACEQEDEQH/xAAcAAEAAQUBAQAAAAAAAAAAAAAABAIDBQYHAQj/xAA/EAABAwIEBAQEAwYEBgMAAAABAAIRAyEEBRIxBkFRYRMicYEHMpGhQsHRFCNSgrHwFWJy8RYkM0NTskSiwv/EABoBAQADAQEBAAAAAAAAAAAAAAABAgMEBQb/xAAsEQACAgIBAgUDBAMBAAAAAAAAAQIRAxIhBDETQVFh8BQiI3GBobEzweEF/9oADAMBAAIRAxEAPwDhyIiAIiIAiIgCIiAIiIAiIgCIiAIiIAiIgCIiAIiIAiIgCIiAIiIAiIgCIiAIiIAiIgCIiAIiIAiIgCIiAIiIAiIgCIiAIiIAiIgCIiAIiIAiIgCIiAIiIAiIgCIiAIiIAiIgCIiAIiIAiIgCIiAIiIAiIgCIiAIiuCiSCRMDcxa+yAtovYXiAIvdNp5LxAEREAREQBERAEREAREQBERAEREAREQBERAEREAREQBERAEREAREQBEVdOi506QTAkwCYA3JjYX3QFC37IMhpjD4eoSScQ3EU3MjceHWJvyLTTYR3PZaG1hOwn0uugcA5oC1tCq12um6o+k6LEVKbmPBneA4ut1PRZ5ZJRbZpjTckkc+K8WXz/h9+HrmnpJBksi8tkjlzBEH0UJ2W1QQ11N4JIABa5sk2G45yFaMlJWisoOL1ZstHhqmaVQlwDm4RlYNgz/0y5zp2jUAI3vyC1EroHFdQYXCsZpIrVcNToapaW+Ew6i4DeTMXix22XP4UQkpK0WnFxdM8RewvFczCIiAIiIAiIgCIiAIiIAiIgCIiAIiIAiIgCIiAIi9DUB4i3Phv4XYjEuYa3/L03ydTxL4iZFMkG/KSJWyYv4GfuwaOKBqaRLXsIYXTeHgki3Ig+t1ks0G6TRdwkuWjlMKujh3PcGsaXOOzWgkn0Auuq8LfCRvh68Z5n3hjSdIbyMt+YneZjbfltGF4To0yBRpBrdiQ0XHcnf3VJ51HsrLwxX3ZwKtQcxxa8Frhu0ggj1B2W2/CzG6MeG6tAqsczVfs8bd2roHGfBjMVQIaQ2rSs10AAWJDCdy3Ydplct4Ra6nmVEOBa5tXSRsQYcCPVI5Fkg/UOGkkfQrMNDSWVnGOTR12EfqF67Lqb2O8VrdQBPiaGhwt809Vdw1EPId0aO1zv8A0+6ltyqnBJHK8km3pKyWOT7di7mka9hcoh7g46wBZrRpLoAMgk7ARF7/ANWa5O3wz4bNDpgNNyRG7QJ+v2WTzLChlEuAMncS4aZiACIMhVYXBzRD3TIl3c6TN/YHaFx8pvEl5X+x1WnWRvzr9zFYbgyjUY79qp0qjpEWLtADbtlw5mDty3UKtwHgyHBuDw8Ablzw71EOH9FtRyyPle8A3sd7WOysvwJaR5iQTuQ0kT0MLsWOUUopcHK5qTbb5OV8RfDrDso1HUqT2PiGuNRxY10ixkbESN+a5S4QV9A8Y4mKZY0mO5m8j9F8/wBQ3PqVvib5TZnkS4opREWxkEXoarj8O4AFzXAGwJBAJEEwT6j6oC0i9XiAIiIAiIgCIiAIiIAiIgCIiAIiIAun/CjhRhH7ZiBMEik07DT81UjncFre7XcwFoGR5b+0YilR1aRUeGlx5Am59YmO673Q8OlS00mwym0Na0yJDRYQ3cmATPVed1+fSOi7v+jr6bFu9vQvf4lUq1arWs8lMBoqHm8tDnQN/LaTtNlfqVtDXOeXAC5baT5RIAECTG9ljs8zI4fAVnsjUykXfzEjf3cVC4OzVma0XsdLA1o8RjT5mydLQHEWa6/U+U7LzcWOeR7wSaujsnKEVrLg6BlVBlRjXNgtcJGxHpH97K9UpMB2mP6x1/JQcHlzaIAoksaCDDSdNo3bN7CJ3+in+Hqgc+cXk9vuvbSfmuTzHV2mYLMMOIM2DnSHCZDgIB5g2j7ghcy4h4dDMZTxlMQW1WeM0DyxOnxmjcXs4HYkEG5A7FicGDuB/fQha3mmTgBzT8j2uYeVnAiwPSe/yqso0aRknwZfKH6miO32U3EvtHWB7EifstSyB2JbTaXwLWsTIixJmJI7fVZn9tLtMNcXB4ktGsHfUIiekcu6yjmVa+ZeWJ3Ze4mqacJVcBJZTc8CSJ0iY+gUnLGHwKYdvoaTc7lo1RfqSsfxRSc7DuYP+4NOkGajx+JrW/KLTJLoAlXcme5tEa7imNLibObpFxUZyIHMEgiDzV/s8V8eRX7vDXPmTcJX8gA5Aj2BI/JUYt9p/vZYrD5kCHFp1HUYgHTptBLyQBzPqFFx2ekNJNN2xNoNuoG59N1Dzxqmx4MrNe4jOurpGwGo/ULhrt13ivhw5pfMmr8pH8JFjHvK4li8qqU65olpNQO06QCSZuIG5kEH3WmB9yuVdiIFsvDPAtbF+b/p0v8AyOG/+hv4vXbusvwvwC/UKmKYIERSJ57y+OX+Xnzst6pUC94aT5RFhZoA2AAss83WQx8LllsfTynyecP8LYPCgaGNe8f9x8Pcbm4mzb9B+HqL5zG1mVGjUxtQeZvmAd8zYtqmBCxvga7AiR5hFon5fUcvqtV4z47fRHhUhoMc7kg8+kSNvsvPWXNmyVFnV4WPHG5EPiX4Zg0/FwW8SaMzPM+Gev8Al58ui5u8Qum/DziB9RlUVCXaHhx/0vt7AFv3WE+JGQ+HW8dghtQlr4iBV3J7hw807TK7sGWUJ+DN37nPlxqUfEiaWiEIu85AiIgCIiAIiID2F4p4wJKHLiq7ItqQEUx2BIVBwh6JshqRoRSP2U9EOGKbIam2/DHLddd1SPlbpFpu7eO+mR/MumCt5mdCJA2BAv8AlP1WofDXD6cM89S47TezWn15rONxoOLFLpTc7nIk6Gf+pXzvWSc8z+dv+nu9NBRxJe39lXHmYinl9a4LntDNP+tzWybdCYHULTfg9mbKWOc15Y3xaRY1zi7Vq1NIZTAkFznaRfYA++U+JNecKB/FVFt/4j+QXPspx9TDV6dalAfScHtJAcNQ2MHeJXo/+cqxP9f9I4OuVZF+h9RMxUjlf27/AKqRTrjr+XuOnotN4b4ibiMOx7KrajxTpCuGtIFOq9oJBBAG4cRp2Mjss3SxswNyTGkE3j1G5Bt7ru2OTSzYTWkQbdTzn6q1icIHNg8/z5rH0sVPMc7FwEfa6v1cYdPO8CRAN+neFLaorq7NfxWdOZXfQa+mC0Al7i2nAvYAXqOEXjbmrmDzqCPDGuJAcfKHOnzO7Mb5R3IMKfxBgg/CvNBjHVGsLqYc0OGoCY81u0kwJXFMB8SHtdNQXO59NgDMBo6bLlljldo6FOLR2OviS1/jVZfLdHlaBpEzIEzBMTJJs1GYwl/i0ANOkNLXNkPANiYM2uOdndlz7D/EUOeGB2qTGlokz2mztuRV+l8Q6ZdoY6xBPmLGWAJJ+boD9FFNO+RSNwxuaAk6hptDhGrRIs8QPM3UBy5kWNlGxONpPovbLdbdJPmBEO2eOek/Y25LScb8RaUjQ4SLh0zE7jlIIsQsFnHGrMQG7Uns1CWiA5p+bl+Lcg8wFTwm74LqSVcm95fD6TnUriS0uAgTaQD0jp1UrLcpaKup4bqIgVIGrSB8hdvHT3Cu8B42hUwbWU9TmsdpNRzHta+pYuc0uF2kk7kHsNlN4xxdPCUHVXAgNuA0FxE+UEgbNkwTPNSsOvJEst8FrFw2wEcvusPjs4pUWy9waDbqTvIDRcmFoebfEhzwRSETu43PeOQ+61LGZq+oSXOJJ3Mkk+pN0XSqTtoPMoqrOs8MZv47qz2yGagxs3+VoLr+rhblYLTviZR/e0ncy17Tb+FwI/8AZZn4cP04d0mD4jiD/KwfkVj+Pz49ZjGiNALnO5AvDIAtezZtbzeq58Crqml84Nsy/Db9jC8D5yaOI0n5ao0m8eYSWmfcj+Zb9m58ehVpiHhzCA02OoCWHsQRv+q0DA5aym5rruLSDJ7dguj0A0ta4NEEbxyN/wC/Ra9Zjampr5Q6SUZQcWcWcLrxblnuT0xWeC0XMyLb+ndYHF5NAlht0MD7r04vZJnnSWraMWilU8KJiS8/wsE/Vxsr9ag+m3UGtYPXU76n8lJUx5EbrxeucSZNz1XiAIiIDaadNe6V0GtkgEnwQO0glYPH5C5slrD9LLjUzr1NYfQnZDRCy5wmgQbkqw3AmQOuylSshxoxj8Oqzl1lsGEwzHjS7yR+IhWmZeZc0Q4DnMKbI1MtwTV/dmmDBEkjsdvaeSsZVjGuzRxBloDaQNxdpAP/ANifooGVu8KqDPld5T2BtKrxdIUMRUqcmv1mP4XiT9yfovNng/JNrzXz+T0IZvsin5P5/BN41ok02AiPObdxrC0uvg1vnEmZsrYZlWxBdrJ7PdqBt/mJ9J7LSnZhTLo1BdHRKsde5h1jTnfsX8nzSrg3CrTJLWuDzSLnhjyA5o1hpEgB5XRuEOLqeMaGEBtYNbqZDfO79453hNu7Q0MBLj/FHJc2xOPpFpbqFwR9R/ssVltQtfZxbLXDUDFiINx9Pddhyn0W1uoeVwPTseQjlC1DjTifMMHWpuil4ZZpa7wy9usfNqcYhxAB0zsTZYbKfiI5pjEwZLQHMAbYCILZvA2Ivcz2znF+PpYvL3Oa5rzSIc1wAeZaYLQQfLY3joosmja+GeJ2YqkHscNUDUzVJY4zAIHX2+y4rx7kwpZjiGiIc/xBFhFQa4iBEEkQrnCHFX7Li2SYZUOh9hcGQ0+xM+5Un4n5s05gef7mmD2I1W+kK6bZSkakMD0Vp2CupIzdvRVf4izdOSOCIcEruAyh1Wsyk0XqPawe5ifbdShmLCtj+HVLxcypeG0O0B7zcDSA0t1T6uAA6nkqylJJtEpI7HgsFTo0W0WCGMaGNgxAEz7n5p3kyrGYhr8PWY4AipTqA95Y4XJ533KuVao5GeUWsbDT629Fh+IMaaWDrOP8DgOUucNDRbu4Cf6Lz4zl2rk31R8+twpMQDsP6K6zLnWtzA+phZ+lRDYspVPDEuZaxcL+69FzaVmChbo2DhnL9NMN5B7ifusfxO7VXtyYwe8E/wD6Ww4ZzaNIB5iQXd/Md/oFp+Z5gXPc9rTDiYLpAgbQPSFwdL/kcj0Oqf44x+cFjQtiyTNm+DpJktJEC5tcfYrXMRl7nMbqf5nkQ0WAnqtg4bYMO8gNa2npJLzuSWlkdzs72XV1H3QOXpvtmYXijF1H4kNY3SS2ZcL7m8e61+qWiS7XVLdybMHJbVmWIOIqVKrQTH7tsm50m7pPV39Fr9ei4uaHODr3psEgALXE6gkzLKrm2hSoAU2sLtDnmbbmbwPsFBzZxBDPwgAjv3J5rIVaBfUDnHRGzfmd1+UfmqP2PW4mPl3fUvHYNFvZabIy1MFpXin42mZ3JA2m30A2UbwVOyGpZRX/AACvEsimfS2NptcwOoGDIJBki5vdQzTBMHWHdSLHt0WOwFVxp3dfsSpjcxds026LzHl55PS8P0LOK4cc86qYE3uImf6FYPH5FUpw6pqETYtbERuCNys7/i7qRHYzAMetuas43PvFbBB3UbxZOskac/H0tn6riZ84IFuRFx/d1LynB4eu5wcajNO1YN8pb1nY+yytfK6dQ2Ak3mAYMRN+cCPYdFkaOAawCQSB7XIgm3PupU0uwab7nPsVw7Uc806JOouOmYAcOo80ybcl5j6dSrS/eTTxWGYaT6bwZr02xMWEvbOogT5XTddCOEFR4INhuCTfaAOkbiITMMrDzNX95sZeNRBFgQTsRyI2V3JpWymsZcI5pw7XLWHD4lp8KqC0OvDNf4XGLbyOhP0qx3CdOk4Na9lWwBMxDuc7wB17rdM2yWnVM6SXluku1Fs8hLBZ0Dr17LytkbW2a0wGgD1Wby09o+Zfw1Kk/I0OpwE4t1Mqt5w0tIn0MmR3WPq8IYpsDwi4HYsIf9YNl1GjhadKCGmBuJkH2PNV0HUqhdoDo21fhB/E0K31M17h9PB8rg4pXwz2GHtc09HAj+qrw2Kqsnw3PbIg6S5siIgxuIXXszy4VIbUp+I0bEgFv6g+ihVuE6LKY0Mcx0wIe4C+8iT7Rdbrq01yjnfTNPhnMcNh2u3qQZAAgkrON4JrV4NBzqpIky06ug2klbbX4Zplhc6mwFwE+WDIv83I9xuo+YZWGBzGeLTa9oINN2klsAQZmRa4kKPqLfBb6elzyaq7gWvrNMCXts4aXQ09CRICj1+EKzRePy9JXY+E8wbTwzGPedR3f+JzmgNEx1jnKsZtkWqoPDIaagOrVcOI5tA2MKq6l3Q+nVWcd/4Zr7hsgbnl9V0H4S4MYejisTW8oAa2bfI0Oe+CP5fssticrq07NeHahpIO0EgmGkGPl3F1Dzdhp4Q0BDDXry9w8o0ABxMC1y0CArLPt9siHgS5iQuCeMcRisfW8RxFM03vFKBpZDmtaOtgYnmd1d+IfE4bow7QXOLtT2joANAjuST/AChQOH8obhq/jNc58tc06gB80GQfZMDw5UGKdiarg+XF2mDzsLn+EQB6KG4OWwUZJUzX/Hqn/wCPV7At0zG9z+SzfDjqz6bi8CmxtgAJeTz7/wC62DiJlWp4YpCGMa4ucGudHyhtONzJk2tbfkolCk+kA10CHQ4lvyhx2MbT39FWWTZVReONJ3ZAzvNabXNpNZDngESTIbtJ6bFYfE1HVq2hsFrAJ/qf0WdxPDRrVjU1POmQXFmlpmJv9FdrZMxgLWudUef+1SaCSQBOup+Fv99lbGoQjSIyylklbNfq5m0VQX+UNEDuT06q9iGPbSdUqywucWtD5aZ+XbeBJNllKmUuYWuqMDIM6RpcQAJBknedgDdYSrXNeo3S392CW66jpcIO5HftyWnE+DNLTkstcC1rWlz4sB8o+1yrxpNYIeb/APjZYe55rL5Rg6bXv01W6mw27HtEneJb+mysf8N1PO75g10SIGouEiA4yATYG8wYVm6KJWRMBRHmeAGCzR+v1Kj5lhiGgN+Ub/6upWUOV1alOGMOhjdTnb842FwJm56KnFZS5lNrtfiSPlBMMAvqeGidNrkmyXYqjWhR1WKt1KMGAs1imPgO8ug+UFjmaSfRpJKs0sse8mNPpIvzt7KLFMxHhnoilVQASDYjkUUkHcKOWNGy9blgmyoOPhXKOZheQ5M9KiHmmXW9lr7TB0lbbVxYcCFh6+C80rSPIboYOhzWTqMlsKxhYFlfej4KFjC4MsMzIUmvUtdUiuAFGr4wFW2dCilkSVRUrCYVFLdXWYIl11VRtk3SBogi4XmGoBohoEEzb+sLLMwQ0qKaWkrZw0XBmpbMk08RSLNL7EbLX34Y6i03aTY9llalIHZKeG7LC/Q17dzzKsvpNvU8xG3+yx+fupus5p0/hjkVkX4YjYq8zDs0+a5XRtcaMaadmCw+CBAcIgK/i60CwmLz37FV4vDcmmAqHYV2jdZNV2NdtuWYvEYl7o1EiDaF7iyHBmu8dVfbg3blWatAlQ3T4L0nwXKLg75QPL1VmpmQa6HLJ4ai0N2uolTLmvNxdTsjOizRzGpctLmtAtaRMRsVCxdOpVJMAkxJcNUAG0DYeyybqRY3TyVeBDwDAseZ2VtvQKJDwmJ1eUMeSfxEuDfYTZZN7HU6RcbcgPaP79FFxj3uIbSMkGSRtKvsbVqQKkBo7yZ9rKXK+zI1ryImGfTbSPiaRMzNjtvKimrTpn/lNbhUu4xLGuG1uZ7qVXy8arifW/2UtmWmLLePC5MZcsxzcJqdqBaJEFjWkEmZ1F87rIYNtGlT0lmkukmATc89RvKzGX5aNN91jM1wxkjkp2fmV1XYh4HJ2OLy6u9xAEDU0WOwJIvHfpK16rgX1K1VmvXTPyv8So1sRGos1BoPpaymVm3ilI/icDv1b3CuDKxMmdo6pKfJMYmJ/YxTqRDCCN6dg09hffmqqOXgOLmwT1LQ4xEDf+wsq7LmAENESrLm+GIkKm9l9aMeaL+o+g/RFJDh1ROPQG6PwkqhuEhZMthRsTUAWGqRpZ5haF7qZVwNlEp4oBTKeYhXikirtlNHAKqvh1IbiQQrVTEBS6IVmLr4ZQ3YQysvVrBQamIErFmqKaTIUgPhWHVFHquVdqJ1syAzE7K1VryVjzWVTMSrbtkOFGRolTKVTqsQzE91e/abbqLoNE6tiAopryoj8SrtJwUbjUrexeCpCqeVEqVbpsNS89oIVo0LKw7EL0YlTYorErzXCodioVh2JlSg0SX1wVTWrDTFz62H0Ct0GybK6+h+XPqrFaItGo+d4HQWH0CqxFd4u2xUhlAjkOfPpuqqlKR9Pvsq1zZfYiMzGB5236j9Cp+Bzqnzn6LGVqBvt9QrFTDkG0bAzMbrVNlWkbVVz5gHlBP0CwmLxbqp3gdB+ah0qTufLv03hS34bT7/AKSolJlVFHtDBALyvSI5q5Tke/LnfaypxVMnpz5iLbqtsmjCYrGEH81axFQuEqXXwh/FH1B32VlzRELdNFGmY6EUo0EV9kU1Z0CsYKx9Z5lEXG2bllxKuUQZREQJwqwouJxUIiuQjHYjMlHbiboiho0RkKL5Cqe1eoqURZDr0+iNp2RFdIhsrFC26ueGQERRJEplipUhUtxiIqNGkT39sK9NZEVaJI9WrdUGqeSItoIykWa1crzD1JRFpXBnfJlKFoVZxZkyAbDryM7oiyLFupje3mlx52norD8e6B2jmbxtZEV0QQzjy0G289efbmqBmFrtBEAc7xsURXIZcbmZO4B3g9JV+tmJMSAQPXpELxEYRY/xe4sJEXvNtlefmUiwAEG1+e5RFFEkSriyZ2vH2EKy8oisULJqLxEVqIs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363936" cy="15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86916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</a:t>
            </a:r>
            <a:r>
              <a:rPr lang="en-US" b="1" dirty="0"/>
              <a:t>.	Reproduction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</a:t>
            </a:r>
            <a:r>
              <a:rPr lang="en-US" b="1" dirty="0" smtClean="0"/>
              <a:t>  Fertilization </a:t>
            </a:r>
            <a:r>
              <a:rPr lang="en-US" b="1" dirty="0"/>
              <a:t>is </a:t>
            </a:r>
            <a:r>
              <a:rPr lang="en-US" b="1" i="1" u="sng" dirty="0"/>
              <a:t>internal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smtClean="0"/>
              <a:t>  Males </a:t>
            </a:r>
            <a:r>
              <a:rPr lang="en-US" b="1" dirty="0"/>
              <a:t>transfer </a:t>
            </a:r>
            <a:r>
              <a:rPr lang="en-US" b="1" i="1" u="sng" dirty="0"/>
              <a:t>sperm</a:t>
            </a:r>
            <a:r>
              <a:rPr lang="en-US" b="1" dirty="0"/>
              <a:t> directly or drop a </a:t>
            </a:r>
            <a:endParaRPr lang="en-CA" dirty="0"/>
          </a:p>
          <a:p>
            <a:pPr marL="0" indent="0">
              <a:buNone/>
            </a:pPr>
            <a:r>
              <a:rPr lang="en-US" b="1" i="1" u="sng" dirty="0"/>
              <a:t>packet</a:t>
            </a:r>
            <a:r>
              <a:rPr lang="en-US" b="1" dirty="0"/>
              <a:t> of sperm that is picked up by the </a:t>
            </a:r>
            <a:endParaRPr lang="en-CA" dirty="0"/>
          </a:p>
          <a:p>
            <a:pPr marL="0" indent="0">
              <a:buNone/>
            </a:pPr>
            <a:r>
              <a:rPr lang="en-US" b="1" i="1" u="sng" dirty="0"/>
              <a:t>female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Cockroaches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Growth and Development in Arthropods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  What </a:t>
            </a:r>
            <a:r>
              <a:rPr lang="en-US" b="1" dirty="0"/>
              <a:t>is a problem with exoskeletons?</a:t>
            </a:r>
            <a:endParaRPr lang="en-CA" dirty="0"/>
          </a:p>
          <a:p>
            <a:pPr marL="0" indent="0">
              <a:buNone/>
            </a:pPr>
            <a:r>
              <a:rPr lang="en-US" i="1" dirty="0"/>
              <a:t>They must be replaced with larger ones in order to allow the body inside to increase in size as it </a:t>
            </a:r>
            <a:r>
              <a:rPr lang="en-US" i="1" dirty="0" smtClean="0"/>
              <a:t>matures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 Describe </a:t>
            </a:r>
            <a:r>
              <a:rPr lang="en-US" b="1" dirty="0"/>
              <a:t>the steps that occur during molting: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</a:t>
            </a:r>
            <a:r>
              <a:rPr lang="en-US" dirty="0"/>
              <a:t>.  </a:t>
            </a:r>
            <a:r>
              <a:rPr lang="en-US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epidermis digests the inner part of </a:t>
            </a:r>
            <a:r>
              <a:rPr lang="en-US" i="1" dirty="0" smtClean="0"/>
              <a:t>the </a:t>
            </a:r>
            <a:r>
              <a:rPr lang="en-US" i="1" dirty="0"/>
              <a:t>exoskeleton, absorbing the chitin to </a:t>
            </a:r>
            <a:r>
              <a:rPr lang="en-US" i="1" dirty="0" smtClean="0"/>
              <a:t>recycle </a:t>
            </a:r>
            <a:r>
              <a:rPr lang="en-US" i="1" dirty="0"/>
              <a:t>it 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i="1" dirty="0" smtClean="0"/>
              <a:t> 2.  Secretes </a:t>
            </a:r>
            <a:r>
              <a:rPr lang="en-US" i="1" dirty="0"/>
              <a:t>a new exoskeleton inside the old </a:t>
            </a:r>
            <a:r>
              <a:rPr lang="en-US" i="1" dirty="0" smtClean="0"/>
              <a:t>one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i="1" dirty="0" smtClean="0"/>
              <a:t>3.  Arthropod </a:t>
            </a:r>
            <a:r>
              <a:rPr lang="en-US" i="1" dirty="0"/>
              <a:t>pulls completely out of its old </a:t>
            </a:r>
            <a:r>
              <a:rPr lang="en-US" i="1" dirty="0" smtClean="0"/>
              <a:t>exoskeleton </a:t>
            </a:r>
            <a:r>
              <a:rPr lang="en-US" i="1" dirty="0"/>
              <a:t>(may eat what’s left – more </a:t>
            </a:r>
            <a:r>
              <a:rPr lang="en-US" i="1" dirty="0" smtClean="0"/>
              <a:t>recycling)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4.</a:t>
            </a:r>
            <a:r>
              <a:rPr lang="en-US" i="1" dirty="0"/>
              <a:t> </a:t>
            </a:r>
            <a:r>
              <a:rPr lang="en-US" i="1" dirty="0" smtClean="0"/>
              <a:t>The </a:t>
            </a:r>
            <a:r>
              <a:rPr lang="en-US" i="1" dirty="0"/>
              <a:t>animal then expands to its new, </a:t>
            </a:r>
            <a:r>
              <a:rPr lang="en-US" i="1" dirty="0" smtClean="0"/>
              <a:t>larger </a:t>
            </a:r>
            <a:r>
              <a:rPr lang="en-US" i="1" dirty="0"/>
              <a:t>size, and the new exoskeleton stretches to cover </a:t>
            </a:r>
            <a:r>
              <a:rPr lang="en-US" i="1" dirty="0" smtClean="0"/>
              <a:t>it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5.</a:t>
            </a:r>
            <a:r>
              <a:rPr lang="en-US" i="1" dirty="0"/>
              <a:t> </a:t>
            </a:r>
            <a:r>
              <a:rPr lang="en-US" i="1" dirty="0" smtClean="0"/>
              <a:t>Wait </a:t>
            </a:r>
            <a:r>
              <a:rPr lang="en-US" i="1" dirty="0"/>
              <a:t>for the new exoskeleton to harden; during these few hours to a few days, the new shell is soft and the animal is quite </a:t>
            </a:r>
            <a:r>
              <a:rPr lang="en-US" i="1" dirty="0" smtClean="0"/>
              <a:t>vulnerable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i="1" dirty="0" smtClean="0">
                <a:hlinkClick r:id="rId2"/>
              </a:rPr>
              <a:t>Giant Spider Crab Molt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4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</a:t>
            </a:r>
            <a:r>
              <a:rPr lang="en-US" sz="3600" b="1" dirty="0"/>
              <a:t>. 	What is the difference between complete metamorphosis and incomplete metamorphosis?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Complete </a:t>
            </a:r>
            <a:r>
              <a:rPr lang="en-US" b="1" i="1" dirty="0"/>
              <a:t>Metamorphosis involves VERY different physical appearances at the different stages of growth (usually: egg, larva, pupa, adult). </a:t>
            </a:r>
            <a:endParaRPr lang="en-US" b="1" i="1" dirty="0" smtClean="0"/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dirty="0" smtClean="0">
                <a:hlinkClick r:id="rId2"/>
              </a:rPr>
              <a:t>Butterfly </a:t>
            </a:r>
            <a:r>
              <a:rPr lang="en-US" b="1" i="1" dirty="0" err="1" smtClean="0">
                <a:hlinkClick r:id="rId2"/>
              </a:rPr>
              <a:t>LifeCycle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Incomplete </a:t>
            </a:r>
            <a:r>
              <a:rPr lang="en-US" b="1" i="1" dirty="0"/>
              <a:t>Metamorphosis is involves stages with a physical appearance that more closely resembles one another (usually: egg, nymph, adult</a:t>
            </a:r>
            <a:r>
              <a:rPr lang="en-US" b="1" i="1" dirty="0" smtClean="0"/>
              <a:t>).</a:t>
            </a:r>
          </a:p>
          <a:p>
            <a:pPr marL="0" indent="0">
              <a:buNone/>
            </a:pPr>
            <a:r>
              <a:rPr lang="en-US" b="1" i="1" dirty="0" smtClean="0">
                <a:hlinkClick r:id="rId3"/>
              </a:rPr>
              <a:t>Preying Mantis Lifecycle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3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28-2  Spiders and Their Relatives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I.   </a:t>
            </a:r>
            <a:r>
              <a:rPr lang="en-US" b="1" u="sng" dirty="0" smtClean="0"/>
              <a:t>Spiders and Their Relatives</a:t>
            </a:r>
            <a:endParaRPr lang="en-CA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</a:t>
            </a:r>
            <a:r>
              <a:rPr lang="en-US" dirty="0" smtClean="0"/>
              <a:t>.   Subphylum </a:t>
            </a:r>
            <a:r>
              <a:rPr lang="en-US" dirty="0" err="1" smtClean="0"/>
              <a:t>Chelicerata</a:t>
            </a:r>
            <a:r>
              <a:rPr lang="en-US" dirty="0" smtClean="0"/>
              <a:t> has 3 main characteristics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 </a:t>
            </a:r>
            <a:r>
              <a:rPr lang="en-US" i="1" dirty="0" smtClean="0"/>
              <a:t>Two-part </a:t>
            </a:r>
            <a:r>
              <a:rPr lang="en-US" i="1" dirty="0"/>
              <a:t>body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Mouthparts </a:t>
            </a:r>
            <a:r>
              <a:rPr lang="en-US" i="1" dirty="0"/>
              <a:t>called chelicerae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 </a:t>
            </a:r>
            <a:r>
              <a:rPr lang="en-US" i="1" dirty="0" smtClean="0"/>
              <a:t>Lack </a:t>
            </a:r>
            <a:r>
              <a:rPr lang="en-US" i="1" dirty="0"/>
              <a:t>sensory “feelers” (antennae) on the </a:t>
            </a:r>
            <a:r>
              <a:rPr lang="en-US" i="1" dirty="0" smtClean="0"/>
              <a:t>head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 descr="http://www.ento.csiro.au/education/Assets/images_allies/lgebr_sp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3" y="4365103"/>
            <a:ext cx="2478781" cy="2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	</a:t>
            </a:r>
            <a:r>
              <a:rPr lang="en-US" b="1" u="sng" dirty="0"/>
              <a:t>Arachnids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	Characteristics: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1.  </a:t>
            </a:r>
            <a:r>
              <a:rPr lang="en-US" b="1" i="1" dirty="0" smtClean="0"/>
              <a:t>Four pairs of walking legs on their </a:t>
            </a:r>
            <a:r>
              <a:rPr lang="en-CA" dirty="0" smtClean="0"/>
              <a:t> </a:t>
            </a:r>
            <a:r>
              <a:rPr lang="en-US" b="1" i="1" dirty="0" smtClean="0"/>
              <a:t>cephalothorax</a:t>
            </a:r>
            <a:endParaRPr lang="en-CA" dirty="0" smtClean="0"/>
          </a:p>
          <a:p>
            <a:pPr marL="0" indent="0">
              <a:buNone/>
            </a:pPr>
            <a:r>
              <a:rPr lang="en-US" b="1" dirty="0" smtClean="0"/>
              <a:t>2.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i="1" dirty="0" smtClean="0"/>
              <a:t>Carnivores </a:t>
            </a:r>
            <a:r>
              <a:rPr lang="en-US" b="1" i="1" dirty="0"/>
              <a:t>that have </a:t>
            </a:r>
            <a:r>
              <a:rPr lang="en-US" b="1" i="1" dirty="0" err="1"/>
              <a:t>pedipalps</a:t>
            </a:r>
            <a:r>
              <a:rPr lang="en-US" b="1" i="1" dirty="0"/>
              <a:t> adapted for capturing and holding prey and chelicerae adapted for biting and sucking out their soft parts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17" y="620688"/>
            <a:ext cx="2222182" cy="23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hatcom.wsu.edu/ag/homehort/pest/images/hobopalp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95" y="4581128"/>
            <a:ext cx="2892414" cy="19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	Some examples of Arachnids:</a:t>
            </a:r>
            <a:endParaRPr lang="en-CA" dirty="0"/>
          </a:p>
          <a:p>
            <a:r>
              <a:rPr lang="en-US" b="1" dirty="0"/>
              <a:t>		1.	</a:t>
            </a:r>
            <a:r>
              <a:rPr lang="en-US" b="1" i="1" dirty="0"/>
              <a:t>Spiders</a:t>
            </a:r>
            <a:endParaRPr lang="en-CA" dirty="0"/>
          </a:p>
          <a:p>
            <a:r>
              <a:rPr lang="en-US" b="1" dirty="0"/>
              <a:t>		2.	</a:t>
            </a:r>
            <a:r>
              <a:rPr lang="en-US" b="1" i="1" dirty="0"/>
              <a:t>Mites and ticks</a:t>
            </a:r>
            <a:endParaRPr lang="en-CA" dirty="0"/>
          </a:p>
          <a:p>
            <a:r>
              <a:rPr lang="en-US" b="1" dirty="0"/>
              <a:t>		3.	</a:t>
            </a:r>
            <a:r>
              <a:rPr lang="en-US" b="1" i="1"/>
              <a:t>Scorpions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7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89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I.  	</a:t>
            </a:r>
            <a:r>
              <a:rPr lang="en-US" sz="3600" b="1" u="sng" dirty="0"/>
              <a:t>Form and Function in Arthropods</a:t>
            </a:r>
            <a:endParaRPr lang="en-CA" sz="3600" dirty="0"/>
          </a:p>
          <a:p>
            <a:r>
              <a:rPr lang="en-US" sz="3200" b="1" dirty="0"/>
              <a:t>	A.   	All arthropods have 3 key features:</a:t>
            </a:r>
            <a:endParaRPr lang="en-CA" sz="3200" dirty="0"/>
          </a:p>
          <a:p>
            <a:r>
              <a:rPr lang="en-US" sz="3200" b="1" dirty="0"/>
              <a:t>		1.	</a:t>
            </a:r>
            <a:r>
              <a:rPr lang="en-US" sz="3200" b="1" i="1" dirty="0"/>
              <a:t>Tough exoskeleton</a:t>
            </a:r>
            <a:endParaRPr lang="en-CA" sz="3200" dirty="0"/>
          </a:p>
          <a:p>
            <a:r>
              <a:rPr lang="en-US" sz="3200" b="1" dirty="0"/>
              <a:t>		2.	</a:t>
            </a:r>
            <a:r>
              <a:rPr lang="en-US" sz="3200" b="1" i="1" dirty="0"/>
              <a:t>Jointed appendages</a:t>
            </a:r>
            <a:endParaRPr lang="en-CA" sz="3200" dirty="0"/>
          </a:p>
          <a:p>
            <a:r>
              <a:rPr lang="en-US" sz="3200" b="1" dirty="0"/>
              <a:t>		3.	</a:t>
            </a:r>
            <a:r>
              <a:rPr lang="en-US" sz="3200" b="1" i="1" dirty="0"/>
              <a:t>Segmented body</a:t>
            </a:r>
            <a:endParaRPr lang="en-CA" sz="3200" dirty="0"/>
          </a:p>
        </p:txBody>
      </p:sp>
      <p:pic>
        <p:nvPicPr>
          <p:cNvPr id="2050" name="Picture 2" descr="http://www.reef.crc.org.au/research/fishing_fisheries/statusfisheries/images/Roger%20Swainston/MudCrabScylla_serr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9555"/>
            <a:ext cx="5688632" cy="38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9494"/>
            <a:ext cx="87484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2"/>
            </a:pPr>
            <a:r>
              <a:rPr lang="en-US" sz="2800" b="1" dirty="0" smtClean="0"/>
              <a:t>Many </a:t>
            </a:r>
            <a:r>
              <a:rPr lang="en-US" sz="2800" b="1" dirty="0"/>
              <a:t>arthropods have 3 additional features</a:t>
            </a:r>
            <a:r>
              <a:rPr lang="en-US" sz="2800" b="1" dirty="0" smtClean="0"/>
              <a:t>:</a:t>
            </a:r>
          </a:p>
          <a:p>
            <a:endParaRPr lang="en-CA" sz="40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1.  </a:t>
            </a:r>
            <a:r>
              <a:rPr lang="en-US" sz="2800" b="1" i="1" dirty="0" smtClean="0"/>
              <a:t>Brain </a:t>
            </a:r>
            <a:r>
              <a:rPr lang="en-US" sz="2800" b="1" i="1" dirty="0"/>
              <a:t>in the dorsal part of the head</a:t>
            </a:r>
            <a:endParaRPr lang="en-CA" sz="28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2.  </a:t>
            </a:r>
            <a:r>
              <a:rPr lang="en-US" sz="2800" b="1" i="1" dirty="0" smtClean="0"/>
              <a:t>Ventral </a:t>
            </a:r>
            <a:r>
              <a:rPr lang="en-US" sz="2800" b="1" i="1" dirty="0"/>
              <a:t>nerve cord</a:t>
            </a:r>
            <a:endParaRPr lang="en-CA" sz="28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3.  </a:t>
            </a:r>
            <a:r>
              <a:rPr lang="en-US" sz="2800" b="1" i="1" dirty="0" smtClean="0"/>
              <a:t>Open </a:t>
            </a:r>
            <a:r>
              <a:rPr lang="en-US" sz="2800" b="1" i="1" dirty="0"/>
              <a:t>circulatory system with a heart</a:t>
            </a:r>
            <a:endParaRPr lang="en-CA" sz="2800" dirty="0"/>
          </a:p>
        </p:txBody>
      </p:sp>
      <p:pic>
        <p:nvPicPr>
          <p:cNvPr id="3076" name="Picture 4" descr="http://upload.wikimedia.org/wikipedia/commons/thumb/2/22/Spider_internal_anatomy-en.svg/700px-Spider_internal_anatomy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" y="2580929"/>
            <a:ext cx="9145547" cy="401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7834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3"/>
            </a:pPr>
            <a:r>
              <a:rPr lang="en-US" sz="3600" b="1" dirty="0" smtClean="0"/>
              <a:t>Arthropod </a:t>
            </a:r>
            <a:r>
              <a:rPr lang="en-US" sz="3600" b="1" dirty="0"/>
              <a:t>body </a:t>
            </a:r>
            <a:r>
              <a:rPr lang="en-US" sz="3600" b="1" dirty="0" smtClean="0"/>
              <a:t>plan</a:t>
            </a:r>
          </a:p>
          <a:p>
            <a:endParaRPr lang="en-CA" sz="3200" dirty="0"/>
          </a:p>
          <a:p>
            <a:r>
              <a:rPr lang="en-US" sz="3200" b="1" dirty="0"/>
              <a:t>1.  Exoskeleton:  </a:t>
            </a:r>
            <a:r>
              <a:rPr lang="en-US" sz="3200" b="1" i="1" dirty="0"/>
              <a:t>A system of external supporting structures that are made of carbohydrate chitin</a:t>
            </a:r>
            <a:endParaRPr lang="en-CA" sz="3200" dirty="0"/>
          </a:p>
          <a:p>
            <a:r>
              <a:rPr lang="en-US" sz="2800" b="1" dirty="0" smtClean="0"/>
              <a:t>a</a:t>
            </a:r>
            <a:r>
              <a:rPr lang="en-US" sz="2800" b="1" dirty="0"/>
              <a:t>)  	Function:</a:t>
            </a:r>
            <a:endParaRPr lang="en-CA" sz="28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i)  </a:t>
            </a:r>
            <a:r>
              <a:rPr lang="en-US" sz="2800" b="1" i="1" dirty="0" smtClean="0"/>
              <a:t>Protection</a:t>
            </a:r>
            <a:endParaRPr lang="en-CA" sz="28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ii)  </a:t>
            </a:r>
            <a:r>
              <a:rPr lang="en-US" sz="2800" b="1" i="1" dirty="0" smtClean="0"/>
              <a:t>Waterproof </a:t>
            </a:r>
            <a:r>
              <a:rPr lang="en-US" sz="2800" b="1" i="1" dirty="0"/>
              <a:t>(prevents water loss)</a:t>
            </a:r>
            <a:endParaRPr lang="en-CA" sz="2800" dirty="0"/>
          </a:p>
          <a:p>
            <a:r>
              <a:rPr lang="en-US" sz="2800" b="1" dirty="0"/>
              <a:t>	</a:t>
            </a:r>
            <a:r>
              <a:rPr lang="en-US" sz="2800" b="1" dirty="0" smtClean="0"/>
              <a:t>iii)  </a:t>
            </a:r>
            <a:r>
              <a:rPr lang="en-US" sz="2800" b="1" i="1" dirty="0" smtClean="0"/>
              <a:t>Move </a:t>
            </a:r>
            <a:r>
              <a:rPr lang="en-US" sz="2800" b="1" i="1" dirty="0"/>
              <a:t>efficiently</a:t>
            </a:r>
            <a:endParaRPr lang="en-CA" sz="2800" dirty="0"/>
          </a:p>
        </p:txBody>
      </p:sp>
      <p:pic>
        <p:nvPicPr>
          <p:cNvPr id="4098" name="Picture 2" descr="http://comenius.susqu.edu/bi/202/DICTIONARY%20OF%20TERMS/ANIMALS/terms/figures/exoskele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0863"/>
            <a:ext cx="3962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4791390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b)  </a:t>
            </a:r>
            <a:r>
              <a:rPr lang="en-US" sz="2800" b="1" dirty="0" smtClean="0"/>
              <a:t>Disadvantage</a:t>
            </a:r>
            <a:r>
              <a:rPr lang="en-US" sz="2800" b="1" dirty="0"/>
              <a:t>:  </a:t>
            </a:r>
            <a:r>
              <a:rPr lang="en-US" sz="2800" b="1" i="1" dirty="0"/>
              <a:t>Skeleton cannot grow </a:t>
            </a:r>
            <a:endParaRPr lang="en-CA" sz="2800" dirty="0"/>
          </a:p>
          <a:p>
            <a:r>
              <a:rPr lang="en-US" sz="2800" b="1" i="1" dirty="0"/>
              <a:t>as the animal grows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65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D.  </a:t>
            </a:r>
            <a:r>
              <a:rPr lang="en-US" sz="3200" b="1" dirty="0" smtClean="0"/>
              <a:t>Feeding</a:t>
            </a:r>
            <a:endParaRPr lang="en-CA" sz="3200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List </a:t>
            </a:r>
            <a:r>
              <a:rPr lang="en-US" sz="2400" b="1" dirty="0"/>
              <a:t>and give an example of each type of feeding method </a:t>
            </a:r>
            <a:endParaRPr lang="en-US" sz="2400" b="1" dirty="0" smtClean="0"/>
          </a:p>
          <a:p>
            <a:endParaRPr lang="en-US" sz="2400" b="1" dirty="0" smtClean="0"/>
          </a:p>
          <a:p>
            <a:pPr marL="457200" indent="-457200">
              <a:buAutoNum type="alphaLcParenR"/>
            </a:pPr>
            <a:r>
              <a:rPr lang="en-US" sz="2400" b="1" i="1" dirty="0" smtClean="0"/>
              <a:t>Herbivores – locusts</a:t>
            </a:r>
          </a:p>
          <a:p>
            <a:pPr marL="457200" indent="-457200">
              <a:buAutoNum type="alphaLcParenR"/>
            </a:pPr>
            <a:endParaRPr lang="en-US" sz="2400" b="1" i="1" dirty="0"/>
          </a:p>
          <a:p>
            <a:endParaRPr lang="en-CA" sz="2400" dirty="0"/>
          </a:p>
          <a:p>
            <a:pPr marL="457200" indent="-457200">
              <a:buAutoNum type="alphaLcParenR" startAt="2"/>
            </a:pPr>
            <a:r>
              <a:rPr lang="en-US" sz="2400" b="1" i="1" dirty="0" smtClean="0"/>
              <a:t>Carnivores </a:t>
            </a:r>
            <a:r>
              <a:rPr lang="en-US" sz="2400" b="1" i="1" dirty="0"/>
              <a:t>- spiders, </a:t>
            </a:r>
            <a:r>
              <a:rPr lang="en-US" sz="2400" b="1" i="1" dirty="0" smtClean="0"/>
              <a:t>centipedes</a:t>
            </a:r>
          </a:p>
          <a:p>
            <a:pPr marL="457200" indent="-457200">
              <a:buAutoNum type="alphaLcParenR" startAt="2"/>
            </a:pPr>
            <a:endParaRPr lang="en-US" sz="2400" b="1" i="1" dirty="0"/>
          </a:p>
          <a:p>
            <a:endParaRPr lang="en-CA" sz="2400" dirty="0"/>
          </a:p>
          <a:p>
            <a:pPr marL="457200" indent="-457200">
              <a:buAutoNum type="alphaLcParenR" startAt="3"/>
            </a:pPr>
            <a:r>
              <a:rPr lang="en-US" sz="2400" b="1" i="1" dirty="0" smtClean="0"/>
              <a:t>Parasites </a:t>
            </a:r>
            <a:r>
              <a:rPr lang="en-US" sz="2400" b="1" i="1" dirty="0"/>
              <a:t>- ticks, fleas, </a:t>
            </a:r>
            <a:r>
              <a:rPr lang="en-US" sz="2400" b="1" i="1" dirty="0" smtClean="0"/>
              <a:t>lice</a:t>
            </a:r>
          </a:p>
          <a:p>
            <a:pPr marL="457200" indent="-457200">
              <a:buAutoNum type="alphaLcParenR" startAt="3"/>
            </a:pPr>
            <a:endParaRPr lang="en-US" sz="2400" b="1" i="1" dirty="0"/>
          </a:p>
          <a:p>
            <a:pPr marL="457200" indent="-457200">
              <a:buAutoNum type="alphaLcParenR" startAt="3"/>
            </a:pPr>
            <a:endParaRPr lang="en-CA" sz="2400" dirty="0"/>
          </a:p>
          <a:p>
            <a:r>
              <a:rPr lang="en-US" sz="2400" b="1" dirty="0" smtClean="0"/>
              <a:t>d)  </a:t>
            </a:r>
            <a:r>
              <a:rPr lang="en-US" sz="2400" b="1" i="1" dirty="0" smtClean="0"/>
              <a:t>Filter </a:t>
            </a:r>
            <a:r>
              <a:rPr lang="en-US" sz="2400" b="1" i="1" dirty="0"/>
              <a:t>feeders - marine arthropods </a:t>
            </a:r>
            <a:endParaRPr lang="en-CA" sz="2400" dirty="0"/>
          </a:p>
          <a:p>
            <a:r>
              <a:rPr lang="en-US" sz="2400" b="1" i="1" dirty="0"/>
              <a:t>(barnacles</a:t>
            </a:r>
            <a:r>
              <a:rPr lang="en-US" sz="2400" b="1" i="1" dirty="0" smtClean="0"/>
              <a:t>)</a:t>
            </a:r>
          </a:p>
          <a:p>
            <a:endParaRPr lang="en-CA" sz="2400" dirty="0"/>
          </a:p>
          <a:p>
            <a:r>
              <a:rPr lang="en-US" sz="2400" b="1" dirty="0" smtClean="0"/>
              <a:t>e)  </a:t>
            </a:r>
            <a:r>
              <a:rPr lang="en-US" sz="2400" b="1" i="1" dirty="0" smtClean="0"/>
              <a:t>Detritus </a:t>
            </a:r>
            <a:r>
              <a:rPr lang="en-US" sz="2400" b="1" i="1" dirty="0"/>
              <a:t>feeders - </a:t>
            </a:r>
            <a:r>
              <a:rPr lang="en-US" sz="2400" b="1" i="1" dirty="0" smtClean="0"/>
              <a:t>crayfish</a:t>
            </a:r>
            <a:endParaRPr lang="en-C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24" y="1340768"/>
            <a:ext cx="1553180" cy="116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04153"/>
            <a:ext cx="1732211" cy="117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14" y="4006653"/>
            <a:ext cx="2003673" cy="92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51" y="4326029"/>
            <a:ext cx="13573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mindjourney1962.files.wordpress.com/2009/01/pond_crayfish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80" y="5524460"/>
            <a:ext cx="1693601" cy="12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8493"/>
            <a:ext cx="3780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E.  </a:t>
            </a:r>
            <a:r>
              <a:rPr lang="en-US" sz="4000" b="1" dirty="0" smtClean="0"/>
              <a:t>Respiration</a:t>
            </a:r>
            <a:endParaRPr lang="en-CA" sz="4000" dirty="0"/>
          </a:p>
          <a:p>
            <a:r>
              <a:rPr lang="en-US" sz="2800" b="1" dirty="0" smtClean="0"/>
              <a:t>1.   3 basic types of respiratory structures:</a:t>
            </a:r>
            <a:endParaRPr lang="en-CA" sz="2800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a)  </a:t>
            </a:r>
            <a:r>
              <a:rPr lang="en-US" sz="2800" b="1" i="1" dirty="0" smtClean="0"/>
              <a:t>Gills </a:t>
            </a:r>
            <a:endParaRPr lang="en-CA" sz="2800" dirty="0" smtClean="0"/>
          </a:p>
          <a:p>
            <a:r>
              <a:rPr lang="en-US" sz="2800" b="1" dirty="0" smtClean="0"/>
              <a:t> b)  </a:t>
            </a:r>
            <a:r>
              <a:rPr lang="en-US" sz="2800" b="1" i="1" dirty="0" smtClean="0"/>
              <a:t>Book gills and       	book lungs</a:t>
            </a:r>
            <a:endParaRPr lang="en-CA" sz="2800" dirty="0" smtClean="0"/>
          </a:p>
          <a:p>
            <a:r>
              <a:rPr lang="en-US" sz="2800" b="1" dirty="0" smtClean="0"/>
              <a:t>c) </a:t>
            </a:r>
            <a:r>
              <a:rPr lang="en-US" sz="2800" b="1" i="1" dirty="0" smtClean="0"/>
              <a:t>Tracheal tubes</a:t>
            </a:r>
          </a:p>
          <a:p>
            <a:endParaRPr lang="en-CA" sz="2800" dirty="0"/>
          </a:p>
        </p:txBody>
      </p:sp>
      <p:pic>
        <p:nvPicPr>
          <p:cNvPr id="6150" name="Picture 6" descr="http://cas.bellarmine.edu/tietjen/images/cd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41" y="3789040"/>
            <a:ext cx="7169759" cy="28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168494"/>
            <a:ext cx="48965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F. Internal Transport</a:t>
            </a:r>
            <a:endParaRPr lang="en-CA" sz="3600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Have </a:t>
            </a:r>
            <a:r>
              <a:rPr lang="en-US" sz="2800" b="1" dirty="0" smtClean="0"/>
              <a:t>a well-developed </a:t>
            </a:r>
            <a:r>
              <a:rPr lang="en-US" sz="2800" b="1" i="1" u="sng" dirty="0" smtClean="0"/>
              <a:t>heart</a:t>
            </a:r>
            <a:r>
              <a:rPr lang="en-US" sz="2800" b="1" dirty="0" smtClean="0"/>
              <a:t> pumping blood through an </a:t>
            </a:r>
            <a:r>
              <a:rPr lang="en-US" sz="2800" b="1" i="1" u="sng" dirty="0" smtClean="0"/>
              <a:t>open</a:t>
            </a:r>
            <a:r>
              <a:rPr lang="en-US" sz="2800" b="1" dirty="0" smtClean="0"/>
              <a:t> </a:t>
            </a:r>
            <a:r>
              <a:rPr lang="en-US" sz="2800" b="1" i="1" u="sng" dirty="0" smtClean="0"/>
              <a:t>circulatory</a:t>
            </a:r>
            <a:r>
              <a:rPr lang="en-US" sz="2800" b="1" dirty="0" smtClean="0"/>
              <a:t> </a:t>
            </a:r>
            <a:r>
              <a:rPr lang="en-US" sz="2800" b="1" dirty="0" smtClean="0"/>
              <a:t>system 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Blood moves out of vessels through spaces called sinuses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652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G.	Excretion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00" y="1268760"/>
            <a:ext cx="8229600" cy="497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dirty="0" smtClean="0"/>
              <a:t> Solid </a:t>
            </a:r>
            <a:r>
              <a:rPr lang="en-US" dirty="0"/>
              <a:t>waste:  </a:t>
            </a:r>
            <a:r>
              <a:rPr lang="en-US" i="1" dirty="0"/>
              <a:t>Leaves through the anus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smtClean="0"/>
              <a:t>  Metabolic </a:t>
            </a:r>
            <a:r>
              <a:rPr lang="en-US" dirty="0"/>
              <a:t>waste eliminated by: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a)</a:t>
            </a:r>
            <a:r>
              <a:rPr lang="en-US" i="1" dirty="0" err="1" smtClean="0"/>
              <a:t>Malphighian</a:t>
            </a:r>
            <a:r>
              <a:rPr lang="en-US" i="1" dirty="0" smtClean="0"/>
              <a:t> tubules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- filter nitrogen based waste from blood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</a:t>
            </a:r>
            <a:r>
              <a:rPr lang="en-US" i="1" dirty="0" smtClean="0"/>
              <a:t>Diffusion </a:t>
            </a:r>
            <a:r>
              <a:rPr lang="en-US" i="1" dirty="0"/>
              <a:t>through the </a:t>
            </a:r>
            <a:r>
              <a:rPr lang="en-US" i="1" dirty="0" smtClean="0"/>
              <a:t>	gills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c)</a:t>
            </a:r>
            <a:r>
              <a:rPr lang="en-US" dirty="0"/>
              <a:t> </a:t>
            </a:r>
            <a:r>
              <a:rPr lang="en-US" i="1" dirty="0" smtClean="0"/>
              <a:t>Green glands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- filter blood at base of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 antennae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757"/>
            <a:ext cx="2759968" cy="20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web.tntech.edu/mcaprio/tubules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8" y="1050477"/>
            <a:ext cx="2066760" cy="13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a.psu.edu/biology/crayfish/crayfish/used/gi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26060" cy="20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H.	Response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Nervous system composed of:</a:t>
            </a:r>
            <a:endParaRPr lang="en-CA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a)  </a:t>
            </a:r>
            <a:r>
              <a:rPr lang="en-US" i="1" dirty="0" smtClean="0"/>
              <a:t>Brain </a:t>
            </a:r>
            <a:r>
              <a:rPr lang="en-US" i="1" dirty="0"/>
              <a:t>(with 2 ganglia in the head)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  </a:t>
            </a:r>
            <a:r>
              <a:rPr lang="en-US" i="1" dirty="0" smtClean="0"/>
              <a:t>A </a:t>
            </a:r>
            <a:r>
              <a:rPr lang="en-US" i="1" dirty="0"/>
              <a:t>pair of nerves that runs around the </a:t>
            </a:r>
            <a:endParaRPr lang="en-CA" dirty="0"/>
          </a:p>
          <a:p>
            <a:pPr marL="0" indent="0">
              <a:buNone/>
            </a:pPr>
            <a:r>
              <a:rPr lang="en-US" i="1" dirty="0" smtClean="0"/>
              <a:t>	esophagus and connects the brain to a ventral 	nerve cord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media.web.britannica.com/eb-media/38/73338-004-D4AE19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 	Have sense organs such as: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a)	</a:t>
            </a:r>
            <a:r>
              <a:rPr lang="en-US" b="1" i="1" dirty="0" err="1"/>
              <a:t>Statocysts</a:t>
            </a:r>
            <a:r>
              <a:rPr lang="en-US" b="1" i="1" dirty="0"/>
              <a:t>	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		b</a:t>
            </a:r>
            <a:r>
              <a:rPr lang="en-US" b="1" dirty="0"/>
              <a:t>)	</a:t>
            </a:r>
            <a:r>
              <a:rPr lang="en-US" b="1" i="1" dirty="0"/>
              <a:t>Chemical receptors	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c)	</a:t>
            </a:r>
            <a:r>
              <a:rPr lang="en-US" b="1" i="1" dirty="0"/>
              <a:t>Compound eyes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d)	</a:t>
            </a:r>
            <a:r>
              <a:rPr lang="en-US" b="1" i="1" dirty="0"/>
              <a:t>Taste receptors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e)	</a:t>
            </a:r>
            <a:r>
              <a:rPr lang="en-US" b="1" i="1" dirty="0"/>
              <a:t>Sensory hairs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f)	</a:t>
            </a:r>
            <a:r>
              <a:rPr lang="en-US" b="1" i="1" dirty="0"/>
              <a:t>Ears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37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350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G. Excretion </vt:lpstr>
      <vt:lpstr>H. Response </vt:lpstr>
      <vt:lpstr>PowerPoint Presentation</vt:lpstr>
      <vt:lpstr>3.  Defense against predators: </vt:lpstr>
      <vt:lpstr>    I. Reproduction </vt:lpstr>
      <vt:lpstr>II. Growth and Development in Arthropods </vt:lpstr>
      <vt:lpstr>       C.  What is the difference between complete metamorphosis and incomplete metamorphosis? </vt:lpstr>
      <vt:lpstr>28-2  Spiders and Their Relatives </vt:lpstr>
      <vt:lpstr>II.  Arachnids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Juri Buchanan</dc:creator>
  <cp:lastModifiedBy>User</cp:lastModifiedBy>
  <cp:revision>12</cp:revision>
  <dcterms:created xsi:type="dcterms:W3CDTF">2011-03-15T03:58:58Z</dcterms:created>
  <dcterms:modified xsi:type="dcterms:W3CDTF">2012-04-23T08:41:54Z</dcterms:modified>
</cp:coreProperties>
</file>