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8" r:id="rId9"/>
    <p:sldId id="259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69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918A-4980-4CAE-8372-BDAE4530E304}" type="datetimeFigureOut">
              <a:rPr lang="en-CA" smtClean="0"/>
              <a:t>28/02/2011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0A5F-370C-4FCA-8C66-8B52E34984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9721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918A-4980-4CAE-8372-BDAE4530E304}" type="datetimeFigureOut">
              <a:rPr lang="en-CA" smtClean="0"/>
              <a:t>28/02/2011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0A5F-370C-4FCA-8C66-8B52E34984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382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918A-4980-4CAE-8372-BDAE4530E304}" type="datetimeFigureOut">
              <a:rPr lang="en-CA" smtClean="0"/>
              <a:t>28/02/2011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0A5F-370C-4FCA-8C66-8B52E34984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387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918A-4980-4CAE-8372-BDAE4530E304}" type="datetimeFigureOut">
              <a:rPr lang="en-CA" smtClean="0"/>
              <a:t>28/02/2011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0A5F-370C-4FCA-8C66-8B52E34984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3692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918A-4980-4CAE-8372-BDAE4530E304}" type="datetimeFigureOut">
              <a:rPr lang="en-CA" smtClean="0"/>
              <a:t>28/02/2011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0A5F-370C-4FCA-8C66-8B52E34984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05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918A-4980-4CAE-8372-BDAE4530E304}" type="datetimeFigureOut">
              <a:rPr lang="en-CA" smtClean="0"/>
              <a:t>28/02/2011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0A5F-370C-4FCA-8C66-8B52E34984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74831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918A-4980-4CAE-8372-BDAE4530E304}" type="datetimeFigureOut">
              <a:rPr lang="en-CA" smtClean="0"/>
              <a:t>28/02/2011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0A5F-370C-4FCA-8C66-8B52E34984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8039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918A-4980-4CAE-8372-BDAE4530E304}" type="datetimeFigureOut">
              <a:rPr lang="en-CA" smtClean="0"/>
              <a:t>28/02/2011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0A5F-370C-4FCA-8C66-8B52E34984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427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918A-4980-4CAE-8372-BDAE4530E304}" type="datetimeFigureOut">
              <a:rPr lang="en-CA" smtClean="0"/>
              <a:t>28/02/2011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0A5F-370C-4FCA-8C66-8B52E34984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6258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918A-4980-4CAE-8372-BDAE4530E304}" type="datetimeFigureOut">
              <a:rPr lang="en-CA" smtClean="0"/>
              <a:t>28/02/2011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0A5F-370C-4FCA-8C66-8B52E34984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524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D918A-4980-4CAE-8372-BDAE4530E304}" type="datetimeFigureOut">
              <a:rPr lang="en-CA" smtClean="0"/>
              <a:t>28/02/2011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20A5F-370C-4FCA-8C66-8B52E34984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6819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D918A-4980-4CAE-8372-BDAE4530E304}" type="datetimeFigureOut">
              <a:rPr lang="en-CA" smtClean="0"/>
              <a:t>28/02/2011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20A5F-370C-4FCA-8C66-8B52E34984B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1077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97" y="548680"/>
            <a:ext cx="7951251" cy="5844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>
                <a:solidFill>
                  <a:srgbClr val="FFFF00"/>
                </a:solidFill>
              </a:rPr>
              <a:t>27-2  Phylum Annelida</a:t>
            </a:r>
            <a:endParaRPr lang="en-CA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909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lphaUcPeriod" startAt="3"/>
            </a:pPr>
            <a:r>
              <a:rPr lang="en-US" sz="4000" b="1" dirty="0" smtClean="0"/>
              <a:t>Respiration</a:t>
            </a:r>
          </a:p>
          <a:p>
            <a:pPr marL="0" indent="0">
              <a:buNone/>
            </a:pPr>
            <a:r>
              <a:rPr lang="en-US" b="1" dirty="0" smtClean="0"/>
              <a:t>1. Describe </a:t>
            </a:r>
            <a:r>
              <a:rPr lang="en-US" b="1" dirty="0"/>
              <a:t>how different annelids breathe when they live in various habitats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    a)   Aquatic</a:t>
            </a:r>
            <a:r>
              <a:rPr lang="en-US" b="1" dirty="0"/>
              <a:t>:  </a:t>
            </a:r>
            <a:r>
              <a:rPr lang="en-US" b="1" i="1" dirty="0"/>
              <a:t>Gills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	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  b)   Terrestrial</a:t>
            </a:r>
            <a:r>
              <a:rPr lang="en-US" b="1" dirty="0"/>
              <a:t>:  </a:t>
            </a:r>
            <a:r>
              <a:rPr lang="en-US" b="1" i="1" dirty="0"/>
              <a:t>Through their </a:t>
            </a:r>
            <a:r>
              <a:rPr lang="en-US" b="1" i="1" dirty="0" smtClean="0"/>
              <a:t>skin</a:t>
            </a:r>
          </a:p>
          <a:p>
            <a:pPr marL="0" indent="0">
              <a:buNone/>
            </a:pPr>
            <a:endParaRPr lang="en-US" b="1" i="1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 smtClean="0"/>
              <a:t>2.Why </a:t>
            </a:r>
            <a:r>
              <a:rPr lang="en-US" b="1" dirty="0"/>
              <a:t>do worms have to live in moist areas?  </a:t>
            </a:r>
            <a:endParaRPr lang="en-CA" dirty="0"/>
          </a:p>
          <a:p>
            <a:pPr marL="0" indent="0">
              <a:buNone/>
            </a:pPr>
            <a:r>
              <a:rPr lang="en-US" b="1" i="1" dirty="0"/>
              <a:t>Gas exchange occurs through the skin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8194" name="Picture 2" descr="http://biology.unm.edu/ccouncil/Biology_203/Images/Protostomes/nereis.25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265" y="1844824"/>
            <a:ext cx="1225861" cy="151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573016"/>
            <a:ext cx="1714159" cy="1283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41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D.	Internal Transport In Annelids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Closed </a:t>
            </a:r>
            <a:r>
              <a:rPr lang="en-US" b="1" dirty="0"/>
              <a:t>circulatory system:  </a:t>
            </a:r>
            <a:r>
              <a:rPr lang="en-US" i="1" dirty="0"/>
              <a:t>System in which blood moves inside blood </a:t>
            </a:r>
            <a:r>
              <a:rPr lang="en-US" i="1" dirty="0" smtClean="0"/>
              <a:t>vessels. 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 smtClean="0"/>
              <a:t>In Earthworms there are</a:t>
            </a:r>
            <a:r>
              <a:rPr lang="en-CA" dirty="0"/>
              <a:t> longitudinal vessels running the entire length of the worm, one dorsal and several ventral. Connecting the dorsal and ventral vessels, and so completing the circuit are five pairs of hearts,</a:t>
            </a:r>
            <a:r>
              <a:rPr lang="en-US" i="1" dirty="0" smtClean="0"/>
              <a:t>                                                                                        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9218" name="Picture 2" descr="http://www.infusion.allconet.org/webquest/img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09437"/>
            <a:ext cx="3419872" cy="256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896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/>
              <a:t>E.  Excretion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70984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1.   Produces </a:t>
            </a:r>
            <a:r>
              <a:rPr lang="en-US" b="1" dirty="0"/>
              <a:t>2 kinds of wastes:</a:t>
            </a:r>
            <a:endParaRPr lang="en-CA" dirty="0"/>
          </a:p>
          <a:p>
            <a:pPr marL="0" indent="0">
              <a:buNone/>
            </a:pPr>
            <a:r>
              <a:rPr lang="en-US" b="1" dirty="0"/>
              <a:t>a) </a:t>
            </a:r>
            <a:r>
              <a:rPr lang="en-US" b="1" dirty="0" smtClean="0"/>
              <a:t>   Solid </a:t>
            </a:r>
            <a:r>
              <a:rPr lang="en-US" b="1" dirty="0"/>
              <a:t>wastes: </a:t>
            </a:r>
            <a:r>
              <a:rPr lang="en-US" dirty="0"/>
              <a:t>Pass out through</a:t>
            </a:r>
            <a:r>
              <a:rPr lang="en-US" i="1" dirty="0"/>
              <a:t> the </a:t>
            </a:r>
            <a:endParaRPr lang="en-CA" dirty="0"/>
          </a:p>
          <a:p>
            <a:pPr marL="0" indent="0">
              <a:buNone/>
            </a:pPr>
            <a:r>
              <a:rPr lang="en-US" i="1" dirty="0"/>
              <a:t>anus at the end of the gut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b)   Cellular </a:t>
            </a:r>
            <a:r>
              <a:rPr lang="en-US" b="1" dirty="0"/>
              <a:t>metabolic wastes:  </a:t>
            </a:r>
            <a:r>
              <a:rPr lang="en-US" i="1" dirty="0" err="1"/>
              <a:t>nephridia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2.   </a:t>
            </a:r>
            <a:r>
              <a:rPr lang="en-US" b="1" dirty="0" err="1" smtClean="0"/>
              <a:t>Nephridia</a:t>
            </a:r>
            <a:r>
              <a:rPr lang="en-US" b="1" dirty="0"/>
              <a:t>:  </a:t>
            </a:r>
            <a:r>
              <a:rPr lang="en-US" i="1" dirty="0"/>
              <a:t>Simple tube-shaped excretory organ used to remove ammonia from the blood and release it from the </a:t>
            </a:r>
            <a:r>
              <a:rPr lang="en-US" i="1" dirty="0" smtClean="0"/>
              <a:t>body</a:t>
            </a:r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88" y="980728"/>
            <a:ext cx="30861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277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/>
              <a:t>F.	Response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40968"/>
            <a:ext cx="8236446" cy="29851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Brain </a:t>
            </a:r>
            <a:r>
              <a:rPr lang="en-US" dirty="0"/>
              <a:t>is on top of the </a:t>
            </a:r>
            <a:r>
              <a:rPr lang="en-US" i="1" u="sng" dirty="0"/>
              <a:t>gut</a:t>
            </a:r>
            <a:r>
              <a:rPr lang="en-US" dirty="0"/>
              <a:t> at the </a:t>
            </a:r>
            <a:r>
              <a:rPr lang="en-US" i="1" u="sng" dirty="0"/>
              <a:t>front</a:t>
            </a:r>
            <a:r>
              <a:rPr lang="en-US" dirty="0"/>
              <a:t> end of the body.  </a:t>
            </a:r>
            <a:r>
              <a:rPr lang="en-US" i="1" u="sng" dirty="0"/>
              <a:t>Two</a:t>
            </a:r>
            <a:r>
              <a:rPr lang="en-US" i="1" dirty="0"/>
              <a:t> l</a:t>
            </a:r>
            <a:r>
              <a:rPr lang="en-US" dirty="0"/>
              <a:t>arge nerves pass around the gut and connect the brain with a pair of </a:t>
            </a:r>
            <a:r>
              <a:rPr lang="en-US" i="1" u="sng" dirty="0"/>
              <a:t>ganglia</a:t>
            </a:r>
            <a:r>
              <a:rPr lang="en-US" dirty="0"/>
              <a:t> below.  From these ganglia, a </a:t>
            </a:r>
            <a:r>
              <a:rPr lang="en-US" i="1" u="sng" dirty="0"/>
              <a:t>ventral</a:t>
            </a:r>
            <a:r>
              <a:rPr lang="en-US" dirty="0"/>
              <a:t> nerve cord runs the entire length of the worm.  Nerves from each segment of the worm enter and leave the nerve cord at a pair of small </a:t>
            </a:r>
            <a:r>
              <a:rPr lang="en-US" i="1" u="sng" dirty="0"/>
              <a:t>ganglia</a:t>
            </a:r>
            <a:r>
              <a:rPr lang="en-US" dirty="0"/>
              <a:t>.  These nerves help carry messages from </a:t>
            </a:r>
            <a:r>
              <a:rPr lang="en-US" i="1" u="sng" dirty="0"/>
              <a:t>sense</a:t>
            </a:r>
            <a:r>
              <a:rPr lang="en-US" dirty="0"/>
              <a:t> organs and coordinate the </a:t>
            </a:r>
            <a:r>
              <a:rPr lang="en-US" i="1" u="sng" dirty="0"/>
              <a:t>movement</a:t>
            </a:r>
            <a:r>
              <a:rPr lang="en-US" dirty="0"/>
              <a:t> of muscles.</a:t>
            </a:r>
            <a:endParaRPr lang="en-CA" dirty="0"/>
          </a:p>
          <a:p>
            <a:endParaRPr lang="en-CA" dirty="0"/>
          </a:p>
        </p:txBody>
      </p:sp>
      <p:pic>
        <p:nvPicPr>
          <p:cNvPr id="11266" name="Picture 2" descr="http://www.biologyjunction.com/earthw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6894" y="764704"/>
            <a:ext cx="44167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84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2.   Sense </a:t>
            </a:r>
            <a:r>
              <a:rPr lang="en-US" b="1" dirty="0"/>
              <a:t>organs: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a)  Best </a:t>
            </a:r>
            <a:r>
              <a:rPr lang="en-US" dirty="0"/>
              <a:t>developed in the </a:t>
            </a:r>
            <a:r>
              <a:rPr lang="en-US" i="1" u="sng" dirty="0"/>
              <a:t>free-living </a:t>
            </a:r>
            <a:endParaRPr lang="en-CA" dirty="0"/>
          </a:p>
          <a:p>
            <a:pPr marL="0" indent="0">
              <a:buNone/>
            </a:pPr>
            <a:r>
              <a:rPr lang="en-US" i="1" u="sng" dirty="0"/>
              <a:t>marine species</a:t>
            </a:r>
            <a:r>
              <a:rPr lang="en-US" dirty="0"/>
              <a:t> (</a:t>
            </a:r>
            <a:r>
              <a:rPr lang="en-US" dirty="0" err="1"/>
              <a:t>polychaetes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	</a:t>
            </a:r>
            <a:r>
              <a:rPr lang="en-CA" sz="2800" dirty="0" err="1"/>
              <a:t>palps</a:t>
            </a:r>
            <a:r>
              <a:rPr lang="en-CA" sz="2800" dirty="0"/>
              <a:t>, antennae, eyes, </a:t>
            </a:r>
            <a:r>
              <a:rPr lang="en-CA" sz="2800" dirty="0" err="1"/>
              <a:t>statocysts</a:t>
            </a:r>
            <a:r>
              <a:rPr lang="en-CA" sz="2800" dirty="0"/>
              <a:t>, nuchal organs and lateral organs</a:t>
            </a:r>
            <a:endParaRPr lang="en-US" sz="2800" b="1" dirty="0"/>
          </a:p>
          <a:p>
            <a:pPr marL="0" indent="0">
              <a:buNone/>
            </a:pPr>
            <a:r>
              <a:rPr lang="en-US" b="1" dirty="0" smtClean="0"/>
              <a:t>	</a:t>
            </a:r>
            <a:r>
              <a:rPr lang="en-US" b="1" dirty="0"/>
              <a:t>	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b) </a:t>
            </a:r>
            <a:r>
              <a:rPr lang="en-US" dirty="0" smtClean="0"/>
              <a:t> Earthworms </a:t>
            </a:r>
            <a:r>
              <a:rPr lang="en-US" dirty="0"/>
              <a:t>have no specialized sense 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organs	</a:t>
            </a:r>
            <a:endParaRPr lang="en-CA" dirty="0"/>
          </a:p>
          <a:p>
            <a:pPr marL="514350" indent="-514350">
              <a:buAutoNum type="arabicPeriod" startAt="3"/>
            </a:pPr>
            <a:r>
              <a:rPr lang="en-US" b="1" dirty="0" smtClean="0"/>
              <a:t>Defense </a:t>
            </a:r>
            <a:r>
              <a:rPr lang="en-US" b="1" dirty="0"/>
              <a:t>from predators (earthworm</a:t>
            </a:r>
            <a:r>
              <a:rPr lang="en-US" b="1" dirty="0" smtClean="0"/>
              <a:t>):</a:t>
            </a:r>
          </a:p>
          <a:p>
            <a:pPr marL="0" indent="0">
              <a:buNone/>
            </a:pPr>
            <a:r>
              <a:rPr lang="en-US" b="1" dirty="0"/>
              <a:t>	a)	</a:t>
            </a:r>
            <a:r>
              <a:rPr lang="en-US" b="1" i="1" dirty="0"/>
              <a:t>Grab onto the wall of their burrow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3986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G.	Movement</a:t>
            </a:r>
            <a:r>
              <a:rPr lang="en-CA" dirty="0" smtClean="0"/>
              <a:t/>
            </a:r>
            <a:br>
              <a:rPr lang="en-CA" dirty="0" smtClean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5385638" cy="5073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1</a:t>
            </a:r>
            <a:r>
              <a:rPr lang="en-US" sz="2800" dirty="0"/>
              <a:t>.	Two major groups of muscles in their body walls:</a:t>
            </a:r>
            <a:endParaRPr lang="en-CA" sz="2800" dirty="0"/>
          </a:p>
          <a:p>
            <a:pPr marL="514350" indent="-514350">
              <a:buAutoNum type="alphaLcParenR"/>
            </a:pPr>
            <a:r>
              <a:rPr lang="en-US" sz="2800" i="1" dirty="0" smtClean="0"/>
              <a:t>Longitudinal </a:t>
            </a:r>
            <a:r>
              <a:rPr lang="en-US" sz="2800" i="1" dirty="0"/>
              <a:t>		</a:t>
            </a:r>
            <a:endParaRPr lang="en-US" sz="2800" i="1" dirty="0" smtClean="0"/>
          </a:p>
          <a:p>
            <a:pPr marL="514350" indent="-514350">
              <a:buAutoNum type="alphaLcParenR" startAt="2"/>
            </a:pPr>
            <a:r>
              <a:rPr lang="en-US" sz="2800" i="1" dirty="0" smtClean="0"/>
              <a:t>Circular</a:t>
            </a:r>
          </a:p>
          <a:p>
            <a:pPr marL="0" indent="0">
              <a:buNone/>
            </a:pPr>
            <a:endParaRPr lang="en-CA" sz="2800" dirty="0" smtClean="0"/>
          </a:p>
          <a:p>
            <a:pPr marL="514350" indent="-514350">
              <a:buAutoNum type="arabicPeriod" startAt="2"/>
            </a:pPr>
            <a:r>
              <a:rPr lang="en-US" sz="2800" dirty="0" smtClean="0"/>
              <a:t>Longitudinal </a:t>
            </a:r>
            <a:r>
              <a:rPr lang="en-US" sz="2800" dirty="0"/>
              <a:t>muscles contract, they make </a:t>
            </a:r>
            <a:r>
              <a:rPr lang="en-US" sz="2800" dirty="0" smtClean="0"/>
              <a:t>the </a:t>
            </a:r>
            <a:r>
              <a:rPr lang="en-US" sz="2800" dirty="0"/>
              <a:t>worm </a:t>
            </a:r>
            <a:r>
              <a:rPr lang="en-US" sz="2800" i="1" u="sng" dirty="0" smtClean="0"/>
              <a:t>shorter</a:t>
            </a:r>
          </a:p>
          <a:p>
            <a:pPr marL="0" indent="0">
              <a:buNone/>
            </a:pPr>
            <a:endParaRPr lang="en-CA" sz="2800" dirty="0"/>
          </a:p>
          <a:p>
            <a:pPr marL="0" indent="0">
              <a:buNone/>
            </a:pPr>
            <a:r>
              <a:rPr lang="en-US" sz="2800" dirty="0" smtClean="0"/>
              <a:t>3.  Circular </a:t>
            </a:r>
            <a:r>
              <a:rPr lang="en-US" sz="2800" dirty="0"/>
              <a:t>muscles make the worm </a:t>
            </a:r>
            <a:r>
              <a:rPr lang="en-US" sz="2800" i="1" u="sng" dirty="0"/>
              <a:t>skinnier</a:t>
            </a:r>
            <a:endParaRPr lang="en-CA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992" y="1174440"/>
            <a:ext cx="3501008" cy="3501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32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	</a:t>
            </a:r>
            <a:r>
              <a:rPr lang="en-US" b="1" dirty="0" smtClean="0"/>
              <a:t>H.  Reproduction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5338936" cy="5145435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Most </a:t>
            </a:r>
            <a:r>
              <a:rPr lang="en-US" dirty="0"/>
              <a:t>annelids reproduce </a:t>
            </a:r>
            <a:r>
              <a:rPr lang="en-US" i="1" u="sng" dirty="0" smtClean="0"/>
              <a:t>sexually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rabicPeriod" startAt="2"/>
            </a:pPr>
            <a:r>
              <a:rPr lang="en-US" dirty="0" smtClean="0"/>
              <a:t>Some </a:t>
            </a:r>
            <a:r>
              <a:rPr lang="en-US" dirty="0"/>
              <a:t>species have separate sexes and </a:t>
            </a:r>
            <a:r>
              <a:rPr lang="en-US" i="1" u="sng" dirty="0"/>
              <a:t>external</a:t>
            </a:r>
            <a:r>
              <a:rPr lang="en-US" dirty="0"/>
              <a:t> fertilization with females and males releasing gametes into the </a:t>
            </a:r>
            <a:r>
              <a:rPr lang="en-US" i="1" u="sng" dirty="0"/>
              <a:t>open</a:t>
            </a:r>
            <a:r>
              <a:rPr lang="en-US" dirty="0"/>
              <a:t> water where fertilization </a:t>
            </a:r>
            <a:r>
              <a:rPr lang="en-US" dirty="0" smtClean="0"/>
              <a:t>occurs</a:t>
            </a:r>
          </a:p>
          <a:p>
            <a:pPr marL="0" indent="0">
              <a:buNone/>
            </a:pPr>
            <a:endParaRPr lang="en-CA" dirty="0"/>
          </a:p>
          <a:p>
            <a:pPr marL="514350" indent="-514350">
              <a:buAutoNum type="arabicPeriod" startAt="3"/>
            </a:pPr>
            <a:r>
              <a:rPr lang="en-US" dirty="0" smtClean="0"/>
              <a:t>Some </a:t>
            </a:r>
            <a:r>
              <a:rPr lang="en-US" dirty="0"/>
              <a:t>species are </a:t>
            </a:r>
            <a:r>
              <a:rPr lang="en-US" i="1" u="sng" dirty="0"/>
              <a:t>hermaphrodites</a:t>
            </a:r>
            <a:r>
              <a:rPr lang="en-US" dirty="0"/>
              <a:t> with </a:t>
            </a:r>
            <a:r>
              <a:rPr lang="en-US" i="1" u="sng" dirty="0"/>
              <a:t>internal</a:t>
            </a:r>
            <a:r>
              <a:rPr lang="en-US" dirty="0"/>
              <a:t> </a:t>
            </a:r>
            <a:r>
              <a:rPr lang="en-US" dirty="0" smtClean="0"/>
              <a:t>fertilization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dirty="0" smtClean="0"/>
              <a:t>4.  Clitellum</a:t>
            </a:r>
            <a:r>
              <a:rPr lang="en-US" dirty="0"/>
              <a:t>:  </a:t>
            </a:r>
            <a:r>
              <a:rPr lang="en-US" i="1" dirty="0"/>
              <a:t>Secretes a mucus ring into which eggs and sperm are released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3314" name="Picture 2" descr="http://robinsonlibrary.com/science/zoology/invertebrates/annelida/oligochaeta/graphics/reprodu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16832"/>
            <a:ext cx="285750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60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IV.	</a:t>
            </a:r>
            <a:r>
              <a:rPr lang="en-US" b="1" u="sng" dirty="0"/>
              <a:t>Earthworms and Their Relatives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A.  Class</a:t>
            </a:r>
            <a:r>
              <a:rPr lang="en-US" dirty="0"/>
              <a:t>:  </a:t>
            </a:r>
            <a:r>
              <a:rPr lang="en-US" i="1" dirty="0" err="1"/>
              <a:t>Oligochaeta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B.  Earthworm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1.  Description</a:t>
            </a:r>
            <a:r>
              <a:rPr lang="en-US" dirty="0"/>
              <a:t>:  </a:t>
            </a:r>
            <a:r>
              <a:rPr lang="en-US" i="1" dirty="0"/>
              <a:t>Long pink worms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2.  Habitat</a:t>
            </a:r>
            <a:r>
              <a:rPr lang="en-US" dirty="0"/>
              <a:t>:  </a:t>
            </a:r>
            <a:r>
              <a:rPr lang="en-US" i="1" dirty="0" smtClean="0"/>
              <a:t>Soil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dirty="0" smtClean="0"/>
              <a:t>C.  How </a:t>
            </a:r>
            <a:r>
              <a:rPr lang="en-US" dirty="0"/>
              <a:t>are </a:t>
            </a:r>
            <a:r>
              <a:rPr lang="en-US" dirty="0" err="1"/>
              <a:t>oligochaetes</a:t>
            </a:r>
            <a:r>
              <a:rPr lang="en-US" dirty="0"/>
              <a:t> different than their </a:t>
            </a:r>
            <a:endParaRPr lang="en-CA" dirty="0"/>
          </a:p>
          <a:p>
            <a:pPr marL="0" indent="0">
              <a:buNone/>
            </a:pPr>
            <a:r>
              <a:rPr lang="en-US" dirty="0"/>
              <a:t>relatives, the marine </a:t>
            </a:r>
            <a:r>
              <a:rPr lang="en-US" dirty="0" err="1"/>
              <a:t>polychaetes</a:t>
            </a:r>
            <a:r>
              <a:rPr lang="en-US" dirty="0"/>
              <a:t>?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r>
              <a:rPr lang="en-US" i="1" dirty="0"/>
              <a:t>Have fewer bristles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340768"/>
            <a:ext cx="238125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http://i.telegraph.co.uk/multimedia/archive/01731/polychaete-worm_1731326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448" y="4941168"/>
            <a:ext cx="2555775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04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V.	</a:t>
            </a:r>
            <a:r>
              <a:rPr lang="en-US" b="1" u="sng" dirty="0"/>
              <a:t>Leeches</a:t>
            </a:r>
            <a:r>
              <a:rPr lang="en-CA" dirty="0"/>
              <a:t/>
            </a:r>
            <a:br>
              <a:rPr lang="en-CA" dirty="0"/>
            </a:br>
            <a:endParaRPr lang="en-C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229600" cy="507342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A.  Class</a:t>
            </a:r>
            <a:r>
              <a:rPr lang="en-US" b="1" dirty="0"/>
              <a:t>:  </a:t>
            </a:r>
            <a:r>
              <a:rPr lang="en-US" i="1" dirty="0" err="1"/>
              <a:t>Hirudinea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B.  Habitat</a:t>
            </a:r>
            <a:r>
              <a:rPr lang="en-US" b="1" dirty="0"/>
              <a:t>:  </a:t>
            </a:r>
            <a:r>
              <a:rPr lang="en-US" i="1" dirty="0"/>
              <a:t>Freshwater, ocean, terrestrial</a:t>
            </a:r>
            <a:endParaRPr lang="en-CA" dirty="0"/>
          </a:p>
          <a:p>
            <a:pPr marL="514350" indent="-514350">
              <a:buAutoNum type="alphaUcPeriod" startAt="3"/>
            </a:pPr>
            <a:r>
              <a:rPr lang="en-US" b="1" dirty="0" smtClean="0"/>
              <a:t>Describe </a:t>
            </a:r>
            <a:r>
              <a:rPr lang="en-US" b="1" dirty="0"/>
              <a:t>how leeches </a:t>
            </a:r>
            <a:r>
              <a:rPr lang="en-US" b="1" dirty="0" smtClean="0"/>
              <a:t>feed:</a:t>
            </a:r>
            <a:endParaRPr lang="en-CA" dirty="0" smtClean="0"/>
          </a:p>
          <a:p>
            <a:pPr marL="0" indent="0">
              <a:buNone/>
            </a:pPr>
            <a:r>
              <a:rPr lang="en-US" i="1" dirty="0" smtClean="0"/>
              <a:t>Leeches </a:t>
            </a:r>
            <a:r>
              <a:rPr lang="en-US" i="1" dirty="0"/>
              <a:t>penetrate the skin then use their muscular pharynx to suck blood </a:t>
            </a:r>
            <a:r>
              <a:rPr lang="en-US" i="1" dirty="0" smtClean="0"/>
              <a:t>from </a:t>
            </a:r>
            <a:r>
              <a:rPr lang="en-US" i="1" dirty="0"/>
              <a:t>the area  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15362" name="Picture 2" descr="http://amiranzur.com/wp-content/uploads/2010/06/lee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08" y="4149080"/>
            <a:ext cx="2830999" cy="210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1.bp.blogspot.com/_GNKcJP7dZ6A/Sw_tFbfaufI/AAAAAAAAC18/gkc_7KBXBDs/s1600/leech_080221_s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9080"/>
            <a:ext cx="3461738" cy="26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33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81" y="269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VI.	</a:t>
            </a:r>
            <a:r>
              <a:rPr lang="en-US" b="1" u="sng" dirty="0"/>
              <a:t>How Annelids Fit into the World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2 </a:t>
            </a:r>
            <a:r>
              <a:rPr lang="en-US" b="1" dirty="0"/>
              <a:t>examples of annelids and their role in the ecosystem:	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b="1" dirty="0"/>
              <a:t>.  </a:t>
            </a:r>
            <a:r>
              <a:rPr lang="en-US" b="1" dirty="0" smtClean="0"/>
              <a:t>  </a:t>
            </a:r>
            <a:r>
              <a:rPr lang="en-US" b="1" i="1" dirty="0" smtClean="0"/>
              <a:t>Are </a:t>
            </a:r>
            <a:r>
              <a:rPr lang="en-US" b="1" i="1" dirty="0"/>
              <a:t>food for other organisms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2.   </a:t>
            </a:r>
            <a:r>
              <a:rPr lang="en-US" b="1" i="1" dirty="0" smtClean="0"/>
              <a:t>Condition </a:t>
            </a:r>
            <a:r>
              <a:rPr lang="en-US" b="1" i="1" dirty="0"/>
              <a:t>the soil (aerate, speed up the return of nitrogen)</a:t>
            </a:r>
            <a:endParaRPr lang="en-CA" dirty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CA" dirty="0"/>
          </a:p>
        </p:txBody>
      </p:sp>
      <p:pic>
        <p:nvPicPr>
          <p:cNvPr id="16386" name="Picture 2" descr="http://www.sciencephoto.com/images/download_wm_image.html/Z195114-Earthworms_in_soil-SPL.jpg?id=9019501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05064"/>
            <a:ext cx="1564443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9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I.	</a:t>
            </a:r>
            <a:r>
              <a:rPr lang="en-US" b="1" u="sng" dirty="0"/>
              <a:t>What is an Annelid?</a:t>
            </a:r>
            <a:r>
              <a:rPr lang="en-US" b="1" dirty="0"/>
              <a:t>  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A.  Phylum</a:t>
            </a:r>
            <a:r>
              <a:rPr lang="en-US" b="1" dirty="0"/>
              <a:t>:  </a:t>
            </a:r>
            <a:r>
              <a:rPr lang="en-US" i="1" dirty="0"/>
              <a:t>Annelida </a:t>
            </a:r>
            <a:r>
              <a:rPr lang="en-US" dirty="0"/>
              <a:t>from Latin</a:t>
            </a:r>
            <a:r>
              <a:rPr lang="en-US" i="1" dirty="0"/>
              <a:t> </a:t>
            </a:r>
            <a:r>
              <a:rPr lang="en-US" i="1" dirty="0" err="1"/>
              <a:t>annellus</a:t>
            </a:r>
            <a:r>
              <a:rPr lang="en-US" i="1" dirty="0"/>
              <a:t> = little </a:t>
            </a:r>
            <a:r>
              <a:rPr lang="en-US" i="1" dirty="0" smtClean="0"/>
              <a:t>rings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B. Description</a:t>
            </a:r>
            <a:r>
              <a:rPr lang="en-US" b="1" dirty="0"/>
              <a:t>:  </a:t>
            </a:r>
            <a:r>
              <a:rPr lang="en-US" i="1" dirty="0"/>
              <a:t>Round, wormlike animal that has a long, segmented body</a:t>
            </a:r>
            <a:endParaRPr lang="en-CA" dirty="0"/>
          </a:p>
          <a:p>
            <a:pPr marL="0" indent="0">
              <a:buNone/>
            </a:pPr>
            <a:r>
              <a:rPr lang="en-US" b="1" dirty="0" smtClean="0"/>
              <a:t>C.  Size:  </a:t>
            </a:r>
            <a:r>
              <a:rPr lang="en-US" b="1" i="1" dirty="0" smtClean="0"/>
              <a:t> </a:t>
            </a:r>
            <a:r>
              <a:rPr lang="en-US" i="1" dirty="0" smtClean="0"/>
              <a:t>&lt;1/2 mm to &gt;3 m</a:t>
            </a: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84984"/>
            <a:ext cx="3201144" cy="3201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08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The Coelom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en-CA" dirty="0" smtClean="0"/>
              <a:t>Let’s start at the beginning….</a:t>
            </a:r>
          </a:p>
          <a:p>
            <a:pPr marL="457200" lvl="1" indent="0">
              <a:buNone/>
            </a:pPr>
            <a:r>
              <a:rPr lang="en-CA" dirty="0" smtClean="0"/>
              <a:t>As animals become more complex the develop different tissue layers.</a:t>
            </a:r>
          </a:p>
          <a:p>
            <a:pPr marL="457200" lvl="1" indent="0">
              <a:buNone/>
            </a:pPr>
            <a:endParaRPr lang="en-CA" dirty="0" smtClean="0"/>
          </a:p>
          <a:p>
            <a:pPr marL="57150" indent="0">
              <a:buNone/>
            </a:pPr>
            <a:r>
              <a:rPr lang="en-CA" dirty="0" smtClean="0"/>
              <a:t>Sponges are multicellular but don’t really have a tissue layer</a:t>
            </a:r>
          </a:p>
          <a:p>
            <a:pPr marL="914400" lvl="2" indent="0">
              <a:buNone/>
            </a:pPr>
            <a:endParaRPr lang="en-CA" dirty="0"/>
          </a:p>
          <a:p>
            <a:pPr marL="914400" lvl="2" indent="0">
              <a:buNone/>
            </a:pPr>
            <a:r>
              <a:rPr lang="en-CA" dirty="0" smtClean="0"/>
              <a:t>But as things get more complex: three tissue types develop:</a:t>
            </a:r>
          </a:p>
          <a:p>
            <a:pPr marL="1828800" lvl="3" indent="-514350">
              <a:buAutoNum type="arabicPeriod"/>
            </a:pPr>
            <a:r>
              <a:rPr lang="en-CA" dirty="0" smtClean="0"/>
              <a:t>Ectoderm: </a:t>
            </a:r>
            <a:r>
              <a:rPr lang="en-CA" dirty="0"/>
              <a:t>outer embryonic layer - skin and nervous tissue</a:t>
            </a:r>
            <a:endParaRPr lang="en-CA" dirty="0" smtClean="0"/>
          </a:p>
          <a:p>
            <a:pPr marL="1828800" lvl="3" indent="-514350">
              <a:buAutoNum type="arabicPeriod"/>
            </a:pPr>
            <a:r>
              <a:rPr lang="en-CA" dirty="0" smtClean="0"/>
              <a:t>Endoderm : </a:t>
            </a:r>
            <a:r>
              <a:rPr lang="en-CA" dirty="0"/>
              <a:t> lines digestive tract</a:t>
            </a:r>
            <a:endParaRPr lang="en-CA" dirty="0" smtClean="0"/>
          </a:p>
          <a:p>
            <a:pPr marL="1828800" lvl="3" indent="-514350">
              <a:buAutoNum type="arabicPeriod"/>
            </a:pPr>
            <a:r>
              <a:rPr lang="en-CA" dirty="0" smtClean="0"/>
              <a:t>Mesoderm:</a:t>
            </a:r>
            <a:r>
              <a:rPr lang="en-CA" dirty="0"/>
              <a:t> muscles, bones, circulatory system, organs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val="36432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4525963"/>
          </a:xfrm>
        </p:spPr>
        <p:txBody>
          <a:bodyPr/>
          <a:lstStyle/>
          <a:p>
            <a:pPr marL="0" indent="0">
              <a:buNone/>
            </a:pPr>
            <a:r>
              <a:rPr lang="en-CA" dirty="0" smtClean="0"/>
              <a:t>In Cnidarians you see aggregations of tissue into layers.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sz="2400" dirty="0" smtClean="0"/>
              <a:t>ectoderm </a:t>
            </a:r>
            <a:r>
              <a:rPr lang="en-CA" sz="2400" dirty="0"/>
              <a:t>and endoderm </a:t>
            </a:r>
            <a:endParaRPr lang="en-CA" sz="2400" dirty="0" smtClean="0"/>
          </a:p>
          <a:p>
            <a:pPr marL="0" indent="0">
              <a:buNone/>
            </a:pPr>
            <a:r>
              <a:rPr lang="en-CA" sz="2400" dirty="0" smtClean="0"/>
              <a:t>separated </a:t>
            </a:r>
            <a:r>
              <a:rPr lang="en-CA" sz="2400" dirty="0"/>
              <a:t>by a </a:t>
            </a:r>
            <a:r>
              <a:rPr lang="en-CA" sz="2400" dirty="0" err="1"/>
              <a:t>noncellular</a:t>
            </a:r>
            <a:r>
              <a:rPr lang="en-CA" sz="2400" dirty="0"/>
              <a:t> </a:t>
            </a:r>
            <a:r>
              <a:rPr lang="en-CA" sz="2400" dirty="0" err="1" smtClean="0"/>
              <a:t>mesoglea</a:t>
            </a:r>
            <a:r>
              <a:rPr lang="en-CA" sz="2400" dirty="0" smtClean="0"/>
              <a:t> </a:t>
            </a:r>
          </a:p>
          <a:p>
            <a:pPr marL="0" indent="0">
              <a:buNone/>
            </a:pPr>
            <a:r>
              <a:rPr lang="en-CA" sz="2400" dirty="0" smtClean="0"/>
              <a:t>(</a:t>
            </a:r>
            <a:r>
              <a:rPr lang="en-CA" sz="2400" dirty="0"/>
              <a:t> translucent, inert, jelly-like substance </a:t>
            </a:r>
            <a:r>
              <a:rPr lang="en-CA" sz="2400" dirty="0" smtClean="0"/>
              <a:t> </a:t>
            </a:r>
          </a:p>
          <a:p>
            <a:pPr marL="0" indent="0">
              <a:buNone/>
            </a:pPr>
            <a:r>
              <a:rPr lang="en-CA" sz="2400" dirty="0" smtClean="0"/>
              <a:t>that </a:t>
            </a:r>
            <a:r>
              <a:rPr lang="en-CA" sz="2400" dirty="0"/>
              <a:t>It acts as the creatures' </a:t>
            </a:r>
            <a:endParaRPr lang="en-CA" sz="2400" dirty="0" smtClean="0"/>
          </a:p>
          <a:p>
            <a:pPr marL="0" indent="0">
              <a:buNone/>
            </a:pPr>
            <a:r>
              <a:rPr lang="en-CA" sz="2400" dirty="0" smtClean="0"/>
              <a:t>structural support)</a:t>
            </a:r>
            <a:endParaRPr lang="en-CA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2895600" cy="280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864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Body Cavities:  Coeloms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 smtClean="0"/>
              <a:t>So flatworms have:</a:t>
            </a:r>
          </a:p>
          <a:p>
            <a:pPr lvl="1"/>
            <a:r>
              <a:rPr lang="en-CA" dirty="0" smtClean="0"/>
              <a:t> three layers of tissue</a:t>
            </a:r>
          </a:p>
          <a:p>
            <a:pPr lvl="1"/>
            <a:r>
              <a:rPr lang="en-CA" dirty="0"/>
              <a:t>no body cavity </a:t>
            </a:r>
          </a:p>
          <a:p>
            <a:pPr lvl="1"/>
            <a:r>
              <a:rPr lang="en-CA" dirty="0"/>
              <a:t>body double-walled sac surrounding digestive cavity</a:t>
            </a:r>
          </a:p>
          <a:p>
            <a:pPr lvl="1"/>
            <a:r>
              <a:rPr lang="en-CA" dirty="0"/>
              <a:t>single opening to outside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01369"/>
            <a:ext cx="2912554" cy="1647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30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Roundworms:</a:t>
            </a:r>
          </a:p>
          <a:p>
            <a:pPr marL="0" indent="0">
              <a:buNone/>
            </a:pPr>
            <a:r>
              <a:rPr lang="en-CA" dirty="0" smtClean="0"/>
              <a:t>	body </a:t>
            </a:r>
            <a:r>
              <a:rPr lang="en-CA" dirty="0"/>
              <a:t>cavity between mesoderm and </a:t>
            </a:r>
            <a:r>
              <a:rPr lang="en-CA" dirty="0" smtClean="0"/>
              <a:t>	</a:t>
            </a:r>
            <a:r>
              <a:rPr lang="en-CA" dirty="0" smtClean="0"/>
              <a:t>endoderm, </a:t>
            </a:r>
            <a:r>
              <a:rPr lang="en-CA" dirty="0" smtClean="0"/>
              <a:t>but not </a:t>
            </a:r>
            <a:r>
              <a:rPr lang="en-CA" dirty="0" smtClean="0"/>
              <a:t>a </a:t>
            </a:r>
            <a:r>
              <a:rPr lang="en-CA" dirty="0" smtClean="0"/>
              <a:t>real coelom: a </a:t>
            </a:r>
            <a:r>
              <a:rPr lang="en-CA" dirty="0" err="1" smtClean="0"/>
              <a:t>pseudocoelom</a:t>
            </a:r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77072"/>
            <a:ext cx="3232820" cy="182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68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en-CA" b="1" dirty="0" smtClean="0"/>
              <a:t>Annelids:</a:t>
            </a:r>
          </a:p>
          <a:p>
            <a:pPr lvl="1"/>
            <a:r>
              <a:rPr lang="en-CA" dirty="0"/>
              <a:t>tube within a tube = body </a:t>
            </a:r>
            <a:r>
              <a:rPr lang="en-CA" dirty="0" smtClean="0"/>
              <a:t>cavity</a:t>
            </a:r>
          </a:p>
          <a:p>
            <a:pPr marL="457200" lvl="1" indent="0">
              <a:buNone/>
            </a:pPr>
            <a:r>
              <a:rPr lang="en-CA" dirty="0"/>
              <a:t> </a:t>
            </a:r>
            <a:r>
              <a:rPr lang="en-CA" b="1" dirty="0" smtClean="0"/>
              <a:t>Advantages</a:t>
            </a:r>
            <a:endParaRPr lang="en-CA" b="1" dirty="0"/>
          </a:p>
          <a:p>
            <a:pPr lvl="1"/>
            <a:r>
              <a:rPr lang="en-CA" sz="2400" dirty="0"/>
              <a:t>body cavity allows more room for organs in fluid filled cavity with no pressure from muscles</a:t>
            </a:r>
          </a:p>
          <a:p>
            <a:pPr lvl="1"/>
            <a:r>
              <a:rPr lang="en-CA" sz="2400" dirty="0"/>
              <a:t>cavity can serve as circulatory system</a:t>
            </a:r>
          </a:p>
          <a:p>
            <a:pPr lvl="1"/>
            <a:r>
              <a:rPr lang="en-CA" sz="2400" dirty="0"/>
              <a:t>more efficient and longer digestive system</a:t>
            </a:r>
          </a:p>
          <a:p>
            <a:pPr lvl="1"/>
            <a:r>
              <a:rPr lang="en-CA" sz="2400" dirty="0"/>
              <a:t>more room for gonads, gametes, etc.</a:t>
            </a:r>
          </a:p>
          <a:p>
            <a:pPr lvl="1"/>
            <a:r>
              <a:rPr lang="en-CA" sz="2400" dirty="0"/>
              <a:t>can function as a hydrostatic skeleton.</a:t>
            </a:r>
          </a:p>
          <a:p>
            <a:pPr lvl="1"/>
            <a:endParaRPr lang="en-CA" dirty="0"/>
          </a:p>
        </p:txBody>
      </p:sp>
      <p:pic>
        <p:nvPicPr>
          <p:cNvPr id="7170" name="Picture 2" descr="http://users.tamuk.edu/kfjab02/Biology/Introzoology/Images/bodycavities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53136"/>
            <a:ext cx="3528392" cy="19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11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/>
              <a:t> </a:t>
            </a:r>
            <a:r>
              <a:rPr lang="en-CA" dirty="0"/>
              <a:t/>
            </a:r>
            <a:br>
              <a:rPr lang="en-CA" dirty="0"/>
            </a:br>
            <a:r>
              <a:rPr lang="en-US" b="1" dirty="0"/>
              <a:t>II.	</a:t>
            </a:r>
            <a:r>
              <a:rPr lang="en-US" b="1" u="sng" dirty="0"/>
              <a:t>Form and Function in Annelids</a:t>
            </a: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4618856" cy="47853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A.  Septum</a:t>
            </a:r>
            <a:r>
              <a:rPr lang="en-US" b="1" dirty="0"/>
              <a:t>:  </a:t>
            </a:r>
            <a:r>
              <a:rPr lang="en-US" sz="3000" i="1" dirty="0"/>
              <a:t>Internal walls</a:t>
            </a:r>
            <a:endParaRPr lang="en-CA" sz="3000" dirty="0"/>
          </a:p>
          <a:p>
            <a:pPr marL="0" indent="0">
              <a:buNone/>
            </a:pPr>
            <a:r>
              <a:rPr lang="en-US" b="1" dirty="0" smtClean="0"/>
              <a:t>1</a:t>
            </a:r>
            <a:r>
              <a:rPr lang="en-US" dirty="0" smtClean="0"/>
              <a:t>.  Most </a:t>
            </a:r>
            <a:r>
              <a:rPr lang="en-US" dirty="0"/>
              <a:t>of the </a:t>
            </a:r>
            <a:r>
              <a:rPr lang="en-US" i="1" u="sng" dirty="0"/>
              <a:t>body segments</a:t>
            </a:r>
            <a:r>
              <a:rPr lang="en-US" dirty="0"/>
              <a:t> are identical to one another but some </a:t>
            </a:r>
            <a:r>
              <a:rPr lang="en-US" i="1" u="sng" dirty="0"/>
              <a:t>segments</a:t>
            </a:r>
            <a:r>
              <a:rPr lang="en-US" dirty="0"/>
              <a:t> are modified </a:t>
            </a:r>
            <a:r>
              <a:rPr lang="en-US" dirty="0" smtClean="0"/>
              <a:t>to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perform </a:t>
            </a:r>
            <a:r>
              <a:rPr lang="en-US" i="1" u="sng" dirty="0"/>
              <a:t>special</a:t>
            </a:r>
            <a:r>
              <a:rPr lang="en-US" dirty="0"/>
              <a:t> </a:t>
            </a:r>
            <a:r>
              <a:rPr lang="en-US" dirty="0" smtClean="0"/>
              <a:t>functions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 For example </a:t>
            </a:r>
            <a:r>
              <a:rPr lang="en-US" dirty="0"/>
              <a:t>the </a:t>
            </a:r>
            <a:r>
              <a:rPr lang="en-US" i="1" u="sng" dirty="0"/>
              <a:t>first</a:t>
            </a:r>
            <a:r>
              <a:rPr lang="en-US" dirty="0"/>
              <a:t> few segments may carry one or more pairs of </a:t>
            </a:r>
            <a:r>
              <a:rPr lang="en-US" i="1" u="sng" dirty="0"/>
              <a:t>eyes</a:t>
            </a:r>
            <a:r>
              <a:rPr lang="en-US" dirty="0"/>
              <a:t>, </a:t>
            </a:r>
            <a:r>
              <a:rPr lang="en-US" i="1" u="sng" dirty="0"/>
              <a:t>antennae</a:t>
            </a:r>
            <a:r>
              <a:rPr lang="en-US" dirty="0"/>
              <a:t>, or other </a:t>
            </a:r>
            <a:r>
              <a:rPr lang="en-US" i="1" u="sng" dirty="0"/>
              <a:t>sense</a:t>
            </a:r>
            <a:r>
              <a:rPr lang="en-US" dirty="0"/>
              <a:t> organs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  <p:pic>
        <p:nvPicPr>
          <p:cNvPr id="3074" name="Picture 2" descr="http://www.yksd.com/distanceedcourses/Courses09/Biology/lessons/FirstQuarterLessons/Chapter3/images/Lesson03/12SegmentedWor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275499"/>
            <a:ext cx="2778696" cy="2615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02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514350" indent="-514350">
              <a:buAutoNum type="alphaUcPeriod" startAt="2"/>
            </a:pPr>
            <a:r>
              <a:rPr lang="en-US" sz="3900" b="1" dirty="0" smtClean="0"/>
              <a:t>Feeding</a:t>
            </a:r>
          </a:p>
          <a:p>
            <a:pPr marL="0" indent="0">
              <a:buNone/>
            </a:pPr>
            <a:r>
              <a:rPr lang="en-US" b="1" dirty="0" smtClean="0"/>
              <a:t>1.  Describe </a:t>
            </a:r>
            <a:r>
              <a:rPr lang="en-US" b="1" dirty="0"/>
              <a:t>how Annelids feed:</a:t>
            </a:r>
            <a:endParaRPr lang="en-CA" b="1" dirty="0"/>
          </a:p>
          <a:p>
            <a:pPr marL="0" indent="0">
              <a:buNone/>
            </a:pPr>
            <a:r>
              <a:rPr lang="en-US" i="1" dirty="0"/>
              <a:t>Food enters through the mouth and travels through the gut and digested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2.  Pharynx</a:t>
            </a:r>
            <a:r>
              <a:rPr lang="en-US" dirty="0"/>
              <a:t>:  </a:t>
            </a:r>
            <a:r>
              <a:rPr lang="en-US" i="1" dirty="0"/>
              <a:t>Muscular front end of the </a:t>
            </a:r>
            <a:endParaRPr lang="en-CA" dirty="0"/>
          </a:p>
          <a:p>
            <a:pPr marL="0" indent="0">
              <a:buNone/>
            </a:pPr>
            <a:r>
              <a:rPr lang="en-US" i="1" dirty="0"/>
              <a:t>digestive tube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a)  Why </a:t>
            </a:r>
            <a:r>
              <a:rPr lang="en-US" dirty="0"/>
              <a:t>is the pharynx different in different types of annelids?</a:t>
            </a:r>
            <a:endParaRPr lang="en-CA" dirty="0"/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i="1" dirty="0" smtClean="0"/>
              <a:t>To </a:t>
            </a:r>
            <a:r>
              <a:rPr lang="en-US" i="1" dirty="0"/>
              <a:t>suit the different types of food they eat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267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589</Words>
  <Application>Microsoft Office PowerPoint</Application>
  <PresentationFormat>On-screen Show (4:3)</PresentationFormat>
  <Paragraphs>117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27-2  Phylum Annelida</vt:lpstr>
      <vt:lpstr>I. What is an Annelid?   </vt:lpstr>
      <vt:lpstr>The Coelom</vt:lpstr>
      <vt:lpstr>PowerPoint Presentation</vt:lpstr>
      <vt:lpstr>Body Cavities:  Coeloms</vt:lpstr>
      <vt:lpstr>PowerPoint Presentation</vt:lpstr>
      <vt:lpstr>PowerPoint Presentation</vt:lpstr>
      <vt:lpstr>  II. Form and Function in Annelids </vt:lpstr>
      <vt:lpstr>PowerPoint Presentation</vt:lpstr>
      <vt:lpstr>PowerPoint Presentation</vt:lpstr>
      <vt:lpstr>D. Internal Transport In Annelids </vt:lpstr>
      <vt:lpstr>E.  Excretion</vt:lpstr>
      <vt:lpstr>F. Response</vt:lpstr>
      <vt:lpstr>PowerPoint Presentation</vt:lpstr>
      <vt:lpstr>G. Movement </vt:lpstr>
      <vt:lpstr> H.  Reproduction </vt:lpstr>
      <vt:lpstr>IV. Earthworms and Their Relatives </vt:lpstr>
      <vt:lpstr>V. Leeches </vt:lpstr>
      <vt:lpstr>VI. How Annelids Fit into the World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27-2  Phylum Annelida</dc:title>
  <dc:creator>Jonathan Juri Buchanan</dc:creator>
  <cp:lastModifiedBy>Jonathan Juri Buchanan</cp:lastModifiedBy>
  <cp:revision>15</cp:revision>
  <dcterms:created xsi:type="dcterms:W3CDTF">2011-02-26T23:28:45Z</dcterms:created>
  <dcterms:modified xsi:type="dcterms:W3CDTF">2011-02-28T22:27:57Z</dcterms:modified>
</cp:coreProperties>
</file>